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87" r:id="rId2"/>
    <p:sldId id="323" r:id="rId3"/>
    <p:sldId id="333" r:id="rId4"/>
    <p:sldId id="334" r:id="rId5"/>
    <p:sldId id="335" r:id="rId6"/>
    <p:sldId id="336" r:id="rId7"/>
    <p:sldId id="326" r:id="rId8"/>
    <p:sldId id="330" r:id="rId9"/>
    <p:sldId id="337" r:id="rId10"/>
    <p:sldId id="338" r:id="rId11"/>
    <p:sldId id="332" r:id="rId12"/>
    <p:sldId id="257" r:id="rId13"/>
    <p:sldId id="259" r:id="rId14"/>
    <p:sldId id="260" r:id="rId15"/>
    <p:sldId id="261" r:id="rId16"/>
    <p:sldId id="262" r:id="rId17"/>
    <p:sldId id="263" r:id="rId18"/>
    <p:sldId id="264" r:id="rId19"/>
    <p:sldId id="265" r:id="rId20"/>
    <p:sldId id="266" r:id="rId21"/>
    <p:sldId id="267" r:id="rId22"/>
    <p:sldId id="283" r:id="rId23"/>
    <p:sldId id="268" r:id="rId24"/>
    <p:sldId id="269" r:id="rId25"/>
    <p:sldId id="270" r:id="rId26"/>
    <p:sldId id="271" r:id="rId27"/>
    <p:sldId id="324" r:id="rId28"/>
    <p:sldId id="272" r:id="rId29"/>
    <p:sldId id="273" r:id="rId30"/>
    <p:sldId id="274" r:id="rId31"/>
    <p:sldId id="275" r:id="rId32"/>
    <p:sldId id="276" r:id="rId33"/>
    <p:sldId id="288" r:id="rId34"/>
    <p:sldId id="289" r:id="rId35"/>
    <p:sldId id="277" r:id="rId36"/>
    <p:sldId id="278" r:id="rId37"/>
    <p:sldId id="282" r:id="rId38"/>
    <p:sldId id="280" r:id="rId39"/>
    <p:sldId id="322" r:id="rId40"/>
    <p:sldId id="339" r:id="rId41"/>
    <p:sldId id="290" r:id="rId42"/>
    <p:sldId id="292" r:id="rId43"/>
    <p:sldId id="293" r:id="rId44"/>
    <p:sldId id="327" r:id="rId45"/>
    <p:sldId id="328" r:id="rId46"/>
    <p:sldId id="325" r:id="rId47"/>
    <p:sldId id="294" r:id="rId48"/>
    <p:sldId id="295" r:id="rId49"/>
    <p:sldId id="296" r:id="rId50"/>
    <p:sldId id="297" r:id="rId51"/>
    <p:sldId id="299" r:id="rId52"/>
    <p:sldId id="300" r:id="rId53"/>
    <p:sldId id="301" r:id="rId54"/>
    <p:sldId id="302" r:id="rId55"/>
    <p:sldId id="304" r:id="rId56"/>
    <p:sldId id="305" r:id="rId57"/>
    <p:sldId id="306" r:id="rId58"/>
    <p:sldId id="307" r:id="rId59"/>
    <p:sldId id="308" r:id="rId60"/>
    <p:sldId id="331" r:id="rId61"/>
    <p:sldId id="309" r:id="rId62"/>
    <p:sldId id="310" r:id="rId63"/>
    <p:sldId id="312" r:id="rId64"/>
    <p:sldId id="313" r:id="rId65"/>
    <p:sldId id="314" r:id="rId66"/>
    <p:sldId id="315" r:id="rId67"/>
    <p:sldId id="316" r:id="rId68"/>
    <p:sldId id="317" r:id="rId69"/>
    <p:sldId id="318" r:id="rId70"/>
    <p:sldId id="319" r:id="rId71"/>
    <p:sldId id="320" r:id="rId72"/>
    <p:sldId id="321"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1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E7D8F4-EA80-486D-B799-6C4B5C6C80DF}" type="datetimeFigureOut">
              <a:rPr lang="en-AU" smtClean="0"/>
              <a:t>20/06/2015</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6139E3-7660-4287-BBE4-B2C86C51DC9B}" type="slidenum">
              <a:rPr lang="en-AU" smtClean="0"/>
              <a:t>‹#›</a:t>
            </a:fld>
            <a:endParaRPr lang="en-AU"/>
          </a:p>
        </p:txBody>
      </p:sp>
    </p:spTree>
    <p:extLst>
      <p:ext uri="{BB962C8B-B14F-4D97-AF65-F5344CB8AC3E}">
        <p14:creationId xmlns:p14="http://schemas.microsoft.com/office/powerpoint/2010/main" val="1365209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ea typeface="ＭＳ Ｐゴシック" charset="-128"/>
            </a:endParaRPr>
          </a:p>
        </p:txBody>
      </p:sp>
    </p:spTree>
    <p:extLst>
      <p:ext uri="{BB962C8B-B14F-4D97-AF65-F5344CB8AC3E}">
        <p14:creationId xmlns:p14="http://schemas.microsoft.com/office/powerpoint/2010/main" val="191277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3"/>
          <p:cNvSpPr>
            <a:spLocks noGrp="1" noChangeArrowheads="1"/>
          </p:cNvSpPr>
          <p:nvPr>
            <p:ph type="dt" sz="quarter" idx="1"/>
          </p:nvPr>
        </p:nvSpPr>
        <p:spPr>
          <a:noFill/>
          <a:ln>
            <a:miter lim="800000"/>
            <a:headEnd/>
            <a:tailEnd/>
          </a:ln>
        </p:spPr>
        <p:txBody>
          <a:bodyPr/>
          <a:lstStyle/>
          <a:p>
            <a:pPr defTabSz="960438"/>
            <a:fld id="{C3824534-636B-4B7F-BD9F-C1EEEAA38061}" type="datetime1">
              <a:rPr lang="en-US" smtClean="0">
                <a:latin typeface="Times New Roman" pitchFamily="18" charset="0"/>
              </a:rPr>
              <a:pPr defTabSz="960438"/>
              <a:t>6/20/2015</a:t>
            </a:fld>
            <a:endParaRPr lang="en-US" smtClean="0">
              <a:latin typeface="Times New Roman" pitchFamily="18" charset="0"/>
            </a:endParaRPr>
          </a:p>
        </p:txBody>
      </p:sp>
      <p:sp>
        <p:nvSpPr>
          <p:cNvPr id="228354" name="Rectangle 7"/>
          <p:cNvSpPr>
            <a:spLocks noGrp="1" noChangeArrowheads="1"/>
          </p:cNvSpPr>
          <p:nvPr>
            <p:ph type="sldNum" sz="quarter" idx="5"/>
          </p:nvPr>
        </p:nvSpPr>
        <p:spPr>
          <a:noFill/>
          <a:ln>
            <a:miter lim="800000"/>
            <a:headEnd/>
            <a:tailEnd/>
          </a:ln>
        </p:spPr>
        <p:txBody>
          <a:bodyPr/>
          <a:lstStyle/>
          <a:p>
            <a:pPr defTabSz="960438"/>
            <a:fld id="{B30A3A7A-84F0-4FEF-968C-AE5551F01571}" type="slidenum">
              <a:rPr lang="en-AU" smtClean="0">
                <a:latin typeface="Times New Roman" pitchFamily="18" charset="0"/>
              </a:rPr>
              <a:pPr defTabSz="960438"/>
              <a:t>18</a:t>
            </a:fld>
            <a:endParaRPr lang="en-AU" smtClean="0">
              <a:latin typeface="Times New Roman" pitchFamily="18" charset="0"/>
            </a:endParaRPr>
          </a:p>
        </p:txBody>
      </p:sp>
      <p:sp>
        <p:nvSpPr>
          <p:cNvPr id="228355" name="Rectangle 7"/>
          <p:cNvSpPr txBox="1">
            <a:spLocks noGrp="1" noChangeArrowheads="1"/>
          </p:cNvSpPr>
          <p:nvPr/>
        </p:nvSpPr>
        <p:spPr bwMode="auto">
          <a:xfrm>
            <a:off x="3885453" y="8683438"/>
            <a:ext cx="2970946" cy="459101"/>
          </a:xfrm>
          <a:prstGeom prst="rect">
            <a:avLst/>
          </a:prstGeom>
          <a:noFill/>
          <a:ln w="9525">
            <a:noFill/>
            <a:miter lim="800000"/>
            <a:headEnd/>
            <a:tailEnd/>
          </a:ln>
        </p:spPr>
        <p:txBody>
          <a:bodyPr lIns="96097" tIns="48049" rIns="96097" bIns="48049" anchor="b"/>
          <a:lstStyle/>
          <a:p>
            <a:pPr algn="r" defTabSz="923925"/>
            <a:fld id="{19383A34-D5AF-4DDC-A6E0-BB5E5C683F45}" type="slidenum">
              <a:rPr lang="en-AU" sz="1200">
                <a:latin typeface="Times New Roman" pitchFamily="18" charset="0"/>
              </a:rPr>
              <a:pPr algn="r" defTabSz="923925"/>
              <a:t>18</a:t>
            </a:fld>
            <a:endParaRPr lang="en-AU" sz="1200">
              <a:latin typeface="Times New Roman" pitchFamily="18" charset="0"/>
            </a:endParaRPr>
          </a:p>
        </p:txBody>
      </p:sp>
      <p:sp>
        <p:nvSpPr>
          <p:cNvPr id="228356" name="Rectangle 2"/>
          <p:cNvSpPr>
            <a:spLocks noGrp="1" noRot="1" noChangeAspect="1" noChangeArrowheads="1" noTextEdit="1"/>
          </p:cNvSpPr>
          <p:nvPr>
            <p:ph type="sldImg"/>
          </p:nvPr>
        </p:nvSpPr>
        <p:spPr>
          <a:xfrm>
            <a:off x="1292225" y="796925"/>
            <a:ext cx="4273550" cy="3205163"/>
          </a:xfrm>
          <a:ln w="12700" cap="flat">
            <a:solidFill>
              <a:schemeClr val="tx1"/>
            </a:solidFill>
          </a:ln>
        </p:spPr>
      </p:sp>
      <p:sp>
        <p:nvSpPr>
          <p:cNvPr id="228357" name="Rectangle 3"/>
          <p:cNvSpPr>
            <a:spLocks noGrp="1" noChangeArrowheads="1"/>
          </p:cNvSpPr>
          <p:nvPr>
            <p:ph type="body" idx="1"/>
          </p:nvPr>
        </p:nvSpPr>
        <p:spPr>
          <a:xfrm>
            <a:off x="911304" y="4345374"/>
            <a:ext cx="5035393" cy="3849721"/>
          </a:xfrm>
          <a:noFill/>
        </p:spPr>
        <p:txBody>
          <a:bodyPr lIns="100007" tIns="50003" rIns="100007" bIns="50003"/>
          <a:lstStyle/>
          <a:p>
            <a:pPr marL="236538" indent="-236538" eaLnBrk="1" hangingPunct="1"/>
            <a:r>
              <a:rPr lang="en-US" sz="1500" dirty="0" smtClean="0"/>
              <a:t>December</a:t>
            </a:r>
            <a:r>
              <a:rPr lang="en-US" sz="1500" baseline="0" dirty="0" smtClean="0"/>
              <a:t> 2012</a:t>
            </a:r>
            <a:endParaRPr lang="en-US" sz="1500" dirty="0" smtClean="0"/>
          </a:p>
        </p:txBody>
      </p:sp>
    </p:spTree>
    <p:extLst>
      <p:ext uri="{BB962C8B-B14F-4D97-AF65-F5344CB8AC3E}">
        <p14:creationId xmlns:p14="http://schemas.microsoft.com/office/powerpoint/2010/main" val="378875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B6139E3-7660-4287-BBE4-B2C86C51DC9B}" type="slidenum">
              <a:rPr lang="en-AU" smtClean="0"/>
              <a:t>22</a:t>
            </a:fld>
            <a:endParaRPr lang="en-AU"/>
          </a:p>
        </p:txBody>
      </p:sp>
    </p:spTree>
    <p:extLst>
      <p:ext uri="{BB962C8B-B14F-4D97-AF65-F5344CB8AC3E}">
        <p14:creationId xmlns:p14="http://schemas.microsoft.com/office/powerpoint/2010/main" val="3361022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108075" y="652463"/>
            <a:ext cx="4643438" cy="3482975"/>
          </a:xfrm>
          <a:ln/>
        </p:spPr>
      </p:sp>
      <p:sp>
        <p:nvSpPr>
          <p:cNvPr id="136195" name="TextBox 9"/>
          <p:cNvSpPr txBox="1">
            <a:spLocks noChangeArrowheads="1"/>
          </p:cNvSpPr>
          <p:nvPr/>
        </p:nvSpPr>
        <p:spPr bwMode="auto">
          <a:xfrm>
            <a:off x="0" y="1992313"/>
            <a:ext cx="93027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8856" tIns="44428" rIns="88856" bIns="44428"/>
          <a:lstStyle>
            <a:lvl1pPr defTabSz="889000" eaLnBrk="0" hangingPunct="0">
              <a:defRPr>
                <a:solidFill>
                  <a:schemeClr val="tx1"/>
                </a:solidFill>
                <a:latin typeface="Arial" pitchFamily="34" charset="0"/>
              </a:defRPr>
            </a:lvl1pPr>
            <a:lvl2pPr marL="742950" indent="-285750" defTabSz="889000" eaLnBrk="0" hangingPunct="0">
              <a:defRPr>
                <a:solidFill>
                  <a:schemeClr val="tx1"/>
                </a:solidFill>
                <a:latin typeface="Arial" pitchFamily="34" charset="0"/>
              </a:defRPr>
            </a:lvl2pPr>
            <a:lvl3pPr marL="1143000" indent="-228600" defTabSz="889000" eaLnBrk="0" hangingPunct="0">
              <a:defRPr>
                <a:solidFill>
                  <a:schemeClr val="tx1"/>
                </a:solidFill>
                <a:latin typeface="Arial" pitchFamily="34" charset="0"/>
              </a:defRPr>
            </a:lvl3pPr>
            <a:lvl4pPr marL="1600200" indent="-228600" defTabSz="889000" eaLnBrk="0" hangingPunct="0">
              <a:defRPr>
                <a:solidFill>
                  <a:schemeClr val="tx1"/>
                </a:solidFill>
                <a:latin typeface="Arial" pitchFamily="34" charset="0"/>
              </a:defRPr>
            </a:lvl4pPr>
            <a:lvl5pPr marL="2057400" indent="-228600" defTabSz="889000" eaLnBrk="0" hangingPunct="0">
              <a:defRPr>
                <a:solidFill>
                  <a:schemeClr val="tx1"/>
                </a:solidFill>
                <a:latin typeface="Arial" pitchFamily="34" charset="0"/>
              </a:defRPr>
            </a:lvl5pPr>
            <a:lvl6pPr marL="2514600" indent="-228600" defTabSz="889000" eaLnBrk="0" fontAlgn="base" hangingPunct="0">
              <a:spcBef>
                <a:spcPct val="0"/>
              </a:spcBef>
              <a:spcAft>
                <a:spcPct val="0"/>
              </a:spcAft>
              <a:defRPr>
                <a:solidFill>
                  <a:schemeClr val="tx1"/>
                </a:solidFill>
                <a:latin typeface="Arial" pitchFamily="34" charset="0"/>
              </a:defRPr>
            </a:lvl6pPr>
            <a:lvl7pPr marL="2971800" indent="-228600" defTabSz="889000" eaLnBrk="0" fontAlgn="base" hangingPunct="0">
              <a:spcBef>
                <a:spcPct val="0"/>
              </a:spcBef>
              <a:spcAft>
                <a:spcPct val="0"/>
              </a:spcAft>
              <a:defRPr>
                <a:solidFill>
                  <a:schemeClr val="tx1"/>
                </a:solidFill>
                <a:latin typeface="Arial" pitchFamily="34" charset="0"/>
              </a:defRPr>
            </a:lvl7pPr>
            <a:lvl8pPr marL="3429000" indent="-228600" defTabSz="889000" eaLnBrk="0" fontAlgn="base" hangingPunct="0">
              <a:spcBef>
                <a:spcPct val="0"/>
              </a:spcBef>
              <a:spcAft>
                <a:spcPct val="0"/>
              </a:spcAft>
              <a:defRPr>
                <a:solidFill>
                  <a:schemeClr val="tx1"/>
                </a:solidFill>
                <a:latin typeface="Arial" pitchFamily="34" charset="0"/>
              </a:defRPr>
            </a:lvl8pPr>
            <a:lvl9pPr marL="3886200" indent="-228600" defTabSz="889000" eaLnBrk="0" fontAlgn="base" hangingPunct="0">
              <a:spcBef>
                <a:spcPct val="0"/>
              </a:spcBef>
              <a:spcAft>
                <a:spcPct val="0"/>
              </a:spcAft>
              <a:defRPr>
                <a:solidFill>
                  <a:schemeClr val="tx1"/>
                </a:solidFill>
                <a:latin typeface="Arial" pitchFamily="34" charset="0"/>
              </a:defRPr>
            </a:lvl9pPr>
          </a:lstStyle>
          <a:p>
            <a:pPr eaLnBrk="1" hangingPunct="1"/>
            <a:r>
              <a:rPr lang="en-US" sz="1000">
                <a:solidFill>
                  <a:srgbClr val="000000"/>
                </a:solidFill>
                <a:latin typeface="Calibri" pitchFamily="34" charset="0"/>
                <a:cs typeface="Arial" pitchFamily="34" charset="0"/>
              </a:rPr>
              <a:t>1/Watt/</a:t>
            </a:r>
            <a:br>
              <a:rPr lang="en-US" sz="1000">
                <a:solidFill>
                  <a:srgbClr val="000000"/>
                </a:solidFill>
                <a:latin typeface="Calibri" pitchFamily="34" charset="0"/>
                <a:cs typeface="Arial" pitchFamily="34" charset="0"/>
              </a:rPr>
            </a:br>
            <a:r>
              <a:rPr lang="en-US" sz="1000">
                <a:solidFill>
                  <a:srgbClr val="000000"/>
                </a:solidFill>
                <a:latin typeface="Calibri" pitchFamily="34" charset="0"/>
                <a:cs typeface="Arial" pitchFamily="34" charset="0"/>
              </a:rPr>
              <a:t>p S169/fig 4</a:t>
            </a:r>
          </a:p>
        </p:txBody>
      </p:sp>
      <p:sp>
        <p:nvSpPr>
          <p:cNvPr id="136196" name="TextBox 9"/>
          <p:cNvSpPr txBox="1">
            <a:spLocks noChangeArrowheads="1"/>
          </p:cNvSpPr>
          <p:nvPr/>
        </p:nvSpPr>
        <p:spPr bwMode="auto">
          <a:xfrm>
            <a:off x="5840413" y="2419350"/>
            <a:ext cx="868362" cy="102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8856" tIns="44428" rIns="88856" bIns="44428"/>
          <a:lstStyle>
            <a:lvl1pPr defTabSz="889000" eaLnBrk="0" hangingPunct="0">
              <a:defRPr>
                <a:solidFill>
                  <a:schemeClr val="tx1"/>
                </a:solidFill>
                <a:latin typeface="Arial" pitchFamily="34" charset="0"/>
              </a:defRPr>
            </a:lvl1pPr>
            <a:lvl2pPr marL="742950" indent="-285750" defTabSz="889000" eaLnBrk="0" hangingPunct="0">
              <a:defRPr>
                <a:solidFill>
                  <a:schemeClr val="tx1"/>
                </a:solidFill>
                <a:latin typeface="Arial" pitchFamily="34" charset="0"/>
              </a:defRPr>
            </a:lvl2pPr>
            <a:lvl3pPr marL="1143000" indent="-228600" defTabSz="889000" eaLnBrk="0" hangingPunct="0">
              <a:defRPr>
                <a:solidFill>
                  <a:schemeClr val="tx1"/>
                </a:solidFill>
                <a:latin typeface="Arial" pitchFamily="34" charset="0"/>
              </a:defRPr>
            </a:lvl3pPr>
            <a:lvl4pPr marL="1600200" indent="-228600" defTabSz="889000" eaLnBrk="0" hangingPunct="0">
              <a:defRPr>
                <a:solidFill>
                  <a:schemeClr val="tx1"/>
                </a:solidFill>
                <a:latin typeface="Arial" pitchFamily="34" charset="0"/>
              </a:defRPr>
            </a:lvl4pPr>
            <a:lvl5pPr marL="2057400" indent="-228600" defTabSz="889000" eaLnBrk="0" hangingPunct="0">
              <a:defRPr>
                <a:solidFill>
                  <a:schemeClr val="tx1"/>
                </a:solidFill>
                <a:latin typeface="Arial" pitchFamily="34" charset="0"/>
              </a:defRPr>
            </a:lvl5pPr>
            <a:lvl6pPr marL="2514600" indent="-228600" defTabSz="889000" eaLnBrk="0" fontAlgn="base" hangingPunct="0">
              <a:spcBef>
                <a:spcPct val="0"/>
              </a:spcBef>
              <a:spcAft>
                <a:spcPct val="0"/>
              </a:spcAft>
              <a:defRPr>
                <a:solidFill>
                  <a:schemeClr val="tx1"/>
                </a:solidFill>
                <a:latin typeface="Arial" pitchFamily="34" charset="0"/>
              </a:defRPr>
            </a:lvl6pPr>
            <a:lvl7pPr marL="2971800" indent="-228600" defTabSz="889000" eaLnBrk="0" fontAlgn="base" hangingPunct="0">
              <a:spcBef>
                <a:spcPct val="0"/>
              </a:spcBef>
              <a:spcAft>
                <a:spcPct val="0"/>
              </a:spcAft>
              <a:defRPr>
                <a:solidFill>
                  <a:schemeClr val="tx1"/>
                </a:solidFill>
                <a:latin typeface="Arial" pitchFamily="34" charset="0"/>
              </a:defRPr>
            </a:lvl7pPr>
            <a:lvl8pPr marL="3429000" indent="-228600" defTabSz="889000" eaLnBrk="0" fontAlgn="base" hangingPunct="0">
              <a:spcBef>
                <a:spcPct val="0"/>
              </a:spcBef>
              <a:spcAft>
                <a:spcPct val="0"/>
              </a:spcAft>
              <a:defRPr>
                <a:solidFill>
                  <a:schemeClr val="tx1"/>
                </a:solidFill>
                <a:latin typeface="Arial" pitchFamily="34" charset="0"/>
              </a:defRPr>
            </a:lvl8pPr>
            <a:lvl9pPr marL="3886200" indent="-228600" defTabSz="889000" eaLnBrk="0" fontAlgn="base" hangingPunct="0">
              <a:spcBef>
                <a:spcPct val="0"/>
              </a:spcBef>
              <a:spcAft>
                <a:spcPct val="0"/>
              </a:spcAft>
              <a:defRPr>
                <a:solidFill>
                  <a:schemeClr val="tx1"/>
                </a:solidFill>
                <a:latin typeface="Arial" pitchFamily="34" charset="0"/>
              </a:defRPr>
            </a:lvl9pPr>
          </a:lstStyle>
          <a:p>
            <a:pPr eaLnBrk="1" hangingPunct="1"/>
            <a:r>
              <a:rPr lang="en-US" sz="1000">
                <a:solidFill>
                  <a:srgbClr val="000000"/>
                </a:solidFill>
                <a:latin typeface="Calibri" pitchFamily="34" charset="0"/>
                <a:cs typeface="Arial" pitchFamily="34" charset="0"/>
              </a:rPr>
              <a:t>3/Black/p 772/col 1/para 3; p 773/</a:t>
            </a:r>
            <a:br>
              <a:rPr lang="en-US" sz="1000">
                <a:solidFill>
                  <a:srgbClr val="000000"/>
                </a:solidFill>
                <a:latin typeface="Calibri" pitchFamily="34" charset="0"/>
                <a:cs typeface="Arial" pitchFamily="34" charset="0"/>
              </a:rPr>
            </a:br>
            <a:r>
              <a:rPr lang="en-US" sz="1000">
                <a:solidFill>
                  <a:srgbClr val="000000"/>
                </a:solidFill>
                <a:latin typeface="Calibri" pitchFamily="34" charset="0"/>
                <a:cs typeface="Arial" pitchFamily="34" charset="0"/>
              </a:rPr>
              <a:t>fig 1; </a:t>
            </a:r>
            <a:r>
              <a:rPr lang="en-US" sz="1000">
                <a:solidFill>
                  <a:srgbClr val="000000"/>
                </a:solidFill>
                <a:latin typeface="Calibri" pitchFamily="34" charset="0"/>
              </a:rPr>
              <a:t>p774/</a:t>
            </a:r>
            <a:br>
              <a:rPr lang="en-US" sz="1000">
                <a:solidFill>
                  <a:srgbClr val="000000"/>
                </a:solidFill>
                <a:latin typeface="Calibri" pitchFamily="34" charset="0"/>
              </a:rPr>
            </a:br>
            <a:r>
              <a:rPr lang="en-US" sz="1000">
                <a:solidFill>
                  <a:srgbClr val="000000"/>
                </a:solidFill>
                <a:latin typeface="Calibri" pitchFamily="34" charset="0"/>
              </a:rPr>
              <a:t>Table 2</a:t>
            </a:r>
          </a:p>
          <a:p>
            <a:pPr eaLnBrk="1" hangingPunct="1"/>
            <a:endParaRPr lang="en-US" sz="1000">
              <a:solidFill>
                <a:srgbClr val="000000"/>
              </a:solidFill>
              <a:latin typeface="Calibri" pitchFamily="34" charset="0"/>
              <a:cs typeface="Arial" pitchFamily="34" charset="0"/>
            </a:endParaRPr>
          </a:p>
        </p:txBody>
      </p:sp>
      <p:sp>
        <p:nvSpPr>
          <p:cNvPr id="136197" name="TextBox 9"/>
          <p:cNvSpPr txBox="1">
            <a:spLocks noChangeArrowheads="1"/>
          </p:cNvSpPr>
          <p:nvPr/>
        </p:nvSpPr>
        <p:spPr bwMode="auto">
          <a:xfrm>
            <a:off x="0" y="2535238"/>
            <a:ext cx="930275" cy="550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8856" tIns="44428" rIns="88856" bIns="44428"/>
          <a:lstStyle>
            <a:lvl1pPr defTabSz="889000" eaLnBrk="0" hangingPunct="0">
              <a:defRPr>
                <a:solidFill>
                  <a:schemeClr val="tx1"/>
                </a:solidFill>
                <a:latin typeface="Arial" pitchFamily="34" charset="0"/>
              </a:defRPr>
            </a:lvl1pPr>
            <a:lvl2pPr marL="742950" indent="-285750" defTabSz="889000" eaLnBrk="0" hangingPunct="0">
              <a:defRPr>
                <a:solidFill>
                  <a:schemeClr val="tx1"/>
                </a:solidFill>
                <a:latin typeface="Arial" pitchFamily="34" charset="0"/>
              </a:defRPr>
            </a:lvl2pPr>
            <a:lvl3pPr marL="1143000" indent="-228600" defTabSz="889000" eaLnBrk="0" hangingPunct="0">
              <a:defRPr>
                <a:solidFill>
                  <a:schemeClr val="tx1"/>
                </a:solidFill>
                <a:latin typeface="Arial" pitchFamily="34" charset="0"/>
              </a:defRPr>
            </a:lvl3pPr>
            <a:lvl4pPr marL="1600200" indent="-228600" defTabSz="889000" eaLnBrk="0" hangingPunct="0">
              <a:defRPr>
                <a:solidFill>
                  <a:schemeClr val="tx1"/>
                </a:solidFill>
                <a:latin typeface="Arial" pitchFamily="34" charset="0"/>
              </a:defRPr>
            </a:lvl4pPr>
            <a:lvl5pPr marL="2057400" indent="-228600" defTabSz="889000" eaLnBrk="0" hangingPunct="0">
              <a:defRPr>
                <a:solidFill>
                  <a:schemeClr val="tx1"/>
                </a:solidFill>
                <a:latin typeface="Arial" pitchFamily="34" charset="0"/>
              </a:defRPr>
            </a:lvl5pPr>
            <a:lvl6pPr marL="2514600" indent="-228600" defTabSz="889000" eaLnBrk="0" fontAlgn="base" hangingPunct="0">
              <a:spcBef>
                <a:spcPct val="0"/>
              </a:spcBef>
              <a:spcAft>
                <a:spcPct val="0"/>
              </a:spcAft>
              <a:defRPr>
                <a:solidFill>
                  <a:schemeClr val="tx1"/>
                </a:solidFill>
                <a:latin typeface="Arial" pitchFamily="34" charset="0"/>
              </a:defRPr>
            </a:lvl6pPr>
            <a:lvl7pPr marL="2971800" indent="-228600" defTabSz="889000" eaLnBrk="0" fontAlgn="base" hangingPunct="0">
              <a:spcBef>
                <a:spcPct val="0"/>
              </a:spcBef>
              <a:spcAft>
                <a:spcPct val="0"/>
              </a:spcAft>
              <a:defRPr>
                <a:solidFill>
                  <a:schemeClr val="tx1"/>
                </a:solidFill>
                <a:latin typeface="Arial" pitchFamily="34" charset="0"/>
              </a:defRPr>
            </a:lvl7pPr>
            <a:lvl8pPr marL="3429000" indent="-228600" defTabSz="889000" eaLnBrk="0" fontAlgn="base" hangingPunct="0">
              <a:spcBef>
                <a:spcPct val="0"/>
              </a:spcBef>
              <a:spcAft>
                <a:spcPct val="0"/>
              </a:spcAft>
              <a:defRPr>
                <a:solidFill>
                  <a:schemeClr val="tx1"/>
                </a:solidFill>
                <a:latin typeface="Arial" pitchFamily="34" charset="0"/>
              </a:defRPr>
            </a:lvl8pPr>
            <a:lvl9pPr marL="3886200" indent="-228600" defTabSz="889000" eaLnBrk="0" fontAlgn="base" hangingPunct="0">
              <a:spcBef>
                <a:spcPct val="0"/>
              </a:spcBef>
              <a:spcAft>
                <a:spcPct val="0"/>
              </a:spcAft>
              <a:defRPr>
                <a:solidFill>
                  <a:schemeClr val="tx1"/>
                </a:solidFill>
                <a:latin typeface="Arial" pitchFamily="34" charset="0"/>
              </a:defRPr>
            </a:lvl9pPr>
          </a:lstStyle>
          <a:p>
            <a:pPr eaLnBrk="1" hangingPunct="1"/>
            <a:r>
              <a:rPr lang="en-US" sz="1000">
                <a:solidFill>
                  <a:srgbClr val="000000"/>
                </a:solidFill>
                <a:latin typeface="Calibri" pitchFamily="34" charset="0"/>
                <a:cs typeface="Arial" pitchFamily="34" charset="0"/>
              </a:rPr>
              <a:t>2/Adams/</a:t>
            </a:r>
            <a:br>
              <a:rPr lang="en-US" sz="1000">
                <a:solidFill>
                  <a:srgbClr val="000000"/>
                </a:solidFill>
                <a:latin typeface="Calibri" pitchFamily="34" charset="0"/>
                <a:cs typeface="Arial" pitchFamily="34" charset="0"/>
              </a:rPr>
            </a:br>
            <a:r>
              <a:rPr lang="en-US" sz="1000">
                <a:solidFill>
                  <a:srgbClr val="000000"/>
                </a:solidFill>
                <a:latin typeface="Calibri" pitchFamily="34" charset="0"/>
                <a:cs typeface="Arial" pitchFamily="34" charset="0"/>
              </a:rPr>
              <a:t>p222/col 1/</a:t>
            </a:r>
            <a:br>
              <a:rPr lang="en-US" sz="1000">
                <a:solidFill>
                  <a:srgbClr val="000000"/>
                </a:solidFill>
                <a:latin typeface="Calibri" pitchFamily="34" charset="0"/>
                <a:cs typeface="Arial" pitchFamily="34" charset="0"/>
              </a:rPr>
            </a:br>
            <a:r>
              <a:rPr lang="en-US" sz="1000">
                <a:solidFill>
                  <a:srgbClr val="000000"/>
                </a:solidFill>
                <a:latin typeface="Calibri" pitchFamily="34" charset="0"/>
                <a:cs typeface="Arial" pitchFamily="34" charset="0"/>
              </a:rPr>
              <a:t>para 3,4</a:t>
            </a:r>
          </a:p>
        </p:txBody>
      </p:sp>
      <p:sp>
        <p:nvSpPr>
          <p:cNvPr id="136198" name="Rectangle 13"/>
          <p:cNvSpPr>
            <a:spLocks noGrp="1" noChangeArrowheads="1"/>
          </p:cNvSpPr>
          <p:nvPr>
            <p:ph type="body" idx="1"/>
          </p:nvPr>
        </p:nvSpPr>
        <p:spPr>
          <a:noFill/>
        </p:spPr>
        <p:txBody>
          <a:bodyPr/>
          <a:lstStyle/>
          <a:p>
            <a:r>
              <a:rPr lang="en-US" b="1" smtClean="0">
                <a:latin typeface="Arial" pitchFamily="34" charset="0"/>
              </a:rPr>
              <a:t>Key Point:   </a:t>
            </a:r>
          </a:p>
          <a:p>
            <a:r>
              <a:rPr lang="en-US" b="1" smtClean="0">
                <a:latin typeface="Arial" pitchFamily="34" charset="0"/>
              </a:rPr>
              <a:t>The use of conjugate vaccines has greatly impacted the incidence of Haemophilus influenzae type b (Hib) and Streptococcus pneumoniae disease.</a:t>
            </a:r>
          </a:p>
          <a:p>
            <a:endParaRPr lang="en-US" b="1" smtClean="0">
              <a:latin typeface="Arial" pitchFamily="34" charset="0"/>
            </a:endParaRPr>
          </a:p>
        </p:txBody>
      </p:sp>
    </p:spTree>
    <p:extLst>
      <p:ext uri="{BB962C8B-B14F-4D97-AF65-F5344CB8AC3E}">
        <p14:creationId xmlns:p14="http://schemas.microsoft.com/office/powerpoint/2010/main" val="1051091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p:spPr>
        <p:txBody>
          <a:bodyPr/>
          <a:lstStyle/>
          <a:p>
            <a:endParaRPr lang="en-US" smtClean="0">
              <a:latin typeface="Arial" pitchFamily="34" charset="0"/>
            </a:endParaRPr>
          </a:p>
        </p:txBody>
      </p:sp>
      <p:sp>
        <p:nvSpPr>
          <p:cNvPr id="13722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594A9F-D13E-4627-A879-E7C266F1D526}" type="slidenum">
              <a:rPr lang="en-US" smtClean="0"/>
              <a:pPr eaLnBrk="1" hangingPunct="1"/>
              <a:t>54</a:t>
            </a:fld>
            <a:endParaRPr lang="en-US" smtClean="0"/>
          </a:p>
        </p:txBody>
      </p:sp>
    </p:spTree>
    <p:extLst>
      <p:ext uri="{BB962C8B-B14F-4D97-AF65-F5344CB8AC3E}">
        <p14:creationId xmlns:p14="http://schemas.microsoft.com/office/powerpoint/2010/main" val="279770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08075" y="652463"/>
            <a:ext cx="4643438" cy="3482975"/>
          </a:xfrm>
          <a:ln/>
        </p:spPr>
      </p:sp>
      <p:sp>
        <p:nvSpPr>
          <p:cNvPr id="138243" name="TextBox 9"/>
          <p:cNvSpPr txBox="1">
            <a:spLocks noChangeArrowheads="1"/>
          </p:cNvSpPr>
          <p:nvPr/>
        </p:nvSpPr>
        <p:spPr bwMode="auto">
          <a:xfrm>
            <a:off x="0" y="1992313"/>
            <a:ext cx="93027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8856" tIns="44428" rIns="88856" bIns="44428"/>
          <a:lstStyle>
            <a:lvl1pPr defTabSz="889000" eaLnBrk="0" hangingPunct="0">
              <a:defRPr>
                <a:solidFill>
                  <a:schemeClr val="tx1"/>
                </a:solidFill>
                <a:latin typeface="Arial" pitchFamily="34" charset="0"/>
              </a:defRPr>
            </a:lvl1pPr>
            <a:lvl2pPr marL="742950" indent="-285750" defTabSz="889000" eaLnBrk="0" hangingPunct="0">
              <a:defRPr>
                <a:solidFill>
                  <a:schemeClr val="tx1"/>
                </a:solidFill>
                <a:latin typeface="Arial" pitchFamily="34" charset="0"/>
              </a:defRPr>
            </a:lvl2pPr>
            <a:lvl3pPr marL="1143000" indent="-228600" defTabSz="889000" eaLnBrk="0" hangingPunct="0">
              <a:defRPr>
                <a:solidFill>
                  <a:schemeClr val="tx1"/>
                </a:solidFill>
                <a:latin typeface="Arial" pitchFamily="34" charset="0"/>
              </a:defRPr>
            </a:lvl3pPr>
            <a:lvl4pPr marL="1600200" indent="-228600" defTabSz="889000" eaLnBrk="0" hangingPunct="0">
              <a:defRPr>
                <a:solidFill>
                  <a:schemeClr val="tx1"/>
                </a:solidFill>
                <a:latin typeface="Arial" pitchFamily="34" charset="0"/>
              </a:defRPr>
            </a:lvl4pPr>
            <a:lvl5pPr marL="2057400" indent="-228600" defTabSz="889000" eaLnBrk="0" hangingPunct="0">
              <a:defRPr>
                <a:solidFill>
                  <a:schemeClr val="tx1"/>
                </a:solidFill>
                <a:latin typeface="Arial" pitchFamily="34" charset="0"/>
              </a:defRPr>
            </a:lvl5pPr>
            <a:lvl6pPr marL="2514600" indent="-228600" defTabSz="889000" eaLnBrk="0" fontAlgn="base" hangingPunct="0">
              <a:spcBef>
                <a:spcPct val="0"/>
              </a:spcBef>
              <a:spcAft>
                <a:spcPct val="0"/>
              </a:spcAft>
              <a:defRPr>
                <a:solidFill>
                  <a:schemeClr val="tx1"/>
                </a:solidFill>
                <a:latin typeface="Arial" pitchFamily="34" charset="0"/>
              </a:defRPr>
            </a:lvl6pPr>
            <a:lvl7pPr marL="2971800" indent="-228600" defTabSz="889000" eaLnBrk="0" fontAlgn="base" hangingPunct="0">
              <a:spcBef>
                <a:spcPct val="0"/>
              </a:spcBef>
              <a:spcAft>
                <a:spcPct val="0"/>
              </a:spcAft>
              <a:defRPr>
                <a:solidFill>
                  <a:schemeClr val="tx1"/>
                </a:solidFill>
                <a:latin typeface="Arial" pitchFamily="34" charset="0"/>
              </a:defRPr>
            </a:lvl7pPr>
            <a:lvl8pPr marL="3429000" indent="-228600" defTabSz="889000" eaLnBrk="0" fontAlgn="base" hangingPunct="0">
              <a:spcBef>
                <a:spcPct val="0"/>
              </a:spcBef>
              <a:spcAft>
                <a:spcPct val="0"/>
              </a:spcAft>
              <a:defRPr>
                <a:solidFill>
                  <a:schemeClr val="tx1"/>
                </a:solidFill>
                <a:latin typeface="Arial" pitchFamily="34" charset="0"/>
              </a:defRPr>
            </a:lvl8pPr>
            <a:lvl9pPr marL="3886200" indent="-228600" defTabSz="889000" eaLnBrk="0" fontAlgn="base" hangingPunct="0">
              <a:spcBef>
                <a:spcPct val="0"/>
              </a:spcBef>
              <a:spcAft>
                <a:spcPct val="0"/>
              </a:spcAft>
              <a:defRPr>
                <a:solidFill>
                  <a:schemeClr val="tx1"/>
                </a:solidFill>
                <a:latin typeface="Arial" pitchFamily="34" charset="0"/>
              </a:defRPr>
            </a:lvl9pPr>
          </a:lstStyle>
          <a:p>
            <a:pPr eaLnBrk="1" hangingPunct="1"/>
            <a:r>
              <a:rPr lang="en-US" sz="1000">
                <a:solidFill>
                  <a:srgbClr val="000000"/>
                </a:solidFill>
                <a:latin typeface="Calibri" pitchFamily="34" charset="0"/>
                <a:cs typeface="Arial" pitchFamily="34" charset="0"/>
              </a:rPr>
              <a:t>1/Watt/</a:t>
            </a:r>
            <a:br>
              <a:rPr lang="en-US" sz="1000">
                <a:solidFill>
                  <a:srgbClr val="000000"/>
                </a:solidFill>
                <a:latin typeface="Calibri" pitchFamily="34" charset="0"/>
                <a:cs typeface="Arial" pitchFamily="34" charset="0"/>
              </a:rPr>
            </a:br>
            <a:r>
              <a:rPr lang="en-US" sz="1000">
                <a:solidFill>
                  <a:srgbClr val="000000"/>
                </a:solidFill>
                <a:latin typeface="Calibri" pitchFamily="34" charset="0"/>
                <a:cs typeface="Arial" pitchFamily="34" charset="0"/>
              </a:rPr>
              <a:t>p S169/fig 4</a:t>
            </a:r>
          </a:p>
        </p:txBody>
      </p:sp>
      <p:sp>
        <p:nvSpPr>
          <p:cNvPr id="138244" name="TextBox 9"/>
          <p:cNvSpPr txBox="1">
            <a:spLocks noChangeArrowheads="1"/>
          </p:cNvSpPr>
          <p:nvPr/>
        </p:nvSpPr>
        <p:spPr bwMode="auto">
          <a:xfrm>
            <a:off x="5840413" y="2419350"/>
            <a:ext cx="868362" cy="102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8856" tIns="44428" rIns="88856" bIns="44428"/>
          <a:lstStyle>
            <a:lvl1pPr defTabSz="889000" eaLnBrk="0" hangingPunct="0">
              <a:defRPr>
                <a:solidFill>
                  <a:schemeClr val="tx1"/>
                </a:solidFill>
                <a:latin typeface="Arial" pitchFamily="34" charset="0"/>
              </a:defRPr>
            </a:lvl1pPr>
            <a:lvl2pPr marL="742950" indent="-285750" defTabSz="889000" eaLnBrk="0" hangingPunct="0">
              <a:defRPr>
                <a:solidFill>
                  <a:schemeClr val="tx1"/>
                </a:solidFill>
                <a:latin typeface="Arial" pitchFamily="34" charset="0"/>
              </a:defRPr>
            </a:lvl2pPr>
            <a:lvl3pPr marL="1143000" indent="-228600" defTabSz="889000" eaLnBrk="0" hangingPunct="0">
              <a:defRPr>
                <a:solidFill>
                  <a:schemeClr val="tx1"/>
                </a:solidFill>
                <a:latin typeface="Arial" pitchFamily="34" charset="0"/>
              </a:defRPr>
            </a:lvl3pPr>
            <a:lvl4pPr marL="1600200" indent="-228600" defTabSz="889000" eaLnBrk="0" hangingPunct="0">
              <a:defRPr>
                <a:solidFill>
                  <a:schemeClr val="tx1"/>
                </a:solidFill>
                <a:latin typeface="Arial" pitchFamily="34" charset="0"/>
              </a:defRPr>
            </a:lvl4pPr>
            <a:lvl5pPr marL="2057400" indent="-228600" defTabSz="889000" eaLnBrk="0" hangingPunct="0">
              <a:defRPr>
                <a:solidFill>
                  <a:schemeClr val="tx1"/>
                </a:solidFill>
                <a:latin typeface="Arial" pitchFamily="34" charset="0"/>
              </a:defRPr>
            </a:lvl5pPr>
            <a:lvl6pPr marL="2514600" indent="-228600" defTabSz="889000" eaLnBrk="0" fontAlgn="base" hangingPunct="0">
              <a:spcBef>
                <a:spcPct val="0"/>
              </a:spcBef>
              <a:spcAft>
                <a:spcPct val="0"/>
              </a:spcAft>
              <a:defRPr>
                <a:solidFill>
                  <a:schemeClr val="tx1"/>
                </a:solidFill>
                <a:latin typeface="Arial" pitchFamily="34" charset="0"/>
              </a:defRPr>
            </a:lvl6pPr>
            <a:lvl7pPr marL="2971800" indent="-228600" defTabSz="889000" eaLnBrk="0" fontAlgn="base" hangingPunct="0">
              <a:spcBef>
                <a:spcPct val="0"/>
              </a:spcBef>
              <a:spcAft>
                <a:spcPct val="0"/>
              </a:spcAft>
              <a:defRPr>
                <a:solidFill>
                  <a:schemeClr val="tx1"/>
                </a:solidFill>
                <a:latin typeface="Arial" pitchFamily="34" charset="0"/>
              </a:defRPr>
            </a:lvl7pPr>
            <a:lvl8pPr marL="3429000" indent="-228600" defTabSz="889000" eaLnBrk="0" fontAlgn="base" hangingPunct="0">
              <a:spcBef>
                <a:spcPct val="0"/>
              </a:spcBef>
              <a:spcAft>
                <a:spcPct val="0"/>
              </a:spcAft>
              <a:defRPr>
                <a:solidFill>
                  <a:schemeClr val="tx1"/>
                </a:solidFill>
                <a:latin typeface="Arial" pitchFamily="34" charset="0"/>
              </a:defRPr>
            </a:lvl8pPr>
            <a:lvl9pPr marL="3886200" indent="-228600" defTabSz="889000" eaLnBrk="0" fontAlgn="base" hangingPunct="0">
              <a:spcBef>
                <a:spcPct val="0"/>
              </a:spcBef>
              <a:spcAft>
                <a:spcPct val="0"/>
              </a:spcAft>
              <a:defRPr>
                <a:solidFill>
                  <a:schemeClr val="tx1"/>
                </a:solidFill>
                <a:latin typeface="Arial" pitchFamily="34" charset="0"/>
              </a:defRPr>
            </a:lvl9pPr>
          </a:lstStyle>
          <a:p>
            <a:pPr eaLnBrk="1" hangingPunct="1"/>
            <a:r>
              <a:rPr lang="en-US" sz="1000">
                <a:solidFill>
                  <a:srgbClr val="000000"/>
                </a:solidFill>
                <a:latin typeface="Calibri" pitchFamily="34" charset="0"/>
                <a:cs typeface="Arial" pitchFamily="34" charset="0"/>
              </a:rPr>
              <a:t>3/Black/p 772/col 1/para 3; p 773/</a:t>
            </a:r>
            <a:br>
              <a:rPr lang="en-US" sz="1000">
                <a:solidFill>
                  <a:srgbClr val="000000"/>
                </a:solidFill>
                <a:latin typeface="Calibri" pitchFamily="34" charset="0"/>
                <a:cs typeface="Arial" pitchFamily="34" charset="0"/>
              </a:rPr>
            </a:br>
            <a:r>
              <a:rPr lang="en-US" sz="1000">
                <a:solidFill>
                  <a:srgbClr val="000000"/>
                </a:solidFill>
                <a:latin typeface="Calibri" pitchFamily="34" charset="0"/>
                <a:cs typeface="Arial" pitchFamily="34" charset="0"/>
              </a:rPr>
              <a:t>fig 1; </a:t>
            </a:r>
            <a:r>
              <a:rPr lang="en-US" sz="1000">
                <a:solidFill>
                  <a:srgbClr val="000000"/>
                </a:solidFill>
                <a:latin typeface="Calibri" pitchFamily="34" charset="0"/>
              </a:rPr>
              <a:t>p774/</a:t>
            </a:r>
            <a:br>
              <a:rPr lang="en-US" sz="1000">
                <a:solidFill>
                  <a:srgbClr val="000000"/>
                </a:solidFill>
                <a:latin typeface="Calibri" pitchFamily="34" charset="0"/>
              </a:rPr>
            </a:br>
            <a:r>
              <a:rPr lang="en-US" sz="1000">
                <a:solidFill>
                  <a:srgbClr val="000000"/>
                </a:solidFill>
                <a:latin typeface="Calibri" pitchFamily="34" charset="0"/>
              </a:rPr>
              <a:t>Table 2</a:t>
            </a:r>
          </a:p>
          <a:p>
            <a:pPr eaLnBrk="1" hangingPunct="1"/>
            <a:endParaRPr lang="en-US" sz="1000">
              <a:solidFill>
                <a:srgbClr val="000000"/>
              </a:solidFill>
              <a:latin typeface="Calibri" pitchFamily="34" charset="0"/>
              <a:cs typeface="Arial" pitchFamily="34" charset="0"/>
            </a:endParaRPr>
          </a:p>
        </p:txBody>
      </p:sp>
      <p:sp>
        <p:nvSpPr>
          <p:cNvPr id="138245" name="TextBox 9"/>
          <p:cNvSpPr txBox="1">
            <a:spLocks noChangeArrowheads="1"/>
          </p:cNvSpPr>
          <p:nvPr/>
        </p:nvSpPr>
        <p:spPr bwMode="auto">
          <a:xfrm>
            <a:off x="0" y="2535238"/>
            <a:ext cx="930275" cy="550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8856" tIns="44428" rIns="88856" bIns="44428"/>
          <a:lstStyle>
            <a:lvl1pPr defTabSz="889000" eaLnBrk="0" hangingPunct="0">
              <a:defRPr>
                <a:solidFill>
                  <a:schemeClr val="tx1"/>
                </a:solidFill>
                <a:latin typeface="Arial" pitchFamily="34" charset="0"/>
              </a:defRPr>
            </a:lvl1pPr>
            <a:lvl2pPr marL="742950" indent="-285750" defTabSz="889000" eaLnBrk="0" hangingPunct="0">
              <a:defRPr>
                <a:solidFill>
                  <a:schemeClr val="tx1"/>
                </a:solidFill>
                <a:latin typeface="Arial" pitchFamily="34" charset="0"/>
              </a:defRPr>
            </a:lvl2pPr>
            <a:lvl3pPr marL="1143000" indent="-228600" defTabSz="889000" eaLnBrk="0" hangingPunct="0">
              <a:defRPr>
                <a:solidFill>
                  <a:schemeClr val="tx1"/>
                </a:solidFill>
                <a:latin typeface="Arial" pitchFamily="34" charset="0"/>
              </a:defRPr>
            </a:lvl3pPr>
            <a:lvl4pPr marL="1600200" indent="-228600" defTabSz="889000" eaLnBrk="0" hangingPunct="0">
              <a:defRPr>
                <a:solidFill>
                  <a:schemeClr val="tx1"/>
                </a:solidFill>
                <a:latin typeface="Arial" pitchFamily="34" charset="0"/>
              </a:defRPr>
            </a:lvl4pPr>
            <a:lvl5pPr marL="2057400" indent="-228600" defTabSz="889000" eaLnBrk="0" hangingPunct="0">
              <a:defRPr>
                <a:solidFill>
                  <a:schemeClr val="tx1"/>
                </a:solidFill>
                <a:latin typeface="Arial" pitchFamily="34" charset="0"/>
              </a:defRPr>
            </a:lvl5pPr>
            <a:lvl6pPr marL="2514600" indent="-228600" defTabSz="889000" eaLnBrk="0" fontAlgn="base" hangingPunct="0">
              <a:spcBef>
                <a:spcPct val="0"/>
              </a:spcBef>
              <a:spcAft>
                <a:spcPct val="0"/>
              </a:spcAft>
              <a:defRPr>
                <a:solidFill>
                  <a:schemeClr val="tx1"/>
                </a:solidFill>
                <a:latin typeface="Arial" pitchFamily="34" charset="0"/>
              </a:defRPr>
            </a:lvl6pPr>
            <a:lvl7pPr marL="2971800" indent="-228600" defTabSz="889000" eaLnBrk="0" fontAlgn="base" hangingPunct="0">
              <a:spcBef>
                <a:spcPct val="0"/>
              </a:spcBef>
              <a:spcAft>
                <a:spcPct val="0"/>
              </a:spcAft>
              <a:defRPr>
                <a:solidFill>
                  <a:schemeClr val="tx1"/>
                </a:solidFill>
                <a:latin typeface="Arial" pitchFamily="34" charset="0"/>
              </a:defRPr>
            </a:lvl7pPr>
            <a:lvl8pPr marL="3429000" indent="-228600" defTabSz="889000" eaLnBrk="0" fontAlgn="base" hangingPunct="0">
              <a:spcBef>
                <a:spcPct val="0"/>
              </a:spcBef>
              <a:spcAft>
                <a:spcPct val="0"/>
              </a:spcAft>
              <a:defRPr>
                <a:solidFill>
                  <a:schemeClr val="tx1"/>
                </a:solidFill>
                <a:latin typeface="Arial" pitchFamily="34" charset="0"/>
              </a:defRPr>
            </a:lvl8pPr>
            <a:lvl9pPr marL="3886200" indent="-228600" defTabSz="889000" eaLnBrk="0" fontAlgn="base" hangingPunct="0">
              <a:spcBef>
                <a:spcPct val="0"/>
              </a:spcBef>
              <a:spcAft>
                <a:spcPct val="0"/>
              </a:spcAft>
              <a:defRPr>
                <a:solidFill>
                  <a:schemeClr val="tx1"/>
                </a:solidFill>
                <a:latin typeface="Arial" pitchFamily="34" charset="0"/>
              </a:defRPr>
            </a:lvl9pPr>
          </a:lstStyle>
          <a:p>
            <a:pPr eaLnBrk="1" hangingPunct="1"/>
            <a:r>
              <a:rPr lang="en-US" sz="1000">
                <a:solidFill>
                  <a:srgbClr val="000000"/>
                </a:solidFill>
                <a:latin typeface="Calibri" pitchFamily="34" charset="0"/>
                <a:cs typeface="Arial" pitchFamily="34" charset="0"/>
              </a:rPr>
              <a:t>2/Adams/</a:t>
            </a:r>
            <a:br>
              <a:rPr lang="en-US" sz="1000">
                <a:solidFill>
                  <a:srgbClr val="000000"/>
                </a:solidFill>
                <a:latin typeface="Calibri" pitchFamily="34" charset="0"/>
                <a:cs typeface="Arial" pitchFamily="34" charset="0"/>
              </a:rPr>
            </a:br>
            <a:r>
              <a:rPr lang="en-US" sz="1000">
                <a:solidFill>
                  <a:srgbClr val="000000"/>
                </a:solidFill>
                <a:latin typeface="Calibri" pitchFamily="34" charset="0"/>
                <a:cs typeface="Arial" pitchFamily="34" charset="0"/>
              </a:rPr>
              <a:t>p222/col 1/</a:t>
            </a:r>
            <a:br>
              <a:rPr lang="en-US" sz="1000">
                <a:solidFill>
                  <a:srgbClr val="000000"/>
                </a:solidFill>
                <a:latin typeface="Calibri" pitchFamily="34" charset="0"/>
                <a:cs typeface="Arial" pitchFamily="34" charset="0"/>
              </a:rPr>
            </a:br>
            <a:r>
              <a:rPr lang="en-US" sz="1000">
                <a:solidFill>
                  <a:srgbClr val="000000"/>
                </a:solidFill>
                <a:latin typeface="Calibri" pitchFamily="34" charset="0"/>
                <a:cs typeface="Arial" pitchFamily="34" charset="0"/>
              </a:rPr>
              <a:t>para 3,4</a:t>
            </a:r>
          </a:p>
        </p:txBody>
      </p:sp>
      <p:sp>
        <p:nvSpPr>
          <p:cNvPr id="138246" name="Rectangle 13"/>
          <p:cNvSpPr>
            <a:spLocks noGrp="1" noChangeArrowheads="1"/>
          </p:cNvSpPr>
          <p:nvPr>
            <p:ph type="body" idx="1"/>
          </p:nvPr>
        </p:nvSpPr>
        <p:spPr>
          <a:noFill/>
        </p:spPr>
        <p:txBody>
          <a:bodyPr/>
          <a:lstStyle/>
          <a:p>
            <a:r>
              <a:rPr lang="en-US" b="1" smtClean="0">
                <a:latin typeface="Arial" pitchFamily="34" charset="0"/>
              </a:rPr>
              <a:t>Key Point:   </a:t>
            </a:r>
          </a:p>
          <a:p>
            <a:r>
              <a:rPr lang="en-US" b="1" smtClean="0">
                <a:latin typeface="Arial" pitchFamily="34" charset="0"/>
              </a:rPr>
              <a:t>The use of conjugate vaccines has greatly impacted the incidence of Haemophilus influenzae type b (Hib) and Streptococcus pneumoniae disease.</a:t>
            </a:r>
          </a:p>
          <a:p>
            <a:endParaRPr lang="en-US" b="1" smtClean="0">
              <a:latin typeface="Arial" pitchFamily="34" charset="0"/>
            </a:endParaRPr>
          </a:p>
        </p:txBody>
      </p:sp>
    </p:spTree>
    <p:extLst>
      <p:ext uri="{BB962C8B-B14F-4D97-AF65-F5344CB8AC3E}">
        <p14:creationId xmlns:p14="http://schemas.microsoft.com/office/powerpoint/2010/main" val="284205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2B34E1CC-282A-4CE9-8179-DE9539F3EE8B}" type="datetimeFigureOut">
              <a:rPr lang="en-AU" smtClean="0"/>
              <a:t>20/06/2015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8AA247A-F84C-44D8-8E7E-850FB8B2353D}" type="slidenum">
              <a:rPr lang="en-AU" smtClean="0"/>
              <a:t>‹#›</a:t>
            </a:fld>
            <a:endParaRPr lang="en-AU"/>
          </a:p>
        </p:txBody>
      </p:sp>
    </p:spTree>
    <p:extLst>
      <p:ext uri="{BB962C8B-B14F-4D97-AF65-F5344CB8AC3E}">
        <p14:creationId xmlns:p14="http://schemas.microsoft.com/office/powerpoint/2010/main" val="666648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B34E1CC-282A-4CE9-8179-DE9539F3EE8B}" type="datetimeFigureOut">
              <a:rPr lang="en-AU" smtClean="0"/>
              <a:t>20/06/2015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8AA247A-F84C-44D8-8E7E-850FB8B2353D}" type="slidenum">
              <a:rPr lang="en-AU" smtClean="0"/>
              <a:t>‹#›</a:t>
            </a:fld>
            <a:endParaRPr lang="en-AU"/>
          </a:p>
        </p:txBody>
      </p:sp>
    </p:spTree>
    <p:extLst>
      <p:ext uri="{BB962C8B-B14F-4D97-AF65-F5344CB8AC3E}">
        <p14:creationId xmlns:p14="http://schemas.microsoft.com/office/powerpoint/2010/main" val="230338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B34E1CC-282A-4CE9-8179-DE9539F3EE8B}" type="datetimeFigureOut">
              <a:rPr lang="en-AU" smtClean="0"/>
              <a:t>20/06/2015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8AA247A-F84C-44D8-8E7E-850FB8B2353D}" type="slidenum">
              <a:rPr lang="en-AU" smtClean="0"/>
              <a:t>‹#›</a:t>
            </a:fld>
            <a:endParaRPr lang="en-AU"/>
          </a:p>
        </p:txBody>
      </p:sp>
    </p:spTree>
    <p:extLst>
      <p:ext uri="{BB962C8B-B14F-4D97-AF65-F5344CB8AC3E}">
        <p14:creationId xmlns:p14="http://schemas.microsoft.com/office/powerpoint/2010/main" val="128433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B34E1CC-282A-4CE9-8179-DE9539F3EE8B}" type="datetimeFigureOut">
              <a:rPr lang="en-AU" smtClean="0"/>
              <a:t>20/06/2015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8AA247A-F84C-44D8-8E7E-850FB8B2353D}" type="slidenum">
              <a:rPr lang="en-AU" smtClean="0"/>
              <a:t>‹#›</a:t>
            </a:fld>
            <a:endParaRPr lang="en-AU"/>
          </a:p>
        </p:txBody>
      </p:sp>
    </p:spTree>
    <p:extLst>
      <p:ext uri="{BB962C8B-B14F-4D97-AF65-F5344CB8AC3E}">
        <p14:creationId xmlns:p14="http://schemas.microsoft.com/office/powerpoint/2010/main" val="466188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34E1CC-282A-4CE9-8179-DE9539F3EE8B}" type="datetimeFigureOut">
              <a:rPr lang="en-AU" smtClean="0"/>
              <a:t>20/06/2015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8AA247A-F84C-44D8-8E7E-850FB8B2353D}" type="slidenum">
              <a:rPr lang="en-AU" smtClean="0"/>
              <a:t>‹#›</a:t>
            </a:fld>
            <a:endParaRPr lang="en-AU"/>
          </a:p>
        </p:txBody>
      </p:sp>
    </p:spTree>
    <p:extLst>
      <p:ext uri="{BB962C8B-B14F-4D97-AF65-F5344CB8AC3E}">
        <p14:creationId xmlns:p14="http://schemas.microsoft.com/office/powerpoint/2010/main" val="2370371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2B34E1CC-282A-4CE9-8179-DE9539F3EE8B}" type="datetimeFigureOut">
              <a:rPr lang="en-AU" smtClean="0"/>
              <a:t>20/06/2015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8AA247A-F84C-44D8-8E7E-850FB8B2353D}" type="slidenum">
              <a:rPr lang="en-AU" smtClean="0"/>
              <a:t>‹#›</a:t>
            </a:fld>
            <a:endParaRPr lang="en-AU"/>
          </a:p>
        </p:txBody>
      </p:sp>
    </p:spTree>
    <p:extLst>
      <p:ext uri="{BB962C8B-B14F-4D97-AF65-F5344CB8AC3E}">
        <p14:creationId xmlns:p14="http://schemas.microsoft.com/office/powerpoint/2010/main" val="66107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2B34E1CC-282A-4CE9-8179-DE9539F3EE8B}" type="datetimeFigureOut">
              <a:rPr lang="en-AU" smtClean="0"/>
              <a:t>20/06/2015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8AA247A-F84C-44D8-8E7E-850FB8B2353D}" type="slidenum">
              <a:rPr lang="en-AU" smtClean="0"/>
              <a:t>‹#›</a:t>
            </a:fld>
            <a:endParaRPr lang="en-AU"/>
          </a:p>
        </p:txBody>
      </p:sp>
    </p:spTree>
    <p:extLst>
      <p:ext uri="{BB962C8B-B14F-4D97-AF65-F5344CB8AC3E}">
        <p14:creationId xmlns:p14="http://schemas.microsoft.com/office/powerpoint/2010/main" val="307910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2B34E1CC-282A-4CE9-8179-DE9539F3EE8B}" type="datetimeFigureOut">
              <a:rPr lang="en-AU" smtClean="0"/>
              <a:t>20/06/2015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8AA247A-F84C-44D8-8E7E-850FB8B2353D}" type="slidenum">
              <a:rPr lang="en-AU" smtClean="0"/>
              <a:t>‹#›</a:t>
            </a:fld>
            <a:endParaRPr lang="en-AU"/>
          </a:p>
        </p:txBody>
      </p:sp>
    </p:spTree>
    <p:extLst>
      <p:ext uri="{BB962C8B-B14F-4D97-AF65-F5344CB8AC3E}">
        <p14:creationId xmlns:p14="http://schemas.microsoft.com/office/powerpoint/2010/main" val="3747225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4E1CC-282A-4CE9-8179-DE9539F3EE8B}" type="datetimeFigureOut">
              <a:rPr lang="en-AU" smtClean="0"/>
              <a:t>20/06/2015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8AA247A-F84C-44D8-8E7E-850FB8B2353D}" type="slidenum">
              <a:rPr lang="en-AU" smtClean="0"/>
              <a:t>‹#›</a:t>
            </a:fld>
            <a:endParaRPr lang="en-AU"/>
          </a:p>
        </p:txBody>
      </p:sp>
    </p:spTree>
    <p:extLst>
      <p:ext uri="{BB962C8B-B14F-4D97-AF65-F5344CB8AC3E}">
        <p14:creationId xmlns:p14="http://schemas.microsoft.com/office/powerpoint/2010/main" val="360466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34E1CC-282A-4CE9-8179-DE9539F3EE8B}" type="datetimeFigureOut">
              <a:rPr lang="en-AU" smtClean="0"/>
              <a:t>20/06/2015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8AA247A-F84C-44D8-8E7E-850FB8B2353D}" type="slidenum">
              <a:rPr lang="en-AU" smtClean="0"/>
              <a:t>‹#›</a:t>
            </a:fld>
            <a:endParaRPr lang="en-AU"/>
          </a:p>
        </p:txBody>
      </p:sp>
    </p:spTree>
    <p:extLst>
      <p:ext uri="{BB962C8B-B14F-4D97-AF65-F5344CB8AC3E}">
        <p14:creationId xmlns:p14="http://schemas.microsoft.com/office/powerpoint/2010/main" val="3219789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34E1CC-282A-4CE9-8179-DE9539F3EE8B}" type="datetimeFigureOut">
              <a:rPr lang="en-AU" smtClean="0"/>
              <a:t>20/06/2015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8AA247A-F84C-44D8-8E7E-850FB8B2353D}" type="slidenum">
              <a:rPr lang="en-AU" smtClean="0"/>
              <a:t>‹#›</a:t>
            </a:fld>
            <a:endParaRPr lang="en-AU"/>
          </a:p>
        </p:txBody>
      </p:sp>
    </p:spTree>
    <p:extLst>
      <p:ext uri="{BB962C8B-B14F-4D97-AF65-F5344CB8AC3E}">
        <p14:creationId xmlns:p14="http://schemas.microsoft.com/office/powerpoint/2010/main" val="3516809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34E1CC-282A-4CE9-8179-DE9539F3EE8B}" type="datetimeFigureOut">
              <a:rPr lang="en-AU" smtClean="0"/>
              <a:t>20/06/2015</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A247A-F84C-44D8-8E7E-850FB8B2353D}" type="slidenum">
              <a:rPr lang="en-AU" smtClean="0"/>
              <a:t>‹#›</a:t>
            </a:fld>
            <a:endParaRPr lang="en-AU"/>
          </a:p>
        </p:txBody>
      </p:sp>
    </p:spTree>
    <p:extLst>
      <p:ext uri="{BB962C8B-B14F-4D97-AF65-F5344CB8AC3E}">
        <p14:creationId xmlns:p14="http://schemas.microsoft.com/office/powerpoint/2010/main" val="1060009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tmp"/></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tmp"/><Relationship Id="rId1" Type="http://schemas.openxmlformats.org/officeDocument/2006/relationships/slideLayout" Target="../slideLayouts/slideLayout2.xml"/><Relationship Id="rId4" Type="http://schemas.openxmlformats.org/officeDocument/2006/relationships/image" Target="../media/image3.tmp"/></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hyperlink" Target="http://en.wikipedia.org/wiki/File:Egyptian_Tomb_Bat_area.png"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hyperlink" Target="http://wwwnc.cdc.gov/trave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844824"/>
            <a:ext cx="7772400" cy="1470025"/>
          </a:xfrm>
        </p:spPr>
        <p:txBody>
          <a:bodyPr/>
          <a:lstStyle/>
          <a:p>
            <a:r>
              <a:rPr lang="en-AU" dirty="0" smtClean="0"/>
              <a:t>Diseases and </a:t>
            </a:r>
            <a:r>
              <a:rPr lang="en-AU" dirty="0"/>
              <a:t>Vaccines</a:t>
            </a:r>
            <a:br>
              <a:rPr lang="en-AU" dirty="0"/>
            </a:br>
            <a:r>
              <a:rPr lang="en-AU" dirty="0"/>
              <a:t>New </a:t>
            </a:r>
            <a:r>
              <a:rPr lang="en-AU" i="1" dirty="0"/>
              <a:t>&amp; old</a:t>
            </a:r>
            <a:endParaRPr lang="en-AU" dirty="0"/>
          </a:p>
        </p:txBody>
      </p:sp>
      <p:sp>
        <p:nvSpPr>
          <p:cNvPr id="3" name="Subtitle 2"/>
          <p:cNvSpPr>
            <a:spLocks noGrp="1"/>
          </p:cNvSpPr>
          <p:nvPr>
            <p:ph type="subTitle" idx="1"/>
          </p:nvPr>
        </p:nvSpPr>
        <p:spPr/>
        <p:txBody>
          <a:bodyPr>
            <a:normAutofit fontScale="92500" lnSpcReduction="20000"/>
          </a:bodyPr>
          <a:lstStyle/>
          <a:p>
            <a:r>
              <a:rPr lang="en-AU" dirty="0" smtClean="0"/>
              <a:t>Professor Robert Booy</a:t>
            </a:r>
          </a:p>
          <a:p>
            <a:r>
              <a:rPr lang="en-AU" dirty="0" smtClean="0"/>
              <a:t>National Centre Immunisation Research &amp; Surveillance, University of Sydney</a:t>
            </a:r>
          </a:p>
          <a:p>
            <a:r>
              <a:rPr lang="en-AU" dirty="0" smtClean="0"/>
              <a:t> and Marie Bashir Institute</a:t>
            </a:r>
            <a:endParaRPr lang="en-AU" dirty="0"/>
          </a:p>
        </p:txBody>
      </p:sp>
    </p:spTree>
    <p:extLst>
      <p:ext uri="{BB962C8B-B14F-4D97-AF65-F5344CB8AC3E}">
        <p14:creationId xmlns:p14="http://schemas.microsoft.com/office/powerpoint/2010/main" val="582034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4663" y="1628775"/>
            <a:ext cx="3970337" cy="4525963"/>
          </a:xfrm>
        </p:spPr>
        <p:txBody>
          <a:bodyPr>
            <a:normAutofit/>
          </a:bodyPr>
          <a:lstStyle/>
          <a:p>
            <a:pPr>
              <a:defRPr/>
            </a:pPr>
            <a:r>
              <a:rPr lang="en-AU" sz="2800" dirty="0" smtClean="0"/>
              <a:t>The expansion of a pharmacy vaccination trial to allow </a:t>
            </a:r>
            <a:r>
              <a:rPr lang="en-AU" sz="2800" u="sng" dirty="0" smtClean="0"/>
              <a:t>Queensland</a:t>
            </a:r>
            <a:r>
              <a:rPr lang="en-AU" sz="2800" dirty="0" smtClean="0"/>
              <a:t> adults to now receive the flu&amp; whooping cough </a:t>
            </a:r>
            <a:r>
              <a:rPr lang="en-AU" sz="2800" dirty="0"/>
              <a:t> </a:t>
            </a:r>
            <a:r>
              <a:rPr lang="en-AU" sz="2800" dirty="0" smtClean="0"/>
              <a:t>- </a:t>
            </a:r>
            <a:r>
              <a:rPr lang="en-AU" sz="2800" dirty="0" err="1" smtClean="0"/>
              <a:t>esp’ly</a:t>
            </a:r>
            <a:r>
              <a:rPr lang="en-AU" sz="2800" dirty="0" smtClean="0"/>
              <a:t> pregnant Mums</a:t>
            </a:r>
            <a:endParaRPr lang="en-AU" sz="2400" dirty="0" smtClean="0"/>
          </a:p>
          <a:p>
            <a:pPr>
              <a:defRPr/>
            </a:pPr>
            <a:endParaRPr lang="en-AU" sz="2000" dirty="0"/>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1324"/>
            <a:ext cx="3515618" cy="646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469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1642194"/>
          </a:xfrm>
        </p:spPr>
        <p:txBody>
          <a:bodyPr>
            <a:normAutofit fontScale="90000"/>
          </a:bodyPr>
          <a:lstStyle/>
          <a:p>
            <a:pPr lvl="0"/>
            <a:r>
              <a:rPr lang="en-AU" dirty="0"/>
              <a:t>Children under 6 months of age are at greatest risk of </a:t>
            </a:r>
            <a:r>
              <a:rPr lang="en-AU" dirty="0" smtClean="0"/>
              <a:t>Pertussis</a:t>
            </a:r>
            <a:r>
              <a:rPr lang="en-AU" sz="5400" dirty="0"/>
              <a:t/>
            </a:r>
            <a:br>
              <a:rPr lang="en-AU" sz="5400" dirty="0"/>
            </a:br>
            <a:endParaRPr lang="en-AU" dirty="0"/>
          </a:p>
        </p:txBody>
      </p:sp>
      <p:sp>
        <p:nvSpPr>
          <p:cNvPr id="3" name="Content Placeholder 2"/>
          <p:cNvSpPr>
            <a:spLocks noGrp="1"/>
          </p:cNvSpPr>
          <p:nvPr>
            <p:ph idx="1"/>
          </p:nvPr>
        </p:nvSpPr>
        <p:spPr>
          <a:xfrm>
            <a:off x="395536" y="1700808"/>
            <a:ext cx="8748464" cy="4997152"/>
          </a:xfrm>
        </p:spPr>
        <p:txBody>
          <a:bodyPr>
            <a:normAutofit lnSpcReduction="10000"/>
          </a:bodyPr>
          <a:lstStyle/>
          <a:p>
            <a:pPr lvl="1"/>
            <a:r>
              <a:rPr lang="en-AU" sz="2600" dirty="0" smtClean="0"/>
              <a:t>Without </a:t>
            </a:r>
            <a:r>
              <a:rPr lang="en-AU" sz="2600" dirty="0"/>
              <a:t>boosting in pregnancy, few women pass on protective levels of antibodies to their </a:t>
            </a:r>
            <a:r>
              <a:rPr lang="en-AU" sz="2600" dirty="0" smtClean="0"/>
              <a:t>babies so most </a:t>
            </a:r>
            <a:r>
              <a:rPr lang="en-AU" sz="2600" dirty="0"/>
              <a:t>babies are born without </a:t>
            </a:r>
            <a:r>
              <a:rPr lang="en-AU" sz="2600" dirty="0" smtClean="0"/>
              <a:t> </a:t>
            </a:r>
            <a:r>
              <a:rPr lang="en-AU" sz="2600" dirty="0"/>
              <a:t>immunity and remain susceptible to Pertussis until </a:t>
            </a:r>
            <a:r>
              <a:rPr lang="en-AU" sz="2600" dirty="0" smtClean="0"/>
              <a:t>they receive 1-2 vaccines</a:t>
            </a:r>
          </a:p>
          <a:p>
            <a:pPr lvl="1"/>
            <a:r>
              <a:rPr lang="en-AU" sz="2600" dirty="0" smtClean="0"/>
              <a:t>One dose reduces risk of death </a:t>
            </a:r>
            <a:r>
              <a:rPr lang="en-AU" sz="2600" smtClean="0"/>
              <a:t>in infants</a:t>
            </a:r>
            <a:endParaRPr lang="en-AU" sz="2600" dirty="0" smtClean="0"/>
          </a:p>
          <a:p>
            <a:pPr lvl="1"/>
            <a:r>
              <a:rPr lang="en-AU" sz="2600" dirty="0"/>
              <a:t>The Centers for Disease Control and Prevention’s (CDC’s) Advisory Committee on Immunization Practices (ACIP) </a:t>
            </a:r>
            <a:r>
              <a:rPr lang="en-AU" sz="2600" dirty="0" smtClean="0"/>
              <a:t>recommended </a:t>
            </a:r>
            <a:r>
              <a:rPr lang="en-AU" sz="2600" dirty="0"/>
              <a:t>vaccination of pregnant </a:t>
            </a:r>
            <a:r>
              <a:rPr lang="en-AU" sz="2600" dirty="0" smtClean="0"/>
              <a:t>women 2011, &amp; in Oct 2012 </a:t>
            </a:r>
            <a:r>
              <a:rPr lang="en-AU" sz="2600" dirty="0"/>
              <a:t>recommended </a:t>
            </a:r>
            <a:r>
              <a:rPr lang="en-AU" sz="2600" dirty="0" smtClean="0"/>
              <a:t>vaccination every </a:t>
            </a:r>
            <a:r>
              <a:rPr lang="en-AU" sz="2600" dirty="0"/>
              <a:t>pregnancy</a:t>
            </a:r>
            <a:endParaRPr lang="en-AU" sz="3000" dirty="0"/>
          </a:p>
          <a:p>
            <a:pPr lvl="1"/>
            <a:r>
              <a:rPr lang="en-AU" sz="2400" i="1" dirty="0"/>
              <a:t>The </a:t>
            </a:r>
            <a:r>
              <a:rPr lang="en-AU" sz="2400" i="1" dirty="0" smtClean="0"/>
              <a:t>UK </a:t>
            </a:r>
            <a:r>
              <a:rPr lang="en-AU" sz="2400" i="1" dirty="0"/>
              <a:t>introduced the </a:t>
            </a:r>
            <a:r>
              <a:rPr lang="en-AU" sz="2400" b="1" i="1" dirty="0"/>
              <a:t>third trimester booster </a:t>
            </a:r>
            <a:r>
              <a:rPr lang="en-AU" sz="2400" i="1" dirty="0"/>
              <a:t>in October 2012</a:t>
            </a:r>
            <a:r>
              <a:rPr lang="en-AU" i="1" dirty="0"/>
              <a:t> </a:t>
            </a:r>
            <a:r>
              <a:rPr lang="en-AU" i="1" dirty="0" smtClean="0"/>
              <a:t>- </a:t>
            </a:r>
            <a:r>
              <a:rPr lang="en-AU" sz="2600" i="1" dirty="0" smtClean="0"/>
              <a:t>It </a:t>
            </a:r>
            <a:r>
              <a:rPr lang="en-AU" sz="2600" b="1" i="1" dirty="0" smtClean="0"/>
              <a:t>reduced disease </a:t>
            </a:r>
            <a:r>
              <a:rPr lang="en-AU" sz="2600" b="1" i="1" dirty="0"/>
              <a:t>by 91%, </a:t>
            </a:r>
            <a:r>
              <a:rPr lang="en-AU" sz="2600" i="1" dirty="0" smtClean="0"/>
              <a:t>Safe in pregnancy</a:t>
            </a:r>
          </a:p>
          <a:p>
            <a:pPr lvl="1"/>
            <a:r>
              <a:rPr lang="en-AU" sz="2600" i="1" dirty="0" smtClean="0"/>
              <a:t>Australia has followed suit..</a:t>
            </a:r>
            <a:endParaRPr lang="en-AU" sz="2600" i="1" dirty="0"/>
          </a:p>
          <a:p>
            <a:pPr lvl="1"/>
            <a:endParaRPr lang="en-AU" sz="3000" dirty="0"/>
          </a:p>
          <a:p>
            <a:pPr marL="0" indent="0">
              <a:buNone/>
            </a:pPr>
            <a:endParaRPr lang="en-AU" sz="4000" dirty="0"/>
          </a:p>
          <a:p>
            <a:pPr lvl="1"/>
            <a:endParaRPr lang="en-AU" sz="3600" dirty="0"/>
          </a:p>
          <a:p>
            <a:endParaRPr lang="en-AU" dirty="0"/>
          </a:p>
        </p:txBody>
      </p:sp>
    </p:spTree>
    <p:extLst>
      <p:ext uri="{BB962C8B-B14F-4D97-AF65-F5344CB8AC3E}">
        <p14:creationId xmlns:p14="http://schemas.microsoft.com/office/powerpoint/2010/main" val="2812949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60020865\AppData\Local\Microsoft\Windows\INetCache\Content.Outlook\YACOQA2O\20141002_173752.jpg"/>
          <p:cNvPicPr>
            <a:picLocks noChangeAspect="1" noChangeArrowheads="1"/>
          </p:cNvPicPr>
          <p:nvPr/>
        </p:nvPicPr>
        <p:blipFill>
          <a:blip r:embed="rId2">
            <a:extLst>
              <a:ext uri="{28A0092B-C50C-407E-A947-70E740481C1C}">
                <a14:useLocalDpi xmlns:a14="http://schemas.microsoft.com/office/drawing/2010/main" val="0"/>
              </a:ext>
            </a:extLst>
          </a:blip>
          <a:srcRect l="16716" r="-5103"/>
          <a:stretch>
            <a:fillRect/>
          </a:stretch>
        </p:blipFill>
        <p:spPr bwMode="auto">
          <a:xfrm>
            <a:off x="152213" y="404664"/>
            <a:ext cx="9427004" cy="61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9381"/>
            <a:ext cx="9144000" cy="663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213" y="5733256"/>
            <a:ext cx="3411675" cy="923330"/>
          </a:xfrm>
          <a:prstGeom prst="rect">
            <a:avLst/>
          </a:prstGeom>
          <a:solidFill>
            <a:srgbClr val="FFFF00"/>
          </a:solidFill>
        </p:spPr>
        <p:txBody>
          <a:bodyPr wrap="square" rtlCol="0">
            <a:spAutoFit/>
          </a:bodyPr>
          <a:lstStyle/>
          <a:p>
            <a:r>
              <a:rPr lang="en-US" dirty="0" smtClean="0">
                <a:solidFill>
                  <a:schemeClr val="tx2"/>
                </a:solidFill>
              </a:rPr>
              <a:t>Bats carry more viruses than any other mammal</a:t>
            </a:r>
            <a:endParaRPr lang="en-AU" dirty="0" smtClean="0"/>
          </a:p>
          <a:p>
            <a:endParaRPr lang="en-AU" dirty="0"/>
          </a:p>
        </p:txBody>
      </p:sp>
    </p:spTree>
    <p:extLst>
      <p:ext uri="{BB962C8B-B14F-4D97-AF65-F5344CB8AC3E}">
        <p14:creationId xmlns:p14="http://schemas.microsoft.com/office/powerpoint/2010/main" val="75557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Rabies &amp; </a:t>
            </a:r>
            <a:r>
              <a:rPr lang="en-AU" dirty="0" err="1" smtClean="0"/>
              <a:t>Lyssavirus</a:t>
            </a:r>
            <a:endParaRPr lang="en-AU"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56792"/>
            <a:ext cx="4571999" cy="3096344"/>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1556792"/>
            <a:ext cx="4007473" cy="5301208"/>
          </a:xfrm>
          <a:prstGeom prst="rect">
            <a:avLst/>
          </a:prstGeom>
        </p:spPr>
      </p:pic>
      <p:sp>
        <p:nvSpPr>
          <p:cNvPr id="3" name="TextBox 2"/>
          <p:cNvSpPr txBox="1"/>
          <p:nvPr/>
        </p:nvSpPr>
        <p:spPr>
          <a:xfrm>
            <a:off x="323528" y="5157192"/>
            <a:ext cx="4104456" cy="400110"/>
          </a:xfrm>
          <a:prstGeom prst="rect">
            <a:avLst/>
          </a:prstGeom>
          <a:noFill/>
        </p:spPr>
        <p:txBody>
          <a:bodyPr wrap="square" rtlCol="0">
            <a:spAutoFit/>
          </a:bodyPr>
          <a:lstStyle/>
          <a:p>
            <a:r>
              <a:rPr lang="en-AU" sz="2000" b="1" dirty="0" smtClean="0"/>
              <a:t>The fearlessness and folly of youth</a:t>
            </a:r>
            <a:endParaRPr lang="en-AU" sz="2000" b="1" dirty="0"/>
          </a:p>
        </p:txBody>
      </p:sp>
    </p:spTree>
    <p:extLst>
      <p:ext uri="{BB962C8B-B14F-4D97-AF65-F5344CB8AC3E}">
        <p14:creationId xmlns:p14="http://schemas.microsoft.com/office/powerpoint/2010/main" val="28951838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197350" y="274638"/>
            <a:ext cx="4489450" cy="1143000"/>
          </a:xfrm>
        </p:spPr>
        <p:txBody>
          <a:bodyPr/>
          <a:lstStyle/>
          <a:p>
            <a:r>
              <a:rPr lang="en-AU" smtClean="0"/>
              <a:t>		</a:t>
            </a:r>
          </a:p>
        </p:txBody>
      </p:sp>
      <p:sp>
        <p:nvSpPr>
          <p:cNvPr id="12291" name="Content Placeholder 2"/>
          <p:cNvSpPr>
            <a:spLocks noGrp="1"/>
          </p:cNvSpPr>
          <p:nvPr>
            <p:ph idx="1"/>
          </p:nvPr>
        </p:nvSpPr>
        <p:spPr>
          <a:xfrm>
            <a:off x="7380288" y="5084763"/>
            <a:ext cx="1306512" cy="1041400"/>
          </a:xfrm>
        </p:spPr>
        <p:txBody>
          <a:bodyPr/>
          <a:lstStyle/>
          <a:p>
            <a:endParaRPr lang="en-US" smtClean="0"/>
          </a:p>
        </p:txBody>
      </p:sp>
      <p:pic>
        <p:nvPicPr>
          <p:cNvPr id="416772" name="Picture 4" descr="http://lh5.ggpht.com/-oC2hVnrlZg4/Ti7CYUu5uII/AAAAAAAAFjA/_HpsSilyHAw/image%255B8%255D.png?imgmax=8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7350" y="2276475"/>
            <a:ext cx="494665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07950" y="3132138"/>
            <a:ext cx="37433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AU" b="1"/>
          </a:p>
          <a:p>
            <a:endParaRPr lang="en-AU" b="1"/>
          </a:p>
          <a:p>
            <a:endParaRPr lang="en-AU" b="1"/>
          </a:p>
          <a:p>
            <a:r>
              <a:rPr lang="en-AU" b="1"/>
              <a:t>Order:</a:t>
            </a:r>
            <a:r>
              <a:rPr lang="en-AU"/>
              <a:t>       Chiroptera</a:t>
            </a:r>
            <a:br>
              <a:rPr lang="en-AU"/>
            </a:br>
            <a:r>
              <a:rPr lang="en-AU" b="1"/>
              <a:t>Suborder:</a:t>
            </a:r>
            <a:r>
              <a:rPr lang="en-AU"/>
              <a:t> Megachiroptera ("megabats")</a:t>
            </a:r>
          </a:p>
          <a:p>
            <a:r>
              <a:rPr lang="en-AU" b="1"/>
              <a:t>Family:</a:t>
            </a:r>
            <a:r>
              <a:rPr lang="en-AU"/>
              <a:t>     Pteropodidae 	     (flying foxes, Old World fruit bats)</a:t>
            </a:r>
            <a:br>
              <a:rPr lang="en-AU"/>
            </a:br>
            <a:r>
              <a:rPr lang="en-AU"/>
              <a:t>                                 </a:t>
            </a:r>
            <a:br>
              <a:rPr lang="en-AU"/>
            </a:br>
            <a:r>
              <a:rPr lang="en-AU"/>
              <a:t>                                       </a:t>
            </a:r>
          </a:p>
        </p:txBody>
      </p:sp>
      <p:pic>
        <p:nvPicPr>
          <p:cNvPr id="416774" name="Picture 6" descr="http://library.sandiegozoo.org/factsheets/rodriques_fruit_bat/photos/rodrigues_fruit_ba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398" y="548283"/>
            <a:ext cx="4171587"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7950" y="5488890"/>
            <a:ext cx="3887986" cy="523220"/>
          </a:xfrm>
          <a:prstGeom prst="rect">
            <a:avLst/>
          </a:prstGeom>
          <a:noFill/>
        </p:spPr>
        <p:txBody>
          <a:bodyPr wrap="square" rtlCol="0">
            <a:spAutoFit/>
          </a:bodyPr>
          <a:lstStyle/>
          <a:p>
            <a:r>
              <a:rPr lang="en-AU" sz="2800" b="1" dirty="0" smtClean="0"/>
              <a:t>Transmits Hendra, Lyssa</a:t>
            </a:r>
            <a:endParaRPr lang="en-AU" sz="2800" b="1" dirty="0"/>
          </a:p>
        </p:txBody>
      </p:sp>
      <p:sp>
        <p:nvSpPr>
          <p:cNvPr id="8" name="Title 1"/>
          <p:cNvSpPr txBox="1">
            <a:spLocks/>
          </p:cNvSpPr>
          <p:nvPr/>
        </p:nvSpPr>
        <p:spPr>
          <a:xfrm>
            <a:off x="4468206" y="836712"/>
            <a:ext cx="2232248" cy="576064"/>
          </a:xfrm>
          <a:prstGeom prst="rect">
            <a:avLst/>
          </a:prstGeom>
        </p:spPr>
        <p:txBody>
          <a:bodyPr vert="horz" anchor="ctr">
            <a:normAutofit fontScale="90000" lnSpcReduction="2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AU" smtClean="0"/>
              <a:t>Rabies</a:t>
            </a:r>
            <a:endParaRPr lang="en-AU" dirty="0" smtClean="0"/>
          </a:p>
        </p:txBody>
      </p:sp>
      <p:sp>
        <p:nvSpPr>
          <p:cNvPr id="9" name="Rectangle 8"/>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4077957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6774"/>
                                        </p:tgtEl>
                                        <p:attrNameLst>
                                          <p:attrName>style.visibility</p:attrName>
                                        </p:attrNameLst>
                                      </p:cBhvr>
                                      <p:to>
                                        <p:strVal val="visible"/>
                                      </p:to>
                                    </p:set>
                                    <p:anim calcmode="lin" valueType="num">
                                      <p:cBhvr additive="base">
                                        <p:cTn id="7" dur="500" fill="hold"/>
                                        <p:tgtEl>
                                          <p:spTgt spid="416774"/>
                                        </p:tgtEl>
                                        <p:attrNameLst>
                                          <p:attrName>ppt_x</p:attrName>
                                        </p:attrNameLst>
                                      </p:cBhvr>
                                      <p:tavLst>
                                        <p:tav tm="0">
                                          <p:val>
                                            <p:strVal val="#ppt_x"/>
                                          </p:val>
                                        </p:tav>
                                        <p:tav tm="100000">
                                          <p:val>
                                            <p:strVal val="#ppt_x"/>
                                          </p:val>
                                        </p:tav>
                                      </p:tavLst>
                                    </p:anim>
                                    <p:anim calcmode="lin" valueType="num">
                                      <p:cBhvr additive="base">
                                        <p:cTn id="8" dur="500" fill="hold"/>
                                        <p:tgtEl>
                                          <p:spTgt spid="4167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16772"/>
                                        </p:tgtEl>
                                        <p:attrNameLst>
                                          <p:attrName>style.visibility</p:attrName>
                                        </p:attrNameLst>
                                      </p:cBhvr>
                                      <p:to>
                                        <p:strVal val="visible"/>
                                      </p:to>
                                    </p:set>
                                    <p:anim calcmode="lin" valueType="num">
                                      <p:cBhvr additive="base">
                                        <p:cTn id="19" dur="500" fill="hold"/>
                                        <p:tgtEl>
                                          <p:spTgt spid="416772"/>
                                        </p:tgtEl>
                                        <p:attrNameLst>
                                          <p:attrName>ppt_x</p:attrName>
                                        </p:attrNameLst>
                                      </p:cBhvr>
                                      <p:tavLst>
                                        <p:tav tm="0">
                                          <p:val>
                                            <p:strVal val="#ppt_x"/>
                                          </p:val>
                                        </p:tav>
                                        <p:tav tm="100000">
                                          <p:val>
                                            <p:strVal val="#ppt_x"/>
                                          </p:val>
                                        </p:tav>
                                      </p:tavLst>
                                    </p:anim>
                                    <p:anim calcmode="lin" valueType="num">
                                      <p:cBhvr additive="base">
                                        <p:cTn id="20" dur="500" fill="hold"/>
                                        <p:tgtEl>
                                          <p:spTgt spid="4167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33243" y="2276872"/>
            <a:ext cx="3538537" cy="2560637"/>
          </a:xfrm>
        </p:spPr>
        <p:txBody>
          <a:bodyPr>
            <a:normAutofit fontScale="90000"/>
          </a:bodyPr>
          <a:lstStyle/>
          <a:p>
            <a:r>
              <a:rPr lang="en-AU" sz="4000" dirty="0" smtClean="0"/>
              <a:t>Rabies is called ABLV in Australia</a:t>
            </a:r>
            <a:r>
              <a:rPr lang="en-AU" dirty="0" smtClean="0"/>
              <a:t/>
            </a:r>
            <a:br>
              <a:rPr lang="en-AU" dirty="0" smtClean="0"/>
            </a:br>
            <a:r>
              <a:rPr lang="en-AU" dirty="0" smtClean="0"/>
              <a:t>3</a:t>
            </a:r>
            <a:r>
              <a:rPr lang="en-AU" sz="3200" dirty="0" smtClean="0"/>
              <a:t> cases: all in QLD</a:t>
            </a:r>
            <a:br>
              <a:rPr lang="en-AU" sz="3200" dirty="0" smtClean="0"/>
            </a:br>
            <a:r>
              <a:rPr lang="en-AU" dirty="0"/>
              <a:t>when are they dangerous? </a:t>
            </a:r>
            <a:endParaRPr lang="en-AU" dirty="0" smtClean="0"/>
          </a:p>
        </p:txBody>
      </p:sp>
      <p:sp>
        <p:nvSpPr>
          <p:cNvPr id="20483" name="Content Placeholder 2"/>
          <p:cNvSpPr>
            <a:spLocks noGrp="1"/>
          </p:cNvSpPr>
          <p:nvPr>
            <p:ph idx="1"/>
          </p:nvPr>
        </p:nvSpPr>
        <p:spPr>
          <a:xfrm>
            <a:off x="170849" y="5013176"/>
            <a:ext cx="8785225" cy="1760538"/>
          </a:xfrm>
        </p:spPr>
        <p:txBody>
          <a:bodyPr/>
          <a:lstStyle/>
          <a:p>
            <a:r>
              <a:rPr lang="en-AU" sz="2000" i="1" dirty="0" smtClean="0"/>
              <a:t>Briggs et al Bull WHO 2000</a:t>
            </a:r>
          </a:p>
          <a:p>
            <a:r>
              <a:rPr lang="en-AU" sz="2000" i="1" dirty="0" smtClean="0"/>
              <a:t>Excellent antibody responses of patients after post-exposure rabies intradermal vaccination </a:t>
            </a:r>
          </a:p>
        </p:txBody>
      </p:sp>
      <p:sp>
        <p:nvSpPr>
          <p:cNvPr id="14340" name="TextBox 1"/>
          <p:cNvSpPr txBox="1">
            <a:spLocks noChangeArrowheads="1"/>
          </p:cNvSpPr>
          <p:nvPr/>
        </p:nvSpPr>
        <p:spPr bwMode="auto">
          <a:xfrm>
            <a:off x="5219700" y="115888"/>
            <a:ext cx="3744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atin typeface="Calibri" pitchFamily="34" charset="0"/>
            </a:endParaRPr>
          </a:p>
        </p:txBody>
      </p:sp>
      <p:pic>
        <p:nvPicPr>
          <p:cNvPr id="20485" name="Picture 5" descr="http://www.australiananimallearningzone.com/wp-content/uploads/2012/09/Grey-Headed-Flying-Fox.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76673"/>
            <a:ext cx="45720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109701" y="620688"/>
            <a:ext cx="349474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AU" dirty="0">
                <a:latin typeface="Calibri" pitchFamily="34" charset="0"/>
              </a:rPr>
              <a:t>Grey-headed flying fox</a:t>
            </a:r>
          </a:p>
          <a:p>
            <a:pPr eaLnBrk="1" hangingPunct="1"/>
            <a:r>
              <a:rPr lang="en-AU" dirty="0">
                <a:latin typeface="Calibri" pitchFamily="34" charset="0"/>
              </a:rPr>
              <a:t>Local to NSW </a:t>
            </a:r>
            <a:r>
              <a:rPr lang="en-AU" dirty="0" smtClean="0">
                <a:latin typeface="Calibri" pitchFamily="34" charset="0"/>
              </a:rPr>
              <a:t>coast</a:t>
            </a:r>
            <a:endParaRPr lang="en-AU" dirty="0">
              <a:latin typeface="Calibri" pitchFamily="34" charset="0"/>
            </a:endParaRPr>
          </a:p>
          <a:p>
            <a:pPr eaLnBrk="1" hangingPunct="1"/>
            <a:r>
              <a:rPr lang="en-AU" dirty="0">
                <a:latin typeface="Calibri" pitchFamily="34" charset="0"/>
              </a:rPr>
              <a:t>May carry Hendra, ABLV </a:t>
            </a:r>
            <a:r>
              <a:rPr lang="en-AU" dirty="0" err="1">
                <a:latin typeface="Calibri" pitchFamily="34" charset="0"/>
              </a:rPr>
              <a:t>ie</a:t>
            </a:r>
            <a:r>
              <a:rPr lang="en-AU" dirty="0">
                <a:latin typeface="Calibri" pitchFamily="34" charset="0"/>
              </a:rPr>
              <a:t> Lyssa, Menangle viruses </a:t>
            </a:r>
            <a:r>
              <a:rPr lang="en-AU" dirty="0" err="1">
                <a:latin typeface="Calibri" pitchFamily="34" charset="0"/>
              </a:rPr>
              <a:t>etc</a:t>
            </a:r>
            <a:endParaRPr lang="en-AU" dirty="0">
              <a:latin typeface="Calibri" pitchFamily="34" charset="0"/>
            </a:endParaRPr>
          </a:p>
          <a:p>
            <a:pPr eaLnBrk="1" hangingPunct="1"/>
            <a:endParaRPr lang="en-AU" dirty="0">
              <a:latin typeface="Calibri" pitchFamily="34" charset="0"/>
            </a:endParaRPr>
          </a:p>
        </p:txBody>
      </p:sp>
      <p:pic>
        <p:nvPicPr>
          <p:cNvPr id="7"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6790" y="6046523"/>
            <a:ext cx="2047210" cy="811477"/>
          </a:xfrm>
          <a:prstGeom prst="rect">
            <a:avLst/>
          </a:prstGeom>
        </p:spPr>
      </p:pic>
      <p:sp>
        <p:nvSpPr>
          <p:cNvPr id="8" name="Rectangle 7"/>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77507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ppt_x"/>
                                          </p:val>
                                        </p:tav>
                                        <p:tav tm="100000">
                                          <p:val>
                                            <p:strVal val="#ppt_x"/>
                                          </p:val>
                                        </p:tav>
                                      </p:tavLst>
                                    </p:anim>
                                    <p:anim calcmode="lin" valueType="num">
                                      <p:cBhvr additive="base">
                                        <p:cTn id="8"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2"/>
                                        </p:tgtEl>
                                        <p:attrNameLst>
                                          <p:attrName>style.visibility</p:attrName>
                                        </p:attrNameLst>
                                      </p:cBhvr>
                                      <p:to>
                                        <p:strVal val="visible"/>
                                      </p:to>
                                    </p:set>
                                    <p:anim calcmode="lin" valueType="num">
                                      <p:cBhvr additive="base">
                                        <p:cTn id="19" dur="500" fill="hold"/>
                                        <p:tgtEl>
                                          <p:spTgt spid="20482"/>
                                        </p:tgtEl>
                                        <p:attrNameLst>
                                          <p:attrName>ppt_x</p:attrName>
                                        </p:attrNameLst>
                                      </p:cBhvr>
                                      <p:tavLst>
                                        <p:tav tm="0">
                                          <p:val>
                                            <p:strVal val="#ppt_x"/>
                                          </p:val>
                                        </p:tav>
                                        <p:tav tm="100000">
                                          <p:val>
                                            <p:strVal val="#ppt_x"/>
                                          </p:val>
                                        </p:tav>
                                      </p:tavLst>
                                    </p:anim>
                                    <p:anim calcmode="lin" valueType="num">
                                      <p:cBhvr additive="base">
                                        <p:cTn id="20"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83">
                                            <p:txEl>
                                              <p:pRg st="0" end="0"/>
                                            </p:txEl>
                                          </p:spTgt>
                                        </p:tgtEl>
                                        <p:attrNameLst>
                                          <p:attrName>style.visibility</p:attrName>
                                        </p:attrNameLst>
                                      </p:cBhvr>
                                      <p:to>
                                        <p:strVal val="visible"/>
                                      </p:to>
                                    </p:set>
                                    <p:anim calcmode="lin" valueType="num">
                                      <p:cBhvr additive="base">
                                        <p:cTn id="25"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83">
                                            <p:txEl>
                                              <p:pRg st="1" end="1"/>
                                            </p:txEl>
                                          </p:spTgt>
                                        </p:tgtEl>
                                        <p:attrNameLst>
                                          <p:attrName>style.visibility</p:attrName>
                                        </p:attrNameLst>
                                      </p:cBhvr>
                                      <p:to>
                                        <p:strVal val="visible"/>
                                      </p:to>
                                    </p:set>
                                    <p:anim calcmode="lin" valueType="num">
                                      <p:cBhvr additive="base">
                                        <p:cTn id="31"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build="p"/>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1187624" y="692696"/>
            <a:ext cx="3744416" cy="576064"/>
          </a:xfrm>
        </p:spPr>
        <p:txBody>
          <a:bodyPr>
            <a:normAutofit fontScale="90000"/>
          </a:bodyPr>
          <a:lstStyle/>
          <a:p>
            <a:r>
              <a:rPr lang="en-AU" b="0" dirty="0" smtClean="0"/>
              <a:t>Rabies</a:t>
            </a:r>
          </a:p>
        </p:txBody>
      </p:sp>
      <p:sp>
        <p:nvSpPr>
          <p:cNvPr id="86019" name="Content Placeholder 2"/>
          <p:cNvSpPr>
            <a:spLocks noGrp="1"/>
          </p:cNvSpPr>
          <p:nvPr>
            <p:ph idx="1"/>
          </p:nvPr>
        </p:nvSpPr>
        <p:spPr>
          <a:xfrm>
            <a:off x="467544" y="1556792"/>
            <a:ext cx="8424936" cy="4325112"/>
          </a:xfrm>
        </p:spPr>
        <p:txBody>
          <a:bodyPr>
            <a:normAutofit fontScale="92500"/>
          </a:bodyPr>
          <a:lstStyle/>
          <a:p>
            <a:r>
              <a:rPr lang="en-AU" dirty="0" err="1" smtClean="0"/>
              <a:t>Lyssavirus</a:t>
            </a:r>
            <a:r>
              <a:rPr lang="en-AU" dirty="0" smtClean="0"/>
              <a:t>: RNA virus</a:t>
            </a:r>
          </a:p>
          <a:p>
            <a:r>
              <a:rPr lang="en-AU" dirty="0" smtClean="0"/>
              <a:t>11 </a:t>
            </a:r>
            <a:r>
              <a:rPr lang="en-AU" dirty="0" err="1" smtClean="0"/>
              <a:t>Lyssavirus</a:t>
            </a:r>
            <a:r>
              <a:rPr lang="en-AU" dirty="0" smtClean="0"/>
              <a:t> species </a:t>
            </a:r>
          </a:p>
          <a:p>
            <a:pPr lvl="1"/>
            <a:r>
              <a:rPr lang="en-AU" sz="2000" dirty="0" smtClean="0">
                <a:solidFill>
                  <a:srgbClr val="002060"/>
                </a:solidFill>
              </a:rPr>
              <a:t>Classic Rabies virus (RABV) : genotype 1</a:t>
            </a:r>
          </a:p>
          <a:p>
            <a:pPr lvl="1"/>
            <a:r>
              <a:rPr lang="en-AU" sz="2000" dirty="0" smtClean="0">
                <a:solidFill>
                  <a:srgbClr val="002060"/>
                </a:solidFill>
              </a:rPr>
              <a:t>Australian bat </a:t>
            </a:r>
            <a:r>
              <a:rPr lang="en-AU" sz="2000" dirty="0" err="1" smtClean="0">
                <a:solidFill>
                  <a:srgbClr val="002060"/>
                </a:solidFill>
              </a:rPr>
              <a:t>Lyssavirus</a:t>
            </a:r>
            <a:r>
              <a:rPr lang="en-AU" sz="2000" dirty="0" smtClean="0">
                <a:solidFill>
                  <a:srgbClr val="002060"/>
                </a:solidFill>
              </a:rPr>
              <a:t> (ABLV):  genotype 7</a:t>
            </a:r>
          </a:p>
          <a:p>
            <a:r>
              <a:rPr lang="en-AU" dirty="0" smtClean="0"/>
              <a:t>RABV causes most human rabies globally </a:t>
            </a:r>
          </a:p>
          <a:p>
            <a:pPr lvl="1"/>
            <a:r>
              <a:rPr lang="en-AU" sz="2000" b="1" dirty="0" smtClean="0">
                <a:solidFill>
                  <a:srgbClr val="002060"/>
                </a:solidFill>
              </a:rPr>
              <a:t>t</a:t>
            </a:r>
            <a:r>
              <a:rPr lang="en-AU" sz="2400" b="1" dirty="0" smtClean="0">
                <a:solidFill>
                  <a:srgbClr val="002060"/>
                </a:solidFill>
              </a:rPr>
              <a:t>ransmitted predominantly by dogs </a:t>
            </a:r>
            <a:r>
              <a:rPr lang="en-AU" sz="2000" dirty="0" smtClean="0">
                <a:solidFill>
                  <a:srgbClr val="002060"/>
                </a:solidFill>
              </a:rPr>
              <a:t>(Asia / Africa)</a:t>
            </a:r>
          </a:p>
          <a:p>
            <a:pPr lvl="1"/>
            <a:r>
              <a:rPr lang="en-AU" sz="2000" dirty="0" smtClean="0">
                <a:solidFill>
                  <a:srgbClr val="002060"/>
                </a:solidFill>
              </a:rPr>
              <a:t>racoons / skunks / foxes / coyotes / beavers (USA / Europe)</a:t>
            </a:r>
          </a:p>
          <a:p>
            <a:pPr lvl="1"/>
            <a:r>
              <a:rPr lang="en-AU" sz="2000" dirty="0" smtClean="0">
                <a:solidFill>
                  <a:srgbClr val="002060"/>
                </a:solidFill>
              </a:rPr>
              <a:t>bat-variant sub-lineages </a:t>
            </a:r>
          </a:p>
          <a:p>
            <a:pPr lvl="1"/>
            <a:r>
              <a:rPr lang="en-AU" sz="2400" b="1" dirty="0" smtClean="0">
                <a:solidFill>
                  <a:srgbClr val="002060"/>
                </a:solidFill>
              </a:rPr>
              <a:t>best control: mass vaccination dogs / managing dog population</a:t>
            </a:r>
          </a:p>
          <a:p>
            <a:r>
              <a:rPr lang="en-AU" sz="2800" dirty="0" smtClean="0"/>
              <a:t>Bali aims to be rid of Rabies by 2020..</a:t>
            </a:r>
          </a:p>
          <a:p>
            <a:pPr lvl="1"/>
            <a:endParaRPr lang="en-AU" sz="1800" dirty="0" smtClean="0"/>
          </a:p>
          <a:p>
            <a:endParaRPr lang="en-AU" sz="2000" dirty="0" smtClean="0"/>
          </a:p>
        </p:txBody>
      </p:sp>
      <p:pic>
        <p:nvPicPr>
          <p:cNvPr id="4" name="Content Placeholder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6790" y="6046523"/>
            <a:ext cx="2047210" cy="811477"/>
          </a:xfrm>
          <a:prstGeom prst="rect">
            <a:avLst/>
          </a:prstGeom>
        </p:spPr>
      </p:pic>
      <p:sp>
        <p:nvSpPr>
          <p:cNvPr id="5" name="Rectangle 4"/>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11657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019">
                                            <p:txEl>
                                              <p:pRg st="4" end="4"/>
                                            </p:txEl>
                                          </p:spTgt>
                                        </p:tgtEl>
                                        <p:attrNameLst>
                                          <p:attrName>style.visibility</p:attrName>
                                        </p:attrNameLst>
                                      </p:cBhvr>
                                      <p:to>
                                        <p:strVal val="visible"/>
                                      </p:to>
                                    </p:set>
                                    <p:anim calcmode="lin" valueType="num">
                                      <p:cBhvr additive="base">
                                        <p:cTn id="7" dur="500" fill="hold"/>
                                        <p:tgtEl>
                                          <p:spTgt spid="8601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019">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6019">
                                            <p:txEl>
                                              <p:pRg st="5" end="5"/>
                                            </p:txEl>
                                          </p:spTgt>
                                        </p:tgtEl>
                                        <p:attrNameLst>
                                          <p:attrName>style.visibility</p:attrName>
                                        </p:attrNameLst>
                                      </p:cBhvr>
                                      <p:to>
                                        <p:strVal val="visible"/>
                                      </p:to>
                                    </p:set>
                                    <p:anim calcmode="lin" valueType="num">
                                      <p:cBhvr additive="base">
                                        <p:cTn id="11" dur="500" fill="hold"/>
                                        <p:tgtEl>
                                          <p:spTgt spid="86019">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6019">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6019">
                                            <p:txEl>
                                              <p:pRg st="6" end="6"/>
                                            </p:txEl>
                                          </p:spTgt>
                                        </p:tgtEl>
                                        <p:attrNameLst>
                                          <p:attrName>style.visibility</p:attrName>
                                        </p:attrNameLst>
                                      </p:cBhvr>
                                      <p:to>
                                        <p:strVal val="visible"/>
                                      </p:to>
                                    </p:set>
                                    <p:anim calcmode="lin" valueType="num">
                                      <p:cBhvr additive="base">
                                        <p:cTn id="15" dur="500" fill="hold"/>
                                        <p:tgtEl>
                                          <p:spTgt spid="86019">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6019">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6019">
                                            <p:txEl>
                                              <p:pRg st="7" end="7"/>
                                            </p:txEl>
                                          </p:spTgt>
                                        </p:tgtEl>
                                        <p:attrNameLst>
                                          <p:attrName>style.visibility</p:attrName>
                                        </p:attrNameLst>
                                      </p:cBhvr>
                                      <p:to>
                                        <p:strVal val="visible"/>
                                      </p:to>
                                    </p:set>
                                    <p:anim calcmode="lin" valueType="num">
                                      <p:cBhvr additive="base">
                                        <p:cTn id="19" dur="500" fill="hold"/>
                                        <p:tgtEl>
                                          <p:spTgt spid="86019">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019">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6019">
                                            <p:txEl>
                                              <p:pRg st="8" end="8"/>
                                            </p:txEl>
                                          </p:spTgt>
                                        </p:tgtEl>
                                        <p:attrNameLst>
                                          <p:attrName>style.visibility</p:attrName>
                                        </p:attrNameLst>
                                      </p:cBhvr>
                                      <p:to>
                                        <p:strVal val="visible"/>
                                      </p:to>
                                    </p:set>
                                    <p:anim calcmode="lin" valueType="num">
                                      <p:cBhvr additive="base">
                                        <p:cTn id="23" dur="500" fill="hold"/>
                                        <p:tgtEl>
                                          <p:spTgt spid="86019">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601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6019">
                                            <p:txEl>
                                              <p:pRg st="9" end="9"/>
                                            </p:txEl>
                                          </p:spTgt>
                                        </p:tgtEl>
                                        <p:attrNameLst>
                                          <p:attrName>style.visibility</p:attrName>
                                        </p:attrNameLst>
                                      </p:cBhvr>
                                      <p:to>
                                        <p:strVal val="visible"/>
                                      </p:to>
                                    </p:set>
                                    <p:anim calcmode="lin" valueType="num">
                                      <p:cBhvr additive="base">
                                        <p:cTn id="29" dur="500" fill="hold"/>
                                        <p:tgtEl>
                                          <p:spTgt spid="86019">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601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899592" y="692696"/>
            <a:ext cx="5328592" cy="792088"/>
          </a:xfrm>
        </p:spPr>
        <p:txBody>
          <a:bodyPr>
            <a:normAutofit/>
          </a:bodyPr>
          <a:lstStyle/>
          <a:p>
            <a:r>
              <a:rPr lang="en-AU" sz="4000" b="0" dirty="0" smtClean="0"/>
              <a:t>Rabies in Australia</a:t>
            </a:r>
          </a:p>
        </p:txBody>
      </p:sp>
      <p:sp>
        <p:nvSpPr>
          <p:cNvPr id="3" name="Content Placeholder 2"/>
          <p:cNvSpPr>
            <a:spLocks noGrp="1"/>
          </p:cNvSpPr>
          <p:nvPr>
            <p:ph idx="1"/>
          </p:nvPr>
        </p:nvSpPr>
        <p:spPr>
          <a:xfrm>
            <a:off x="251520" y="1700807"/>
            <a:ext cx="8640960" cy="4751453"/>
          </a:xfrm>
        </p:spPr>
        <p:txBody>
          <a:bodyPr>
            <a:normAutofit/>
          </a:bodyPr>
          <a:lstStyle/>
          <a:p>
            <a:pPr>
              <a:defRPr/>
            </a:pPr>
            <a:r>
              <a:rPr lang="en-AU" sz="2400" dirty="0" smtClean="0"/>
              <a:t>August 1996: bitten </a:t>
            </a:r>
            <a:r>
              <a:rPr lang="en-AU" sz="2400" dirty="0"/>
              <a:t>by </a:t>
            </a:r>
            <a:r>
              <a:rPr lang="en-AU" sz="2400" dirty="0" smtClean="0"/>
              <a:t>macro-bat</a:t>
            </a:r>
          </a:p>
          <a:p>
            <a:pPr lvl="1">
              <a:defRPr/>
            </a:pPr>
            <a:r>
              <a:rPr lang="en-AU" sz="1800" dirty="0" smtClean="0">
                <a:solidFill>
                  <a:schemeClr val="tx1"/>
                </a:solidFill>
              </a:rPr>
              <a:t>rabies November 1998</a:t>
            </a:r>
          </a:p>
          <a:p>
            <a:pPr>
              <a:defRPr/>
            </a:pPr>
            <a:r>
              <a:rPr lang="en-AU" sz="2400" dirty="0" smtClean="0"/>
              <a:t>October 1996: bitten by yellow sheathed micro-bat </a:t>
            </a:r>
          </a:p>
          <a:p>
            <a:pPr lvl="1">
              <a:defRPr/>
            </a:pPr>
            <a:r>
              <a:rPr lang="en-AU" sz="1800" dirty="0" smtClean="0">
                <a:solidFill>
                  <a:schemeClr val="tx1"/>
                </a:solidFill>
              </a:rPr>
              <a:t>rabies November 1996</a:t>
            </a:r>
          </a:p>
          <a:p>
            <a:pPr>
              <a:defRPr/>
            </a:pPr>
            <a:r>
              <a:rPr lang="en-AU" sz="2400" dirty="0" smtClean="0"/>
              <a:t>Animals</a:t>
            </a:r>
            <a:r>
              <a:rPr lang="en-AU" sz="2400" dirty="0"/>
              <a:t>: </a:t>
            </a:r>
          </a:p>
          <a:p>
            <a:pPr lvl="1">
              <a:defRPr/>
            </a:pPr>
            <a:r>
              <a:rPr lang="en-AU" sz="2000" dirty="0">
                <a:solidFill>
                  <a:schemeClr val="tx1"/>
                </a:solidFill>
              </a:rPr>
              <a:t>more aggressive or more tame / lose fear of people </a:t>
            </a:r>
          </a:p>
          <a:p>
            <a:pPr lvl="1">
              <a:defRPr/>
            </a:pPr>
            <a:r>
              <a:rPr lang="en-AU" sz="2000" dirty="0">
                <a:solidFill>
                  <a:schemeClr val="tx1"/>
                </a:solidFill>
              </a:rPr>
              <a:t>nocturnal bats may be out during the day, found on ground / unable to fly</a:t>
            </a:r>
          </a:p>
          <a:p>
            <a:pPr lvl="1">
              <a:defRPr/>
            </a:pPr>
            <a:r>
              <a:rPr lang="en-AU" sz="2000" dirty="0" smtClean="0">
                <a:solidFill>
                  <a:schemeClr val="tx1"/>
                </a:solidFill>
              </a:rPr>
              <a:t>dogs</a:t>
            </a:r>
            <a:r>
              <a:rPr lang="en-AU" sz="2000" dirty="0">
                <a:solidFill>
                  <a:schemeClr val="tx1"/>
                </a:solidFill>
              </a:rPr>
              <a:t>: stagger, tremble, seem </a:t>
            </a:r>
            <a:r>
              <a:rPr lang="en-AU" sz="2000" dirty="0" smtClean="0">
                <a:solidFill>
                  <a:schemeClr val="tx1"/>
                </a:solidFill>
              </a:rPr>
              <a:t>weak </a:t>
            </a:r>
          </a:p>
          <a:p>
            <a:pPr lvl="1">
              <a:defRPr/>
            </a:pPr>
            <a:endParaRPr lang="en-AU" sz="1800" dirty="0">
              <a:solidFill>
                <a:schemeClr val="tx1"/>
              </a:solidFill>
            </a:endParaRPr>
          </a:p>
          <a:p>
            <a:pPr marL="57150" indent="0">
              <a:buFont typeface="Wingdings" pitchFamily="2" charset="2"/>
              <a:buNone/>
              <a:defRPr/>
            </a:pPr>
            <a:r>
              <a:rPr lang="en-AU" sz="1050" dirty="0" smtClean="0"/>
              <a:t>Allworth</a:t>
            </a:r>
            <a:r>
              <a:rPr lang="en-AU" sz="1050" dirty="0"/>
              <a:t>, A et al. A human case of encephalitis due to a </a:t>
            </a:r>
            <a:r>
              <a:rPr lang="en-AU" sz="1050" i="1" dirty="0"/>
              <a:t>Lyssavirus  </a:t>
            </a:r>
            <a:r>
              <a:rPr lang="en-AU" sz="1050" dirty="0"/>
              <a:t>recently identified in fruit bats. CDI, 20, 504. </a:t>
            </a:r>
            <a:r>
              <a:rPr lang="en-AU" sz="1050" dirty="0" smtClean="0"/>
              <a:t>1996</a:t>
            </a:r>
          </a:p>
          <a:p>
            <a:pPr marL="57150" indent="0">
              <a:buFont typeface="Wingdings" pitchFamily="2" charset="2"/>
              <a:buNone/>
              <a:defRPr/>
            </a:pPr>
            <a:r>
              <a:rPr lang="en-AU" sz="1050" dirty="0" smtClean="0"/>
              <a:t>Hanna </a:t>
            </a:r>
            <a:r>
              <a:rPr lang="en-AU" sz="1050" dirty="0"/>
              <a:t>JN et al. Australian bat </a:t>
            </a:r>
            <a:r>
              <a:rPr lang="en-AU" sz="1050" dirty="0" err="1"/>
              <a:t>lyssavirus</a:t>
            </a:r>
            <a:r>
              <a:rPr lang="en-AU" sz="1050" dirty="0"/>
              <a:t> infection: a second human case with a long incubation period. MJA 172, 597-599. 2000</a:t>
            </a:r>
          </a:p>
          <a:p>
            <a:pPr>
              <a:defRPr/>
            </a:pPr>
            <a:endParaRPr lang="en-AU" sz="1400" dirty="0"/>
          </a:p>
        </p:txBody>
      </p:sp>
      <p:pic>
        <p:nvPicPr>
          <p:cNvPr id="4" name="Content Placeholder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6790" y="6046523"/>
            <a:ext cx="2047210" cy="811477"/>
          </a:xfrm>
          <a:prstGeom prst="rect">
            <a:avLst/>
          </a:prstGeom>
        </p:spPr>
      </p:pic>
      <p:sp>
        <p:nvSpPr>
          <p:cNvPr id="5" name="Rectangle 4"/>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825025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a:xfrm>
            <a:off x="225463" y="188641"/>
            <a:ext cx="7736452" cy="503237"/>
          </a:xfrm>
        </p:spPr>
        <p:txBody>
          <a:bodyPr>
            <a:normAutofit fontScale="90000"/>
          </a:bodyPr>
          <a:lstStyle/>
          <a:p>
            <a:pPr>
              <a:defRPr/>
            </a:pPr>
            <a:r>
              <a:rPr lang="en-AU" sz="2400" b="1" dirty="0">
                <a:solidFill>
                  <a:srgbClr val="F2B800"/>
                </a:solidFill>
              </a:rPr>
              <a:t>4.16 RABIES AND OTHER LYSSAVIRUSES (INCLUDING AUSTRALIAN BAT LYSSAVIRUS) </a:t>
            </a:r>
            <a:endParaRPr lang="en-US" sz="2400" b="1" kern="1200" dirty="0">
              <a:solidFill>
                <a:srgbClr val="F2B800"/>
              </a:solidFill>
              <a:latin typeface="TT63Bt00"/>
              <a:ea typeface="+mn-ea"/>
            </a:endParaRPr>
          </a:p>
        </p:txBody>
      </p:sp>
      <p:pic>
        <p:nvPicPr>
          <p:cNvPr id="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b="76877"/>
          <a:stretch/>
        </p:blipFill>
        <p:spPr>
          <a:xfrm>
            <a:off x="310746" y="908720"/>
            <a:ext cx="8021800" cy="1152129"/>
          </a:xfrm>
          <a:prstGeom prst="rect">
            <a:avLst/>
          </a:prstGeom>
        </p:spPr>
      </p:pic>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l="3973" t="34379" r="33257" b="10580"/>
          <a:stretch/>
        </p:blipFill>
        <p:spPr>
          <a:xfrm>
            <a:off x="4572000" y="2333358"/>
            <a:ext cx="4696632" cy="3615922"/>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333359"/>
            <a:ext cx="4297705" cy="3615921"/>
          </a:xfrm>
          <a:prstGeom prst="rect">
            <a:avLst/>
          </a:prstGeom>
        </p:spPr>
      </p:pic>
      <p:sp>
        <p:nvSpPr>
          <p:cNvPr id="2" name="TextBox 1"/>
          <p:cNvSpPr txBox="1"/>
          <p:nvPr/>
        </p:nvSpPr>
        <p:spPr>
          <a:xfrm>
            <a:off x="0" y="5949280"/>
            <a:ext cx="9036496" cy="1200329"/>
          </a:xfrm>
          <a:prstGeom prst="rect">
            <a:avLst/>
          </a:prstGeom>
          <a:noFill/>
        </p:spPr>
        <p:txBody>
          <a:bodyPr wrap="square" rtlCol="0">
            <a:spAutoFit/>
          </a:bodyPr>
          <a:lstStyle/>
          <a:p>
            <a:pPr lvl="1">
              <a:defRPr/>
            </a:pPr>
            <a:r>
              <a:rPr lang="en-AU" dirty="0" smtClean="0"/>
              <a:t>Early</a:t>
            </a:r>
            <a:r>
              <a:rPr lang="en-AU" dirty="0"/>
              <a:t>: non-specific: fever, headache, malaise</a:t>
            </a:r>
          </a:p>
          <a:p>
            <a:pPr lvl="1">
              <a:defRPr/>
            </a:pPr>
            <a:r>
              <a:rPr lang="en-AU" dirty="0"/>
              <a:t>As progresses: insomnia, anxiety, confusion, paralysis, excitation, hallucinations, </a:t>
            </a:r>
            <a:r>
              <a:rPr lang="en-AU" b="1" dirty="0"/>
              <a:t>agitation, hypersalivation, difficulty swallowing, hydrophobia </a:t>
            </a:r>
            <a:r>
              <a:rPr lang="en-AU" b="1" dirty="0" smtClean="0"/>
              <a:t> </a:t>
            </a:r>
            <a:r>
              <a:rPr lang="en-AU" dirty="0" smtClean="0"/>
              <a:t>Death </a:t>
            </a:r>
            <a:r>
              <a:rPr lang="en-AU" dirty="0"/>
              <a:t>within days of CNS symptoms</a:t>
            </a:r>
          </a:p>
          <a:p>
            <a:endParaRPr lang="en-AU" dirty="0"/>
          </a:p>
        </p:txBody>
      </p:sp>
    </p:spTree>
    <p:extLst>
      <p:ext uri="{BB962C8B-B14F-4D97-AF65-F5344CB8AC3E}">
        <p14:creationId xmlns:p14="http://schemas.microsoft.com/office/powerpoint/2010/main" val="2454907249"/>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395536" y="620688"/>
            <a:ext cx="8229600" cy="1066800"/>
          </a:xfrm>
        </p:spPr>
        <p:txBody>
          <a:bodyPr/>
          <a:lstStyle/>
          <a:p>
            <a:r>
              <a:rPr lang="en-US" sz="3200" b="0" dirty="0" smtClean="0"/>
              <a:t>Rabies in Bali/Indonesia: now endemic</a:t>
            </a:r>
          </a:p>
        </p:txBody>
      </p:sp>
      <p:sp>
        <p:nvSpPr>
          <p:cNvPr id="90115" name="Content Placeholder 2"/>
          <p:cNvSpPr>
            <a:spLocks noGrp="1"/>
          </p:cNvSpPr>
          <p:nvPr>
            <p:ph idx="1"/>
          </p:nvPr>
        </p:nvSpPr>
        <p:spPr>
          <a:xfrm>
            <a:off x="395288" y="1628775"/>
            <a:ext cx="8353176" cy="5040585"/>
          </a:xfrm>
        </p:spPr>
        <p:txBody>
          <a:bodyPr>
            <a:normAutofit fontScale="92500" lnSpcReduction="10000"/>
          </a:bodyPr>
          <a:lstStyle/>
          <a:p>
            <a:r>
              <a:rPr lang="en-AU" sz="2200" dirty="0" smtClean="0"/>
              <a:t>1</a:t>
            </a:r>
            <a:r>
              <a:rPr lang="en-AU" sz="2200" baseline="30000" dirty="0" smtClean="0"/>
              <a:t>st</a:t>
            </a:r>
            <a:r>
              <a:rPr lang="en-AU" sz="2200" dirty="0" smtClean="0"/>
              <a:t> cases reported in Indonesia in 1884 – present in 24 of 33 provinces</a:t>
            </a:r>
          </a:p>
          <a:p>
            <a:pPr lvl="1"/>
            <a:r>
              <a:rPr lang="en-AU" sz="2000" b="1" dirty="0" smtClean="0">
                <a:solidFill>
                  <a:schemeClr val="tx1"/>
                </a:solidFill>
              </a:rPr>
              <a:t>Bali from 2008 - Very slow local action: </a:t>
            </a:r>
            <a:r>
              <a:rPr lang="en-AU" sz="2000" b="1" dirty="0" smtClean="0"/>
              <a:t>&gt;130</a:t>
            </a:r>
            <a:r>
              <a:rPr lang="en-AU" sz="2000" b="1" dirty="0" smtClean="0">
                <a:solidFill>
                  <a:schemeClr val="tx1"/>
                </a:solidFill>
              </a:rPr>
              <a:t> deaths by 2011 (no PEP)</a:t>
            </a:r>
          </a:p>
          <a:p>
            <a:pPr lvl="1"/>
            <a:r>
              <a:rPr lang="en-AU" sz="2000" b="1" dirty="0" smtClean="0">
                <a:solidFill>
                  <a:schemeClr val="tx1"/>
                </a:solidFill>
              </a:rPr>
              <a:t>Improved dog vaccination / control </a:t>
            </a:r>
            <a:r>
              <a:rPr lang="en-AU" sz="2000" b="1" dirty="0"/>
              <a:t>&amp;</a:t>
            </a:r>
            <a:r>
              <a:rPr lang="en-AU" sz="2000" b="1" dirty="0" smtClean="0">
                <a:solidFill>
                  <a:schemeClr val="tx1"/>
                </a:solidFill>
              </a:rPr>
              <a:t> PEP &gt;130,000: has </a:t>
            </a:r>
            <a:r>
              <a:rPr lang="en-AU" sz="2000" b="1" dirty="0" smtClean="0">
                <a:solidFill>
                  <a:schemeClr val="tx1"/>
                </a:solidFill>
                <a:sym typeface="Symbol" pitchFamily="18" charset="2"/>
              </a:rPr>
              <a:t> deaths</a:t>
            </a:r>
          </a:p>
          <a:p>
            <a:pPr lvl="1"/>
            <a:r>
              <a:rPr lang="en-AU" sz="2000" dirty="0" smtClean="0">
                <a:sym typeface="Symbol" pitchFamily="18" charset="2"/>
              </a:rPr>
              <a:t>Australia provided DFA test in Denpasar</a:t>
            </a:r>
          </a:p>
          <a:p>
            <a:pPr marL="457200" lvl="1" indent="0">
              <a:buNone/>
            </a:pPr>
            <a:endParaRPr lang="en-AU" dirty="0" smtClean="0">
              <a:solidFill>
                <a:schemeClr val="tx1"/>
              </a:solidFill>
            </a:endParaRPr>
          </a:p>
          <a:p>
            <a:r>
              <a:rPr lang="en-AU" sz="2200" dirty="0" smtClean="0"/>
              <a:t>Macaque bites more prominent than dog bites in Bali</a:t>
            </a:r>
          </a:p>
          <a:p>
            <a:pPr lvl="1"/>
            <a:r>
              <a:rPr lang="en-AU" sz="2000" i="1" dirty="0" smtClean="0">
                <a:solidFill>
                  <a:schemeClr val="tx1"/>
                </a:solidFill>
              </a:rPr>
              <a:t>No evidence </a:t>
            </a:r>
            <a:r>
              <a:rPr lang="en-AU" sz="2000" dirty="0" smtClean="0">
                <a:solidFill>
                  <a:schemeClr val="tx1"/>
                </a:solidFill>
              </a:rPr>
              <a:t>as yet that they transmit rabies</a:t>
            </a:r>
          </a:p>
          <a:p>
            <a:r>
              <a:rPr lang="en-US" sz="2200" b="1" dirty="0" smtClean="0"/>
              <a:t>Visitors strongly advised: avoid direct contact with dogs, cats, monkeys – </a:t>
            </a:r>
            <a:r>
              <a:rPr lang="en-US" sz="2200" b="1" i="1" dirty="0" smtClean="0"/>
              <a:t>avoid cute animals</a:t>
            </a:r>
          </a:p>
          <a:p>
            <a:r>
              <a:rPr lang="en-AU" sz="2200" dirty="0" smtClean="0"/>
              <a:t>RIG shortage in developing countries</a:t>
            </a:r>
          </a:p>
          <a:p>
            <a:pPr lvl="1"/>
            <a:r>
              <a:rPr lang="en-AU" sz="2000" dirty="0" smtClean="0">
                <a:solidFill>
                  <a:schemeClr val="tx1"/>
                </a:solidFill>
              </a:rPr>
              <a:t>Some still don’t receive RIG in Bali / too late for RIG on return</a:t>
            </a:r>
            <a:endParaRPr lang="en-US" sz="2000" dirty="0" smtClean="0">
              <a:solidFill>
                <a:schemeClr val="tx1"/>
              </a:solidFill>
            </a:endParaRPr>
          </a:p>
          <a:p>
            <a:r>
              <a:rPr lang="en-AU" sz="2200" b="1" i="1" dirty="0" smtClean="0"/>
              <a:t>Not enough travellers receive pre-travel vaccination</a:t>
            </a:r>
          </a:p>
          <a:p>
            <a:pPr lvl="1"/>
            <a:r>
              <a:rPr lang="en-AU" sz="2400" b="1" i="1" dirty="0" smtClean="0"/>
              <a:t>Expensive</a:t>
            </a:r>
            <a:endParaRPr lang="en-US" sz="2400" b="1" i="1" dirty="0" smtClean="0"/>
          </a:p>
          <a:p>
            <a:pPr>
              <a:buFont typeface="Wingdings" pitchFamily="2" charset="2"/>
              <a:buNone/>
            </a:pPr>
            <a:r>
              <a:rPr lang="en-AU" sz="900" dirty="0" smtClean="0"/>
              <a:t>P.  </a:t>
            </a:r>
            <a:r>
              <a:rPr lang="en-AU" sz="900" dirty="0" err="1" smtClean="0"/>
              <a:t>Gautret</a:t>
            </a:r>
            <a:r>
              <a:rPr lang="en-AU" sz="900" dirty="0" smtClean="0"/>
              <a:t>, P. L.  Lim, M.  Shaw, K.  </a:t>
            </a:r>
            <a:r>
              <a:rPr lang="en-AU" sz="900" dirty="0" err="1" smtClean="0"/>
              <a:t>Leder</a:t>
            </a:r>
            <a:r>
              <a:rPr lang="en-AU" sz="900" dirty="0" smtClean="0"/>
              <a:t>.  Rabies post-exposure prophylaxis in travellers returning from Bali, Indonesia, November 2008 to March 2010. Clinical Microbiology and Infection Volume 17, Issue 3, pages 445–447, March 2011</a:t>
            </a:r>
            <a:endParaRPr lang="en-AU" sz="900" i="1" dirty="0" smtClean="0"/>
          </a:p>
          <a:p>
            <a:pPr>
              <a:buFont typeface="Wingdings" pitchFamily="2" charset="2"/>
              <a:buAutoNum type="alphaUcPeriod" startAt="16"/>
            </a:pPr>
            <a:r>
              <a:rPr lang="en-AU" sz="900" i="1" dirty="0" err="1" smtClean="0"/>
              <a:t>Gautret</a:t>
            </a:r>
            <a:r>
              <a:rPr lang="en-AU" sz="900" i="1" dirty="0" smtClean="0"/>
              <a:t>, P. L.  Lim, M.  Shaw, K.  </a:t>
            </a:r>
            <a:r>
              <a:rPr lang="en-AU" sz="900" i="1" dirty="0" err="1" smtClean="0"/>
              <a:t>Leder</a:t>
            </a:r>
            <a:r>
              <a:rPr lang="en-AU" sz="900" i="1" dirty="0" smtClean="0"/>
              <a:t> Rabies post-exposure prophylaxis in travellers returning from Bali, Indonesia, November 2008 to March 2010. Clinical Microbiology and Infection Volume 17, Issue 3, pages 445–447, March 2011</a:t>
            </a:r>
          </a:p>
          <a:p>
            <a:pPr>
              <a:buFont typeface="Wingdings" pitchFamily="2" charset="2"/>
              <a:buNone/>
            </a:pPr>
            <a:r>
              <a:rPr lang="en-US" sz="900" dirty="0" smtClean="0"/>
              <a:t>http://smartraveller.gov.au/zw-cgi/view/Advice/Indonesia</a:t>
            </a:r>
          </a:p>
          <a:p>
            <a:endParaRPr lang="en-US" dirty="0" smtClean="0"/>
          </a:p>
        </p:txBody>
      </p:sp>
      <p:pic>
        <p:nvPicPr>
          <p:cNvPr id="4" name="Content Placeholder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6790" y="6046523"/>
            <a:ext cx="2047210" cy="811477"/>
          </a:xfrm>
          <a:prstGeom prst="rect">
            <a:avLst/>
          </a:prstGeom>
        </p:spPr>
      </p:pic>
      <p:sp>
        <p:nvSpPr>
          <p:cNvPr id="5" name="Rectangle 4"/>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165980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p:txBody>
          <a:bodyPr>
            <a:normAutofit fontScale="90000"/>
          </a:bodyPr>
          <a:lstStyle/>
          <a:p>
            <a:r>
              <a:rPr lang="en-AU" dirty="0" smtClean="0"/>
              <a:t>	What would be an ideal vaccine?</a:t>
            </a:r>
            <a:r>
              <a:rPr lang="en-AU" sz="4000" dirty="0" smtClean="0"/>
              <a:t/>
            </a:r>
            <a:br>
              <a:rPr lang="en-AU" sz="4000" dirty="0" smtClean="0"/>
            </a:br>
            <a:endParaRPr lang="en-AU" dirty="0" smtClean="0"/>
          </a:p>
        </p:txBody>
      </p:sp>
      <p:sp>
        <p:nvSpPr>
          <p:cNvPr id="16387" name="Content Placeholder 4"/>
          <p:cNvSpPr>
            <a:spLocks noGrp="1"/>
          </p:cNvSpPr>
          <p:nvPr>
            <p:ph idx="1"/>
          </p:nvPr>
        </p:nvSpPr>
        <p:spPr/>
        <p:txBody>
          <a:bodyPr>
            <a:normAutofit lnSpcReduction="10000"/>
          </a:bodyPr>
          <a:lstStyle/>
          <a:p>
            <a:r>
              <a:rPr lang="en-AU" dirty="0" smtClean="0"/>
              <a:t>Single dose</a:t>
            </a:r>
          </a:p>
          <a:p>
            <a:r>
              <a:rPr lang="en-AU" dirty="0" smtClean="0"/>
              <a:t>at birth</a:t>
            </a:r>
          </a:p>
          <a:p>
            <a:r>
              <a:rPr lang="en-AU" dirty="0" smtClean="0"/>
              <a:t>life-long</a:t>
            </a:r>
          </a:p>
          <a:p>
            <a:r>
              <a:rPr lang="en-AU" dirty="0" smtClean="0"/>
              <a:t>very safe</a:t>
            </a:r>
          </a:p>
          <a:p>
            <a:r>
              <a:rPr lang="en-AU" dirty="0" smtClean="0"/>
              <a:t>simple eg oral/topical</a:t>
            </a:r>
          </a:p>
          <a:p>
            <a:r>
              <a:rPr lang="en-AU" dirty="0" smtClean="0"/>
              <a:t>cheap</a:t>
            </a:r>
          </a:p>
          <a:p>
            <a:r>
              <a:rPr lang="en-AU" dirty="0" smtClean="0"/>
              <a:t>no cold-chain</a:t>
            </a:r>
          </a:p>
          <a:p>
            <a:r>
              <a:rPr lang="en-AU" dirty="0" smtClean="0"/>
              <a:t>no HCW</a:t>
            </a:r>
          </a:p>
          <a:p>
            <a:endParaRPr lang="en-AU" dirty="0" smtClean="0"/>
          </a:p>
        </p:txBody>
      </p:sp>
    </p:spTree>
    <p:extLst>
      <p:ext uri="{BB962C8B-B14F-4D97-AF65-F5344CB8AC3E}">
        <p14:creationId xmlns:p14="http://schemas.microsoft.com/office/powerpoint/2010/main" val="5556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 calcmode="lin" valueType="num">
                                      <p:cBhvr additive="base">
                                        <p:cTn id="17"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387">
                                            <p:txEl>
                                              <p:pRg st="3" end="3"/>
                                            </p:txEl>
                                          </p:spTgt>
                                        </p:tgtEl>
                                        <p:attrNameLst>
                                          <p:attrName>style.visibility</p:attrName>
                                        </p:attrNameLst>
                                      </p:cBhvr>
                                      <p:to>
                                        <p:strVal val="visible"/>
                                      </p:to>
                                    </p:set>
                                    <p:anim calcmode="lin" valueType="num">
                                      <p:cBhvr additive="base">
                                        <p:cTn id="23"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387">
                                            <p:txEl>
                                              <p:pRg st="4" end="4"/>
                                            </p:txEl>
                                          </p:spTgt>
                                        </p:tgtEl>
                                        <p:attrNameLst>
                                          <p:attrName>style.visibility</p:attrName>
                                        </p:attrNameLst>
                                      </p:cBhvr>
                                      <p:to>
                                        <p:strVal val="visible"/>
                                      </p:to>
                                    </p:set>
                                    <p:anim calcmode="lin" valueType="num">
                                      <p:cBhvr additive="base">
                                        <p:cTn id="29"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387">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387">
                                            <p:txEl>
                                              <p:pRg st="5" end="5"/>
                                            </p:txEl>
                                          </p:spTgt>
                                        </p:tgtEl>
                                        <p:attrNameLst>
                                          <p:attrName>style.visibility</p:attrName>
                                        </p:attrNameLst>
                                      </p:cBhvr>
                                      <p:to>
                                        <p:strVal val="visible"/>
                                      </p:to>
                                    </p:set>
                                    <p:anim calcmode="lin" valueType="num">
                                      <p:cBhvr additive="base">
                                        <p:cTn id="33"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387">
                                            <p:txEl>
                                              <p:pRg st="6" end="6"/>
                                            </p:txEl>
                                          </p:spTgt>
                                        </p:tgtEl>
                                        <p:attrNameLst>
                                          <p:attrName>style.visibility</p:attrName>
                                        </p:attrNameLst>
                                      </p:cBhvr>
                                      <p:to>
                                        <p:strVal val="visible"/>
                                      </p:to>
                                    </p:set>
                                    <p:anim calcmode="lin" valueType="num">
                                      <p:cBhvr additive="base">
                                        <p:cTn id="39" dur="5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387">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387">
                                            <p:txEl>
                                              <p:pRg st="7" end="7"/>
                                            </p:txEl>
                                          </p:spTgt>
                                        </p:tgtEl>
                                        <p:attrNameLst>
                                          <p:attrName>style.visibility</p:attrName>
                                        </p:attrNameLst>
                                      </p:cBhvr>
                                      <p:to>
                                        <p:strVal val="visible"/>
                                      </p:to>
                                    </p:set>
                                    <p:anim calcmode="lin" valueType="num">
                                      <p:cBhvr additive="base">
                                        <p:cTn id="43" dur="500" fill="hold"/>
                                        <p:tgtEl>
                                          <p:spTgt spid="1638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38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5609"/>
          <a:stretch/>
        </p:blipFill>
        <p:spPr bwMode="auto">
          <a:xfrm>
            <a:off x="34782" y="1772816"/>
            <a:ext cx="910334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5387967" y="-1948743"/>
            <a:ext cx="936102" cy="6507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783" y="4836848"/>
            <a:ext cx="1872921" cy="113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96790" y="6046523"/>
            <a:ext cx="2047210" cy="811477"/>
          </a:xfrm>
          <a:prstGeom prst="rect">
            <a:avLst/>
          </a:prstGeom>
        </p:spPr>
      </p:pic>
      <p:sp>
        <p:nvSpPr>
          <p:cNvPr id="6" name="Rectangle 5"/>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144642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395536" y="836712"/>
            <a:ext cx="8229600" cy="1066800"/>
          </a:xfrm>
        </p:spPr>
        <p:txBody>
          <a:bodyPr>
            <a:normAutofit/>
          </a:bodyPr>
          <a:lstStyle/>
          <a:p>
            <a:r>
              <a:rPr lang="en-AU" sz="3600" b="0" dirty="0" smtClean="0"/>
              <a:t>Rabies treatment: wound care and vaccine</a:t>
            </a:r>
          </a:p>
        </p:txBody>
      </p:sp>
      <p:sp>
        <p:nvSpPr>
          <p:cNvPr id="91139" name="Content Placeholder 2"/>
          <p:cNvSpPr>
            <a:spLocks noGrp="1"/>
          </p:cNvSpPr>
          <p:nvPr>
            <p:ph idx="1"/>
          </p:nvPr>
        </p:nvSpPr>
        <p:spPr>
          <a:xfrm>
            <a:off x="179512" y="1916831"/>
            <a:ext cx="8517632" cy="4941169"/>
          </a:xfrm>
        </p:spPr>
        <p:txBody>
          <a:bodyPr>
            <a:normAutofit fontScale="77500" lnSpcReduction="20000"/>
          </a:bodyPr>
          <a:lstStyle/>
          <a:p>
            <a:r>
              <a:rPr lang="en-AU" dirty="0" smtClean="0"/>
              <a:t>Wound care VIP: scrub with soap &amp; water for 15 minutes</a:t>
            </a:r>
          </a:p>
          <a:p>
            <a:r>
              <a:rPr lang="en-AU" dirty="0" smtClean="0"/>
              <a:t>Current vaccines interchangeable</a:t>
            </a:r>
          </a:p>
          <a:p>
            <a:pPr lvl="1"/>
            <a:r>
              <a:rPr lang="en-AU" sz="2100" dirty="0" smtClean="0">
                <a:solidFill>
                  <a:schemeClr val="tx1"/>
                </a:solidFill>
              </a:rPr>
              <a:t>Human diploid cell derived (HDCV): </a:t>
            </a:r>
            <a:r>
              <a:rPr lang="en-AU" sz="2100" dirty="0" err="1" smtClean="0">
                <a:solidFill>
                  <a:schemeClr val="tx1"/>
                </a:solidFill>
              </a:rPr>
              <a:t>Merieux</a:t>
            </a:r>
            <a:endParaRPr lang="en-AU" sz="2100" dirty="0" smtClean="0">
              <a:solidFill>
                <a:schemeClr val="tx1"/>
              </a:solidFill>
            </a:endParaRPr>
          </a:p>
          <a:p>
            <a:pPr lvl="1"/>
            <a:r>
              <a:rPr lang="en-AU" sz="2100" dirty="0" smtClean="0">
                <a:solidFill>
                  <a:schemeClr val="tx1"/>
                </a:solidFill>
              </a:rPr>
              <a:t>Purified chick embryo cell derived (PCECV): </a:t>
            </a:r>
            <a:r>
              <a:rPr lang="en-AU" sz="2100" dirty="0" err="1" smtClean="0">
                <a:solidFill>
                  <a:schemeClr val="tx1"/>
                </a:solidFill>
              </a:rPr>
              <a:t>Rabipur</a:t>
            </a:r>
            <a:endParaRPr lang="en-AU" sz="2100" dirty="0" smtClean="0">
              <a:solidFill>
                <a:schemeClr val="tx1"/>
              </a:solidFill>
            </a:endParaRPr>
          </a:p>
          <a:p>
            <a:pPr lvl="1"/>
            <a:r>
              <a:rPr lang="en-AU" sz="2100" dirty="0" smtClean="0">
                <a:solidFill>
                  <a:schemeClr val="tx1"/>
                </a:solidFill>
              </a:rPr>
              <a:t>Classic Rabies and ABLV: cross protection by vaccine conferred </a:t>
            </a:r>
          </a:p>
          <a:p>
            <a:pPr marL="411480" lvl="1" indent="0">
              <a:buNone/>
            </a:pPr>
            <a:endParaRPr lang="en-AU" sz="1800" dirty="0" smtClean="0">
              <a:solidFill>
                <a:schemeClr val="tx1"/>
              </a:solidFill>
            </a:endParaRPr>
          </a:p>
          <a:p>
            <a:r>
              <a:rPr lang="en-US" b="1" dirty="0" smtClean="0"/>
              <a:t> </a:t>
            </a:r>
            <a:r>
              <a:rPr lang="en-US" dirty="0" smtClean="0"/>
              <a:t>Pre-exposure prophylaxis</a:t>
            </a:r>
          </a:p>
          <a:p>
            <a:pPr lvl="1"/>
            <a:r>
              <a:rPr lang="en-US" sz="2100" dirty="0" smtClean="0">
                <a:solidFill>
                  <a:schemeClr val="tx1"/>
                </a:solidFill>
              </a:rPr>
              <a:t>1.0 mL IM injection days 0, 7 and 28</a:t>
            </a:r>
          </a:p>
          <a:p>
            <a:pPr lvl="1"/>
            <a:r>
              <a:rPr lang="en-US" sz="2100" dirty="0" smtClean="0">
                <a:solidFill>
                  <a:schemeClr val="tx1"/>
                </a:solidFill>
              </a:rPr>
              <a:t>HDCV can be given </a:t>
            </a:r>
            <a:r>
              <a:rPr lang="en-US" sz="2100" dirty="0" err="1" smtClean="0">
                <a:solidFill>
                  <a:schemeClr val="tx1"/>
                </a:solidFill>
              </a:rPr>
              <a:t>subcut</a:t>
            </a:r>
            <a:endParaRPr lang="en-US" sz="2100" dirty="0" smtClean="0">
              <a:solidFill>
                <a:schemeClr val="tx1"/>
              </a:solidFill>
            </a:endParaRPr>
          </a:p>
          <a:p>
            <a:pPr marL="411480" lvl="1" indent="0">
              <a:buNone/>
            </a:pPr>
            <a:endParaRPr lang="en-US" sz="2100" dirty="0" smtClean="0">
              <a:solidFill>
                <a:schemeClr val="tx1"/>
              </a:solidFill>
            </a:endParaRPr>
          </a:p>
          <a:p>
            <a:r>
              <a:rPr lang="en-US" b="1" dirty="0" smtClean="0"/>
              <a:t> </a:t>
            </a:r>
            <a:r>
              <a:rPr lang="en-US" dirty="0" smtClean="0"/>
              <a:t>Post-exposure treatment</a:t>
            </a:r>
          </a:p>
          <a:p>
            <a:pPr lvl="1"/>
            <a:r>
              <a:rPr lang="en-US" sz="2100" dirty="0" smtClean="0">
                <a:solidFill>
                  <a:schemeClr val="tx1"/>
                </a:solidFill>
              </a:rPr>
              <a:t>1.0 mL vaccine by IM injection on days 0, 3, 7, 14 and 28–30</a:t>
            </a:r>
          </a:p>
          <a:p>
            <a:pPr lvl="1"/>
            <a:r>
              <a:rPr lang="en-US" sz="2100" dirty="0" smtClean="0">
                <a:solidFill>
                  <a:schemeClr val="tx1"/>
                </a:solidFill>
              </a:rPr>
              <a:t>Human RIG 20 IU/kg body mass: infiltrate wounds and remainder of dose IM: 		within 7 days of injury</a:t>
            </a:r>
          </a:p>
          <a:p>
            <a:pPr>
              <a:buFont typeface="Wingdings" pitchFamily="2" charset="2"/>
              <a:buNone/>
            </a:pPr>
            <a:endParaRPr lang="en-AU" sz="800" dirty="0" smtClean="0">
              <a:solidFill>
                <a:schemeClr val="tx1"/>
              </a:solidFill>
            </a:endParaRPr>
          </a:p>
          <a:p>
            <a:pPr>
              <a:buFont typeface="Wingdings" pitchFamily="2" charset="2"/>
              <a:buNone/>
            </a:pPr>
            <a:endParaRPr lang="en-AU" sz="800" dirty="0"/>
          </a:p>
          <a:p>
            <a:pPr>
              <a:buFont typeface="Wingdings" pitchFamily="2" charset="2"/>
              <a:buNone/>
            </a:pPr>
            <a:endParaRPr lang="en-AU" sz="800" dirty="0" smtClean="0">
              <a:solidFill>
                <a:schemeClr val="tx1"/>
              </a:solidFill>
            </a:endParaRPr>
          </a:p>
          <a:p>
            <a:pPr>
              <a:buFont typeface="Wingdings" pitchFamily="2" charset="2"/>
              <a:buNone/>
            </a:pPr>
            <a:r>
              <a:rPr lang="en-AU" sz="800" dirty="0" smtClean="0">
                <a:solidFill>
                  <a:schemeClr val="tx1"/>
                </a:solidFill>
              </a:rPr>
              <a:t>P.T. Hooper et al. A new </a:t>
            </a:r>
            <a:r>
              <a:rPr lang="en-AU" sz="800" dirty="0" err="1" smtClean="0">
                <a:solidFill>
                  <a:schemeClr val="tx1"/>
                </a:solidFill>
              </a:rPr>
              <a:t>lyssavirus</a:t>
            </a:r>
            <a:r>
              <a:rPr lang="en-AU" sz="800" dirty="0" smtClean="0">
                <a:solidFill>
                  <a:schemeClr val="tx1"/>
                </a:solidFill>
              </a:rPr>
              <a:t> - </a:t>
            </a:r>
            <a:r>
              <a:rPr lang="en-AU" sz="800" dirty="0" err="1" smtClean="0">
                <a:solidFill>
                  <a:schemeClr val="tx1"/>
                </a:solidFill>
              </a:rPr>
              <a:t>fhe</a:t>
            </a:r>
            <a:r>
              <a:rPr lang="en-AU" sz="800" dirty="0" smtClean="0">
                <a:solidFill>
                  <a:schemeClr val="tx1"/>
                </a:solidFill>
              </a:rPr>
              <a:t> first endemic rabies-related virus recognized in Australia. Bull. Inst. Pasteur. 1997, 95, 209-218</a:t>
            </a:r>
          </a:p>
          <a:p>
            <a:pPr>
              <a:buFont typeface="Wingdings" pitchFamily="2" charset="2"/>
              <a:buNone/>
            </a:pPr>
            <a:r>
              <a:rPr lang="en-US" sz="800" dirty="0" smtClean="0">
                <a:solidFill>
                  <a:schemeClr val="tx1"/>
                </a:solidFill>
              </a:rPr>
              <a:t>http://immunise.health.gov.au/internet/immunise/publishing.nsf/Content/Handbook-lyssavirus</a:t>
            </a:r>
            <a:r>
              <a:rPr lang="en-US" dirty="0" smtClean="0"/>
              <a:t/>
            </a:r>
            <a:br>
              <a:rPr lang="en-US" dirty="0" smtClean="0"/>
            </a:br>
            <a:endParaRPr lang="en-AU" dirty="0" smtClean="0"/>
          </a:p>
        </p:txBody>
      </p:sp>
      <p:pic>
        <p:nvPicPr>
          <p:cNvPr id="4" name="Content Placeholder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6790" y="6046523"/>
            <a:ext cx="2047210" cy="811477"/>
          </a:xfrm>
          <a:prstGeom prst="rect">
            <a:avLst/>
          </a:prstGeom>
        </p:spPr>
      </p:pic>
      <p:sp>
        <p:nvSpPr>
          <p:cNvPr id="5" name="Rectangle 4"/>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2508438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0"/>
            <a:ext cx="5976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2636912"/>
            <a:ext cx="2771800" cy="3785652"/>
          </a:xfrm>
          <a:prstGeom prst="rect">
            <a:avLst/>
          </a:prstGeom>
          <a:solidFill>
            <a:srgbClr val="FFFF00"/>
          </a:solidFill>
        </p:spPr>
        <p:txBody>
          <a:bodyPr wrap="square" rtlCol="0">
            <a:spAutoFit/>
          </a:bodyPr>
          <a:lstStyle/>
          <a:p>
            <a:r>
              <a:rPr lang="en-AU" sz="2400" dirty="0" smtClean="0"/>
              <a:t>Hendra virus,  known since 1994, a relative of measles, is not always fatal </a:t>
            </a:r>
          </a:p>
          <a:p>
            <a:r>
              <a:rPr lang="en-AU" sz="2400" dirty="0" smtClean="0"/>
              <a:t>(CFR 4/7cases)  Cryptic cases may be occurring so better encephalitis surveillance is relevant</a:t>
            </a:r>
            <a:endParaRPr lang="en-AU" sz="2400" dirty="0"/>
          </a:p>
        </p:txBody>
      </p:sp>
      <p:sp>
        <p:nvSpPr>
          <p:cNvPr id="3" name="TextBox 2"/>
          <p:cNvSpPr txBox="1"/>
          <p:nvPr/>
        </p:nvSpPr>
        <p:spPr>
          <a:xfrm>
            <a:off x="7596188" y="4077072"/>
            <a:ext cx="1547812" cy="2308324"/>
          </a:xfrm>
          <a:prstGeom prst="rect">
            <a:avLst/>
          </a:prstGeom>
          <a:solidFill>
            <a:srgbClr val="FFFF00"/>
          </a:solidFill>
        </p:spPr>
        <p:txBody>
          <a:bodyPr wrap="square" rtlCol="0">
            <a:spAutoFit/>
          </a:bodyPr>
          <a:lstStyle/>
          <a:p>
            <a:r>
              <a:rPr lang="en-AU" dirty="0" smtClean="0"/>
              <a:t>Bats transmit to horses and horses transmit to humans: pneumonitis And encephalitis</a:t>
            </a:r>
            <a:endParaRPr lang="en-AU" dirty="0"/>
          </a:p>
        </p:txBody>
      </p:sp>
    </p:spTree>
    <p:extLst>
      <p:ext uri="{BB962C8B-B14F-4D97-AF65-F5344CB8AC3E}">
        <p14:creationId xmlns:p14="http://schemas.microsoft.com/office/powerpoint/2010/main" val="363895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6790" y="6046523"/>
            <a:ext cx="2047210" cy="811477"/>
          </a:xfrm>
          <a:prstGeom prst="rect">
            <a:avLst/>
          </a:prstGeom>
        </p:spPr>
      </p:pic>
      <p:sp>
        <p:nvSpPr>
          <p:cNvPr id="6" name="Rectangle 2"/>
          <p:cNvSpPr txBox="1">
            <a:spLocks noChangeArrowheads="1"/>
          </p:cNvSpPr>
          <p:nvPr/>
        </p:nvSpPr>
        <p:spPr>
          <a:xfrm>
            <a:off x="-52586" y="2708920"/>
            <a:ext cx="9217024" cy="1296144"/>
          </a:xfrm>
          <a:prstGeom prst="rect">
            <a:avLst/>
          </a:prstGeom>
          <a:solidFill>
            <a:srgbClr val="333333"/>
          </a:solid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AU"/>
            </a:defPPr>
            <a:lvl1pPr marL="0" indent="0" eaLnBrk="1" hangingPunct="1">
              <a:spcBef>
                <a:spcPct val="20000"/>
              </a:spcBef>
              <a:buNone/>
              <a:defRPr sz="4400">
                <a:solidFill>
                  <a:schemeClr val="bg1"/>
                </a:solidFill>
                <a:latin typeface="+mn-lt"/>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AU" dirty="0" smtClean="0"/>
              <a:t>NEW Infectious Disease Threats</a:t>
            </a:r>
            <a:endParaRPr lang="en-AU" dirty="0"/>
          </a:p>
        </p:txBody>
      </p:sp>
      <p:sp>
        <p:nvSpPr>
          <p:cNvPr id="5" name="Rectangle 4"/>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6227990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a:xfrm>
            <a:off x="395536" y="548680"/>
            <a:ext cx="8229600" cy="1066800"/>
          </a:xfrm>
        </p:spPr>
        <p:txBody>
          <a:bodyPr>
            <a:normAutofit fontScale="90000"/>
          </a:bodyPr>
          <a:lstStyle/>
          <a:p>
            <a:pPr algn="l"/>
            <a:r>
              <a:rPr lang="en-AU" sz="3800" b="1" dirty="0" smtClean="0"/>
              <a:t>              </a:t>
            </a:r>
            <a:br>
              <a:rPr lang="en-AU" sz="3800" b="1" dirty="0" smtClean="0"/>
            </a:br>
            <a:r>
              <a:rPr lang="en-AU" sz="3800" dirty="0" smtClean="0"/>
              <a:t>The Age of Contagion</a:t>
            </a:r>
            <a:r>
              <a:rPr lang="en-AU" sz="3800" b="1" dirty="0" smtClean="0"/>
              <a:t/>
            </a:r>
            <a:br>
              <a:rPr lang="en-AU" sz="3800" b="1" dirty="0" smtClean="0"/>
            </a:br>
            <a:endParaRPr lang="en-AU" sz="3800" b="1" dirty="0" smtClean="0"/>
          </a:p>
        </p:txBody>
      </p:sp>
      <p:sp>
        <p:nvSpPr>
          <p:cNvPr id="3" name="Content Placeholder 2"/>
          <p:cNvSpPr>
            <a:spLocks noGrp="1"/>
          </p:cNvSpPr>
          <p:nvPr>
            <p:ph idx="1"/>
          </p:nvPr>
        </p:nvSpPr>
        <p:spPr>
          <a:xfrm>
            <a:off x="323528" y="1484783"/>
            <a:ext cx="8496944" cy="4561739"/>
          </a:xfrm>
        </p:spPr>
        <p:txBody>
          <a:bodyPr>
            <a:normAutofit/>
          </a:bodyPr>
          <a:lstStyle/>
          <a:p>
            <a:pPr>
              <a:defRPr/>
            </a:pPr>
            <a:r>
              <a:rPr lang="en-AU" sz="2400" b="1" dirty="0" smtClean="0"/>
              <a:t>Zoonotic diseases </a:t>
            </a:r>
            <a:r>
              <a:rPr lang="en-AU" sz="2000" dirty="0" smtClean="0"/>
              <a:t>(eg MERS,  SARS, </a:t>
            </a:r>
            <a:r>
              <a:rPr lang="en-AU" sz="2000" dirty="0" err="1" smtClean="0"/>
              <a:t>Monkeypox</a:t>
            </a:r>
            <a:r>
              <a:rPr lang="en-AU" sz="2000" dirty="0" smtClean="0"/>
              <a:t> and West Nile virus) are responsible for </a:t>
            </a:r>
            <a:r>
              <a:rPr lang="en-AU" sz="2000" b="1" dirty="0" smtClean="0"/>
              <a:t>75% of new human infectious diseases</a:t>
            </a:r>
          </a:p>
          <a:p>
            <a:pPr marL="109728" indent="0">
              <a:buNone/>
              <a:defRPr/>
            </a:pPr>
            <a:endParaRPr lang="en-AU" sz="2000" b="1" dirty="0" smtClean="0"/>
          </a:p>
          <a:p>
            <a:pPr>
              <a:defRPr/>
            </a:pPr>
            <a:r>
              <a:rPr lang="en-AU" sz="2000" dirty="0" smtClean="0"/>
              <a:t>21</a:t>
            </a:r>
            <a:r>
              <a:rPr lang="en-AU" sz="2000" baseline="30000" dirty="0" smtClean="0"/>
              <a:t>st</a:t>
            </a:r>
            <a:r>
              <a:rPr lang="en-AU" sz="2000" dirty="0" smtClean="0"/>
              <a:t> century – human and animal interaction in a deteriorating environment</a:t>
            </a:r>
          </a:p>
          <a:p>
            <a:pPr>
              <a:defRPr/>
            </a:pPr>
            <a:r>
              <a:rPr lang="en-AU" sz="2000" dirty="0" smtClean="0"/>
              <a:t>Growing need to adopt a </a:t>
            </a:r>
            <a:r>
              <a:rPr lang="en-AU" sz="2000" b="1" dirty="0" smtClean="0"/>
              <a:t>One Health approach </a:t>
            </a:r>
            <a:r>
              <a:rPr lang="en-AU" sz="2000" dirty="0" smtClean="0"/>
              <a:t>to threats</a:t>
            </a:r>
          </a:p>
          <a:p>
            <a:pPr>
              <a:defRPr/>
            </a:pPr>
            <a:endParaRPr lang="en-AU" sz="2000" dirty="0" smtClean="0"/>
          </a:p>
          <a:p>
            <a:pPr marL="0" indent="0">
              <a:buFont typeface="Arial" pitchFamily="34" charset="0"/>
              <a:buNone/>
              <a:defRPr/>
            </a:pPr>
            <a:r>
              <a:rPr lang="en-AU" sz="2000" b="1" dirty="0" smtClean="0"/>
              <a:t>One Health Strategy – prevention rather than cure</a:t>
            </a:r>
          </a:p>
          <a:p>
            <a:pPr>
              <a:defRPr/>
            </a:pPr>
            <a:r>
              <a:rPr lang="en-AU" sz="2000" b="1" dirty="0" smtClean="0"/>
              <a:t>Integrated surveillance system: humans, animals, food, and environment</a:t>
            </a:r>
          </a:p>
          <a:p>
            <a:pPr>
              <a:defRPr/>
            </a:pPr>
            <a:r>
              <a:rPr lang="en-AU" sz="2000" dirty="0" smtClean="0"/>
              <a:t>Enable vision of potential risks as they begin – creating opportunity for prevention </a:t>
            </a:r>
          </a:p>
          <a:p>
            <a:pPr>
              <a:defRPr/>
            </a:pPr>
            <a:r>
              <a:rPr lang="en-AU" sz="2000" dirty="0" smtClean="0"/>
              <a:t>One Health academic </a:t>
            </a:r>
            <a:r>
              <a:rPr lang="en-AU" sz="2000" dirty="0"/>
              <a:t>&amp;</a:t>
            </a:r>
            <a:r>
              <a:rPr lang="en-AU" sz="2000" dirty="0" smtClean="0"/>
              <a:t> research </a:t>
            </a:r>
            <a:r>
              <a:rPr lang="en-AU" sz="2000" dirty="0"/>
              <a:t>p</a:t>
            </a:r>
            <a:r>
              <a:rPr lang="en-AU" sz="2000" dirty="0" smtClean="0"/>
              <a:t>rograms to train health professionals </a:t>
            </a:r>
          </a:p>
          <a:p>
            <a:pPr marL="0" indent="0">
              <a:buFont typeface="Arial" pitchFamily="34" charset="0"/>
              <a:buNone/>
              <a:defRPr/>
            </a:pPr>
            <a:endParaRPr lang="en-AU" sz="1800" dirty="0"/>
          </a:p>
        </p:txBody>
      </p:sp>
      <p:pic>
        <p:nvPicPr>
          <p:cNvPr id="4" name="Content Placeholder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6790" y="6046523"/>
            <a:ext cx="2047210" cy="811477"/>
          </a:xfrm>
          <a:prstGeom prst="rect">
            <a:avLst/>
          </a:prstGeom>
        </p:spPr>
      </p:pic>
      <p:sp>
        <p:nvSpPr>
          <p:cNvPr id="5" name="Rectangle 4"/>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1803223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8137525"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5288" y="5373216"/>
            <a:ext cx="5112816" cy="1323439"/>
          </a:xfrm>
          <a:prstGeom prst="rect">
            <a:avLst/>
          </a:prstGeom>
          <a:solidFill>
            <a:schemeClr val="accent3"/>
          </a:solidFill>
        </p:spPr>
        <p:txBody>
          <a:bodyPr wrap="square" rtlCol="0">
            <a:spAutoFit/>
          </a:bodyPr>
          <a:lstStyle/>
          <a:p>
            <a:r>
              <a:rPr lang="en-AU" sz="2000" b="1" dirty="0" smtClean="0"/>
              <a:t>What virus is this?</a:t>
            </a:r>
          </a:p>
          <a:p>
            <a:r>
              <a:rPr lang="en-AU" sz="2000" b="1" dirty="0" smtClean="0"/>
              <a:t>Putative sources of human epidemic: bites/scratches from, or eating  the meat of, Bats or monkeys</a:t>
            </a:r>
            <a:endParaRPr lang="en-AU" sz="2000" b="1" dirty="0"/>
          </a:p>
        </p:txBody>
      </p:sp>
    </p:spTree>
    <p:extLst>
      <p:ext uri="{BB962C8B-B14F-4D97-AF65-F5344CB8AC3E}">
        <p14:creationId xmlns:p14="http://schemas.microsoft.com/office/powerpoint/2010/main" val="194999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704"/>
            <a:ext cx="8676456" cy="1080120"/>
          </a:xfrm>
        </p:spPr>
        <p:txBody>
          <a:bodyPr>
            <a:normAutofit fontScale="90000"/>
          </a:bodyPr>
          <a:lstStyle/>
          <a:p>
            <a:r>
              <a:rPr lang="en-AU" dirty="0" smtClean="0"/>
              <a:t>Ebola: no proven cure or vaccine</a:t>
            </a:r>
            <a:br>
              <a:rPr lang="en-AU" dirty="0" smtClean="0"/>
            </a:br>
            <a:r>
              <a:rPr lang="en-AU" dirty="0" smtClean="0"/>
              <a:t>critical to quarantine</a:t>
            </a:r>
            <a:br>
              <a:rPr lang="en-AU" dirty="0" smtClean="0"/>
            </a:br>
            <a:endParaRPr lang="en-AU" dirty="0"/>
          </a:p>
        </p:txBody>
      </p:sp>
      <p:sp>
        <p:nvSpPr>
          <p:cNvPr id="5" name="Content Placeholder 2"/>
          <p:cNvSpPr>
            <a:spLocks noGrp="1"/>
          </p:cNvSpPr>
          <p:nvPr>
            <p:ph idx="1"/>
          </p:nvPr>
        </p:nvSpPr>
        <p:spPr>
          <a:xfrm>
            <a:off x="251520" y="1772816"/>
            <a:ext cx="8784976" cy="3960440"/>
          </a:xfrm>
        </p:spPr>
        <p:txBody>
          <a:bodyPr>
            <a:noAutofit/>
          </a:bodyPr>
          <a:lstStyle/>
          <a:p>
            <a:r>
              <a:rPr lang="en-AU" sz="2000" dirty="0" smtClean="0"/>
              <a:t>By 2015, 25,000 cases &amp; about 10,000 deaths – largest outbreak ever recorded</a:t>
            </a:r>
            <a:endParaRPr lang="en-AU" sz="2000" dirty="0" smtClean="0">
              <a:solidFill>
                <a:srgbClr val="FF0000"/>
              </a:solidFill>
            </a:endParaRPr>
          </a:p>
          <a:p>
            <a:r>
              <a:rPr lang="en-AU" sz="2000" b="1" dirty="0"/>
              <a:t>Ebola is </a:t>
            </a:r>
            <a:r>
              <a:rPr lang="en-AU" sz="2000" b="1" dirty="0" smtClean="0"/>
              <a:t>usually both </a:t>
            </a:r>
            <a:r>
              <a:rPr lang="en-AU" sz="2000" b="1" dirty="0"/>
              <a:t>rare and very </a:t>
            </a:r>
            <a:r>
              <a:rPr lang="en-AU" sz="2000" b="1" dirty="0" smtClean="0"/>
              <a:t>deadly</a:t>
            </a:r>
          </a:p>
          <a:p>
            <a:r>
              <a:rPr lang="en-AU" sz="2000" dirty="0" smtClean="0"/>
              <a:t>Virus starts off with flu-like symptoms and ends with horrific bleeding….</a:t>
            </a:r>
            <a:endParaRPr lang="en-AU" sz="2400" b="1" dirty="0" smtClean="0"/>
          </a:p>
          <a:p>
            <a:r>
              <a:rPr lang="en-AU" sz="2400" dirty="0" smtClean="0"/>
              <a:t>Doctors Without Borders</a:t>
            </a:r>
            <a:r>
              <a:rPr lang="en-AU" sz="2000" dirty="0" smtClean="0"/>
              <a:t>: “overwhelmed” by May 2014</a:t>
            </a:r>
          </a:p>
          <a:p>
            <a:r>
              <a:rPr lang="en-AU" sz="2000" dirty="0" smtClean="0"/>
              <a:t>epidemic </a:t>
            </a:r>
            <a:r>
              <a:rPr lang="en-AU" sz="2000" dirty="0"/>
              <a:t>out of control </a:t>
            </a:r>
          </a:p>
          <a:p>
            <a:r>
              <a:rPr lang="en-AU" sz="2400" b="1" dirty="0"/>
              <a:t>Disease without </a:t>
            </a:r>
            <a:r>
              <a:rPr lang="en-AU" sz="2400" b="1" dirty="0" smtClean="0"/>
              <a:t>borders! </a:t>
            </a:r>
          </a:p>
          <a:p>
            <a:r>
              <a:rPr lang="en-AU" sz="2400" dirty="0"/>
              <a:t>Never </a:t>
            </a:r>
            <a:r>
              <a:rPr lang="en-AU" sz="2400" dirty="0" smtClean="0"/>
              <a:t>before in </a:t>
            </a:r>
            <a:r>
              <a:rPr lang="en-AU" sz="2400" dirty="0"/>
              <a:t>three </a:t>
            </a:r>
            <a:r>
              <a:rPr lang="en-AU" sz="2400" dirty="0" smtClean="0"/>
              <a:t>countries </a:t>
            </a:r>
            <a:r>
              <a:rPr lang="en-AU" sz="2000" dirty="0" smtClean="0"/>
              <a:t>Sierra Leone, Liberia, Guinea </a:t>
            </a:r>
            <a:endParaRPr lang="en-AU" sz="2400" dirty="0" smtClean="0"/>
          </a:p>
          <a:p>
            <a:pPr lvl="1"/>
            <a:r>
              <a:rPr lang="en-AU" sz="2000" dirty="0" smtClean="0"/>
              <a:t>AND</a:t>
            </a:r>
            <a:r>
              <a:rPr lang="en-AU" sz="2000" dirty="0"/>
              <a:t> </a:t>
            </a:r>
            <a:r>
              <a:rPr lang="en-AU" sz="2000" dirty="0" smtClean="0"/>
              <a:t>never before in capital cities </a:t>
            </a:r>
          </a:p>
          <a:p>
            <a:pPr lvl="1"/>
            <a:r>
              <a:rPr lang="en-AU" sz="2000" dirty="0" smtClean="0"/>
              <a:t>AND spread by plane.. </a:t>
            </a:r>
            <a:endParaRPr lang="en-AU" sz="2000" dirty="0"/>
          </a:p>
          <a:p>
            <a:endParaRPr lang="en-AU" sz="1900" b="1" dirty="0" smtClean="0"/>
          </a:p>
          <a:p>
            <a:endParaRPr lang="en-AU" sz="21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768" y="6021288"/>
            <a:ext cx="2285232" cy="836712"/>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8904" y="4711292"/>
            <a:ext cx="3160976" cy="2218716"/>
          </a:xfrm>
          <a:prstGeom prst="rect">
            <a:avLst/>
          </a:prstGeom>
        </p:spPr>
      </p:pic>
      <p:sp>
        <p:nvSpPr>
          <p:cNvPr id="7" name="TextBox 6"/>
          <p:cNvSpPr txBox="1"/>
          <p:nvPr/>
        </p:nvSpPr>
        <p:spPr>
          <a:xfrm>
            <a:off x="1043608" y="5820650"/>
            <a:ext cx="4536504" cy="584775"/>
          </a:xfrm>
          <a:prstGeom prst="rect">
            <a:avLst/>
          </a:prstGeom>
          <a:solidFill>
            <a:srgbClr val="FFFF00"/>
          </a:solidFill>
        </p:spPr>
        <p:txBody>
          <a:bodyPr wrap="square" rtlCol="0">
            <a:spAutoFit/>
          </a:bodyPr>
          <a:lstStyle/>
          <a:p>
            <a:r>
              <a:rPr lang="en-AU" sz="1600" dirty="0"/>
              <a:t>Staff of </a:t>
            </a:r>
            <a:r>
              <a:rPr lang="en-AU" sz="1600" dirty="0" smtClean="0"/>
              <a:t>“Doctors </a:t>
            </a:r>
            <a:r>
              <a:rPr lang="en-AU" sz="1600" dirty="0"/>
              <a:t>without </a:t>
            </a:r>
            <a:r>
              <a:rPr lang="en-AU" sz="1600" dirty="0" smtClean="0"/>
              <a:t>Borders” </a:t>
            </a:r>
            <a:r>
              <a:rPr lang="en-AU" sz="1600" dirty="0"/>
              <a:t>carry the body of a </a:t>
            </a:r>
            <a:r>
              <a:rPr lang="en-AU" sz="1600" dirty="0" smtClean="0"/>
              <a:t> deceased person at </a:t>
            </a:r>
            <a:r>
              <a:rPr lang="en-AU" sz="1600" dirty="0"/>
              <a:t>a </a:t>
            </a:r>
            <a:r>
              <a:rPr lang="en-AU" sz="1600" dirty="0" smtClean="0"/>
              <a:t>centre </a:t>
            </a:r>
            <a:r>
              <a:rPr lang="en-AU" sz="1600" dirty="0"/>
              <a:t>in </a:t>
            </a:r>
            <a:r>
              <a:rPr lang="en-AU" sz="1600" dirty="0" smtClean="0"/>
              <a:t>Guinea</a:t>
            </a:r>
            <a:endParaRPr lang="en-AU" sz="1600" dirty="0"/>
          </a:p>
        </p:txBody>
      </p:sp>
      <p:sp>
        <p:nvSpPr>
          <p:cNvPr id="8" name="Rectangle 7"/>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322072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 calcmode="lin" valueType="num">
                                      <p:cBhvr additive="base">
                                        <p:cTn id="4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June 2015 NIH research</a:t>
            </a:r>
            <a:endParaRPr lang="en-AU" dirty="0"/>
          </a:p>
        </p:txBody>
      </p:sp>
      <p:sp>
        <p:nvSpPr>
          <p:cNvPr id="3" name="Content Placeholder 2"/>
          <p:cNvSpPr>
            <a:spLocks noGrp="1"/>
          </p:cNvSpPr>
          <p:nvPr>
            <p:ph idx="1"/>
          </p:nvPr>
        </p:nvSpPr>
        <p:spPr>
          <a:xfrm>
            <a:off x="457200" y="1600200"/>
            <a:ext cx="8435280" cy="4925144"/>
          </a:xfrm>
        </p:spPr>
        <p:txBody>
          <a:bodyPr>
            <a:normAutofit fontScale="92500" lnSpcReduction="20000"/>
          </a:bodyPr>
          <a:lstStyle/>
          <a:p>
            <a:r>
              <a:rPr lang="en-AU" dirty="0"/>
              <a:t>Three monkeys infected with the 1976 virus developed symptoms roughly two days earlier than three monkeys infected with the current </a:t>
            </a:r>
            <a:r>
              <a:rPr lang="en-AU" dirty="0" smtClean="0"/>
              <a:t>pathogen</a:t>
            </a:r>
          </a:p>
          <a:p>
            <a:r>
              <a:rPr lang="en-AU" dirty="0" smtClean="0"/>
              <a:t> </a:t>
            </a:r>
            <a:r>
              <a:rPr lang="en-AU" dirty="0"/>
              <a:t>"The most notable difference was progression," the study </a:t>
            </a:r>
            <a:r>
              <a:rPr lang="en-AU" dirty="0" smtClean="0"/>
              <a:t>said		 " </a:t>
            </a:r>
            <a:r>
              <a:rPr lang="en-AU" dirty="0"/>
              <a:t>the virulence ... is not increased compared with other (Ebola) strains."</a:t>
            </a:r>
          </a:p>
          <a:p>
            <a:r>
              <a:rPr lang="en-AU" dirty="0" err="1"/>
              <a:t>Fauci</a:t>
            </a:r>
            <a:r>
              <a:rPr lang="en-AU" dirty="0"/>
              <a:t> </a:t>
            </a:r>
            <a:r>
              <a:rPr lang="en-AU" dirty="0" smtClean="0"/>
              <a:t>of NIH said, the </a:t>
            </a:r>
            <a:r>
              <a:rPr lang="en-AU" dirty="0"/>
              <a:t>virus spun out of control in Liberia, Sierra Leone and Guinea because of a </a:t>
            </a:r>
            <a:r>
              <a:rPr lang="en-AU" b="1" dirty="0"/>
              <a:t>"perfect storm" </a:t>
            </a:r>
            <a:r>
              <a:rPr lang="en-AU" dirty="0"/>
              <a:t>of factors where it took root in </a:t>
            </a:r>
            <a:r>
              <a:rPr lang="en-AU" b="1" dirty="0"/>
              <a:t>densely populated cities and victimized poverty-stricken nations with poor health care and porous </a:t>
            </a:r>
            <a:r>
              <a:rPr lang="en-AU" b="1" dirty="0" smtClean="0"/>
              <a:t>borders</a:t>
            </a:r>
          </a:p>
          <a:p>
            <a:endParaRPr lang="en-AU" b="1" dirty="0" smtClean="0"/>
          </a:p>
          <a:p>
            <a:endParaRPr lang="en-AU" dirty="0"/>
          </a:p>
          <a:p>
            <a:endParaRPr lang="en-AU" dirty="0"/>
          </a:p>
        </p:txBody>
      </p:sp>
    </p:spTree>
    <p:extLst>
      <p:ext uri="{BB962C8B-B14F-4D97-AF65-F5344CB8AC3E}">
        <p14:creationId xmlns:p14="http://schemas.microsoft.com/office/powerpoint/2010/main" val="2226224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Schools re-opened 2015</a:t>
            </a:r>
            <a:endParaRPr lang="en-AU"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052736"/>
            <a:ext cx="9721080" cy="4680519"/>
          </a:xfrm>
        </p:spPr>
      </p:pic>
    </p:spTree>
    <p:extLst>
      <p:ext uri="{BB962C8B-B14F-4D97-AF65-F5344CB8AC3E}">
        <p14:creationId xmlns:p14="http://schemas.microsoft.com/office/powerpoint/2010/main" val="3949373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3098" y="259080"/>
            <a:ext cx="8337804" cy="6339840"/>
          </a:xfrm>
          <a:prstGeom prst="rect">
            <a:avLst/>
          </a:prstGeom>
        </p:spPr>
      </p:pic>
      <p:sp>
        <p:nvSpPr>
          <p:cNvPr id="3" name="Rectangle 2"/>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
        <p:nvSpPr>
          <p:cNvPr id="4" name="TextBox 3"/>
          <p:cNvSpPr txBox="1"/>
          <p:nvPr/>
        </p:nvSpPr>
        <p:spPr>
          <a:xfrm>
            <a:off x="403098" y="3645024"/>
            <a:ext cx="3664846" cy="1569660"/>
          </a:xfrm>
          <a:prstGeom prst="rect">
            <a:avLst/>
          </a:prstGeom>
          <a:solidFill>
            <a:srgbClr val="92D050"/>
          </a:solidFill>
        </p:spPr>
        <p:txBody>
          <a:bodyPr wrap="square" rtlCol="0">
            <a:spAutoFit/>
          </a:bodyPr>
          <a:lstStyle/>
          <a:p>
            <a:r>
              <a:rPr lang="en-AU" sz="2400" dirty="0" smtClean="0"/>
              <a:t>3 vaccines in phase I human trials in 2015</a:t>
            </a:r>
          </a:p>
          <a:p>
            <a:r>
              <a:rPr lang="en-AU" sz="2400" i="1" dirty="0" smtClean="0"/>
              <a:t>(cases in US citizens/hospitals!)</a:t>
            </a:r>
            <a:endParaRPr lang="en-AU" sz="2400" i="1" dirty="0"/>
          </a:p>
        </p:txBody>
      </p:sp>
    </p:spTree>
    <p:extLst>
      <p:ext uri="{BB962C8B-B14F-4D97-AF65-F5344CB8AC3E}">
        <p14:creationId xmlns:p14="http://schemas.microsoft.com/office/powerpoint/2010/main" val="1229656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50106"/>
          </a:xfrm>
        </p:spPr>
        <p:txBody>
          <a:bodyPr/>
          <a:lstStyle/>
          <a:p>
            <a:r>
              <a:rPr lang="en-AU" dirty="0" smtClean="0"/>
              <a:t>Measles   </a:t>
            </a:r>
            <a:r>
              <a:rPr lang="en-AU" sz="2000" i="1" dirty="0" smtClean="0"/>
              <a:t>was declared as Eliminated in Australia in 2014</a:t>
            </a:r>
            <a:endParaRPr lang="en-AU" i="1" dirty="0"/>
          </a:p>
        </p:txBody>
      </p:sp>
      <p:sp>
        <p:nvSpPr>
          <p:cNvPr id="3" name="Content Placeholder 2"/>
          <p:cNvSpPr>
            <a:spLocks noGrp="1"/>
          </p:cNvSpPr>
          <p:nvPr>
            <p:ph idx="1"/>
          </p:nvPr>
        </p:nvSpPr>
        <p:spPr>
          <a:xfrm>
            <a:off x="450927" y="4365105"/>
            <a:ext cx="8229600" cy="2304157"/>
          </a:xfrm>
        </p:spPr>
        <p:txBody>
          <a:bodyPr/>
          <a:lstStyle/>
          <a:p>
            <a:r>
              <a:rPr lang="en-US" sz="2000" dirty="0"/>
              <a:t>Of the 119 cases in California, at least 39 can be directly linked to visitors or employees at Disneyland during the holidays, 27 were family members or people who came in close contact with someone who had the measles, and at least eight caught the measles by being in a public area such as an emergency room where a confirmed case was </a:t>
            </a:r>
            <a:r>
              <a:rPr lang="en-US" sz="2000" dirty="0" smtClean="0"/>
              <a:t>present</a:t>
            </a:r>
            <a:endParaRPr lang="en-AU" sz="200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82" y="1124744"/>
            <a:ext cx="9144000" cy="10722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6" y="1124744"/>
            <a:ext cx="3438272" cy="324036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852" y="1916833"/>
            <a:ext cx="5425615" cy="2448271"/>
          </a:xfrm>
          <a:prstGeom prst="rect">
            <a:avLst/>
          </a:prstGeom>
        </p:spPr>
      </p:pic>
    </p:spTree>
    <p:extLst>
      <p:ext uri="{BB962C8B-B14F-4D97-AF65-F5344CB8AC3E}">
        <p14:creationId xmlns:p14="http://schemas.microsoft.com/office/powerpoint/2010/main" val="172148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942" y="337289"/>
            <a:ext cx="8153400" cy="990600"/>
          </a:xfrm>
        </p:spPr>
        <p:txBody>
          <a:bodyPr>
            <a:normAutofit/>
          </a:bodyPr>
          <a:lstStyle/>
          <a:p>
            <a:r>
              <a:rPr lang="en-AU" sz="3600" dirty="0" smtClean="0"/>
              <a:t>New Threats for Travellers</a:t>
            </a:r>
            <a:endParaRPr lang="en-AU" sz="36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768" y="6021288"/>
            <a:ext cx="2285232" cy="836712"/>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1834381"/>
            <a:ext cx="5013176" cy="5013176"/>
          </a:xfrm>
          <a:prstGeom prst="rect">
            <a:avLst/>
          </a:prstGeom>
        </p:spPr>
      </p:pic>
      <p:sp>
        <p:nvSpPr>
          <p:cNvPr id="6" name="TextBox 5"/>
          <p:cNvSpPr txBox="1"/>
          <p:nvPr/>
        </p:nvSpPr>
        <p:spPr>
          <a:xfrm>
            <a:off x="5208812" y="2843644"/>
            <a:ext cx="3467643" cy="369332"/>
          </a:xfrm>
          <a:prstGeom prst="rect">
            <a:avLst/>
          </a:prstGeom>
          <a:solidFill>
            <a:srgbClr val="FFFF00"/>
          </a:solidFill>
        </p:spPr>
        <p:txBody>
          <a:bodyPr wrap="square" rtlCol="0">
            <a:spAutoFit/>
          </a:bodyPr>
          <a:lstStyle/>
          <a:p>
            <a:r>
              <a:rPr lang="en-AU" dirty="0" smtClean="0"/>
              <a:t>Currently there is NO vaccine</a:t>
            </a:r>
            <a:endParaRPr lang="en-AU" dirty="0"/>
          </a:p>
        </p:txBody>
      </p:sp>
      <p:pic>
        <p:nvPicPr>
          <p:cNvPr id="3075"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7792" y="1327889"/>
            <a:ext cx="4514850" cy="45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04048" y="3789040"/>
            <a:ext cx="4139952" cy="2031325"/>
          </a:xfrm>
          <a:prstGeom prst="rect">
            <a:avLst/>
          </a:prstGeom>
          <a:solidFill>
            <a:srgbClr val="FFFF00"/>
          </a:solidFill>
        </p:spPr>
        <p:txBody>
          <a:bodyPr wrap="square" rtlCol="0">
            <a:spAutoFit/>
          </a:bodyPr>
          <a:lstStyle/>
          <a:p>
            <a:r>
              <a:rPr lang="en-AU" dirty="0" smtClean="0"/>
              <a:t>1</a:t>
            </a:r>
            <a:r>
              <a:rPr lang="en-AU" baseline="30000" dirty="0" smtClean="0"/>
              <a:t>st</a:t>
            </a:r>
            <a:r>
              <a:rPr lang="en-AU" dirty="0" smtClean="0"/>
              <a:t> described Sept 2012</a:t>
            </a:r>
          </a:p>
          <a:p>
            <a:r>
              <a:rPr lang="en-AU" b="1" dirty="0" smtClean="0"/>
              <a:t>By June 2015: &gt;1,200 lab-confirmed cases</a:t>
            </a:r>
          </a:p>
          <a:p>
            <a:r>
              <a:rPr lang="en-AU" b="1" dirty="0" smtClean="0"/>
              <a:t>&gt;450 deaths ; CFR about 40%</a:t>
            </a:r>
          </a:p>
          <a:p>
            <a:r>
              <a:rPr lang="en-AU" dirty="0"/>
              <a:t>C</a:t>
            </a:r>
            <a:r>
              <a:rPr lang="en-AU" dirty="0" smtClean="0"/>
              <a:t>ases reside or traveller (or contact) in </a:t>
            </a:r>
            <a:r>
              <a:rPr lang="en-AU" b="1" dirty="0" smtClean="0"/>
              <a:t>Middle East - &gt;90% in Saudi</a:t>
            </a:r>
          </a:p>
          <a:p>
            <a:r>
              <a:rPr lang="en-AU" b="1" dirty="0" smtClean="0"/>
              <a:t>Surge in Feb/March in HCWs</a:t>
            </a:r>
          </a:p>
          <a:p>
            <a:r>
              <a:rPr lang="en-AU" b="1" dirty="0" smtClean="0"/>
              <a:t>100 + cases in S Korea June 2015</a:t>
            </a:r>
            <a:endParaRPr lang="en-AU" b="1" dirty="0"/>
          </a:p>
        </p:txBody>
      </p:sp>
      <p:sp>
        <p:nvSpPr>
          <p:cNvPr id="9" name="Rectangle 8"/>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
        <p:nvSpPr>
          <p:cNvPr id="8" name="TextBox 7"/>
          <p:cNvSpPr txBox="1"/>
          <p:nvPr/>
        </p:nvSpPr>
        <p:spPr>
          <a:xfrm>
            <a:off x="251520" y="6237312"/>
            <a:ext cx="6408712" cy="646331"/>
          </a:xfrm>
          <a:prstGeom prst="rect">
            <a:avLst/>
          </a:prstGeom>
          <a:solidFill>
            <a:srgbClr val="FFFF00"/>
          </a:solidFill>
        </p:spPr>
        <p:txBody>
          <a:bodyPr wrap="square" rtlCol="0">
            <a:spAutoFit/>
          </a:bodyPr>
          <a:lstStyle/>
          <a:p>
            <a:r>
              <a:rPr lang="en-AU" dirty="0" smtClean="0"/>
              <a:t>Importance of universal standard infection control plus transmission-based precautions when in contact with possible case</a:t>
            </a:r>
            <a:endParaRPr lang="en-AU" dirty="0"/>
          </a:p>
        </p:txBody>
      </p:sp>
    </p:spTree>
    <p:extLst>
      <p:ext uri="{BB962C8B-B14F-4D97-AF65-F5344CB8AC3E}">
        <p14:creationId xmlns:p14="http://schemas.microsoft.com/office/powerpoint/2010/main" val="269425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additive="base">
                                        <p:cTn id="3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8532813" y="5805488"/>
            <a:ext cx="153987" cy="320675"/>
          </a:xfrm>
        </p:spPr>
        <p:txBody>
          <a:bodyPr>
            <a:normAutofit fontScale="55000" lnSpcReduction="20000"/>
          </a:bodyPr>
          <a:lstStyle/>
          <a:p>
            <a:endParaRPr lang="en-US" smtClean="0"/>
          </a:p>
        </p:txBody>
      </p:sp>
      <p:pic>
        <p:nvPicPr>
          <p:cNvPr id="417794" name="Picture 2" descr="http://cdn.zmescience.com/wp-content/uploads/2013/08/tomb-ba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26" y="3861048"/>
            <a:ext cx="5746354" cy="299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6" name="Picture 4" descr="http://upload.wikimedia.org/wikipedia/commons/thumb/8/8c/Egyptian_Tomb_Bat_area.png/220px-Egyptian_Tomb_Bat_area.pn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7900" y="1340768"/>
            <a:ext cx="4680644" cy="551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79512" y="980728"/>
            <a:ext cx="46083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AU" sz="3200" b="1" dirty="0" smtClean="0">
              <a:latin typeface="Calibri" pitchFamily="34" charset="0"/>
            </a:endParaRPr>
          </a:p>
          <a:p>
            <a:pPr eaLnBrk="1" hangingPunct="1"/>
            <a:r>
              <a:rPr lang="en-AU" sz="3200" b="1" dirty="0" smtClean="0">
                <a:latin typeface="Calibri" pitchFamily="34" charset="0"/>
              </a:rPr>
              <a:t>Egyptian </a:t>
            </a:r>
            <a:r>
              <a:rPr lang="en-AU" sz="3200" b="1" dirty="0">
                <a:latin typeface="Calibri" pitchFamily="34" charset="0"/>
              </a:rPr>
              <a:t>tomb bat</a:t>
            </a:r>
          </a:p>
          <a:p>
            <a:pPr eaLnBrk="1" hangingPunct="1"/>
            <a:r>
              <a:rPr lang="en-AU" sz="2400" b="1" dirty="0">
                <a:latin typeface="Calibri" pitchFamily="34" charset="0"/>
              </a:rPr>
              <a:t>Species of sac-winged bat</a:t>
            </a:r>
          </a:p>
          <a:p>
            <a:pPr eaLnBrk="1" hangingPunct="1"/>
            <a:r>
              <a:rPr lang="en-AU" sz="2400" b="1" dirty="0">
                <a:latin typeface="Calibri" pitchFamily="34" charset="0"/>
              </a:rPr>
              <a:t>Sept 2013: isolation of MERS </a:t>
            </a:r>
            <a:r>
              <a:rPr lang="en-AU" sz="2400" b="1" dirty="0" err="1">
                <a:latin typeface="Calibri" pitchFamily="34" charset="0"/>
              </a:rPr>
              <a:t>CoV</a:t>
            </a:r>
            <a:endParaRPr lang="en-AU" sz="2400" b="1" dirty="0">
              <a:latin typeface="Calibri" pitchFamily="34" charset="0"/>
            </a:endParaRPr>
          </a:p>
        </p:txBody>
      </p:sp>
      <p:sp>
        <p:nvSpPr>
          <p:cNvPr id="6" name="Rectangle 5"/>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2153695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7794"/>
                                        </p:tgtEl>
                                        <p:attrNameLst>
                                          <p:attrName>style.visibility</p:attrName>
                                        </p:attrNameLst>
                                      </p:cBhvr>
                                      <p:to>
                                        <p:strVal val="visible"/>
                                      </p:to>
                                    </p:set>
                                    <p:anim calcmode="lin" valueType="num">
                                      <p:cBhvr additive="base">
                                        <p:cTn id="7" dur="500" fill="hold"/>
                                        <p:tgtEl>
                                          <p:spTgt spid="417794"/>
                                        </p:tgtEl>
                                        <p:attrNameLst>
                                          <p:attrName>ppt_x</p:attrName>
                                        </p:attrNameLst>
                                      </p:cBhvr>
                                      <p:tavLst>
                                        <p:tav tm="0">
                                          <p:val>
                                            <p:strVal val="#ppt_x"/>
                                          </p:val>
                                        </p:tav>
                                        <p:tav tm="100000">
                                          <p:val>
                                            <p:strVal val="#ppt_x"/>
                                          </p:val>
                                        </p:tav>
                                      </p:tavLst>
                                    </p:anim>
                                    <p:anim calcmode="lin" valueType="num">
                                      <p:cBhvr additive="base">
                                        <p:cTn id="8" dur="500" fill="hold"/>
                                        <p:tgtEl>
                                          <p:spTgt spid="4177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7796"/>
                                        </p:tgtEl>
                                        <p:attrNameLst>
                                          <p:attrName>style.visibility</p:attrName>
                                        </p:attrNameLst>
                                      </p:cBhvr>
                                      <p:to>
                                        <p:strVal val="visible"/>
                                      </p:to>
                                    </p:set>
                                    <p:anim calcmode="lin" valueType="num">
                                      <p:cBhvr additive="base">
                                        <p:cTn id="13" dur="500" fill="hold"/>
                                        <p:tgtEl>
                                          <p:spTgt spid="417796"/>
                                        </p:tgtEl>
                                        <p:attrNameLst>
                                          <p:attrName>ppt_x</p:attrName>
                                        </p:attrNameLst>
                                      </p:cBhvr>
                                      <p:tavLst>
                                        <p:tav tm="0">
                                          <p:val>
                                            <p:strVal val="#ppt_x"/>
                                          </p:val>
                                        </p:tav>
                                        <p:tav tm="100000">
                                          <p:val>
                                            <p:strVal val="#ppt_x"/>
                                          </p:val>
                                        </p:tav>
                                      </p:tavLst>
                                    </p:anim>
                                    <p:anim calcmode="lin" valueType="num">
                                      <p:cBhvr additive="base">
                                        <p:cTn id="14" dur="500" fill="hold"/>
                                        <p:tgtEl>
                                          <p:spTgt spid="4177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In this photo taken Friday, May 31, 2013, men steer camels at a weekly camel market in Birqash, Egypt. Scientists have found a clue that suggests camels may be involved in infecting people in the Middle East with the MERS virus. In a preliminary study published on Friday, Aug. 9, 2013, European scientists found traces of antibodies against the MERS virus in dromedary, or one-humped, camels, but not the virus itself. (AP Photo/Hiro Koma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404664"/>
            <a:ext cx="611505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6" descr="http://www.newsmax.com/CMSPages/GetFile.aspx?guid=78f7a4eb-c141-46a2-b79f-fcaa480e14c6&amp;SiteName=Newsma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3413" y="3700463"/>
            <a:ext cx="5970587"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2"/>
          <p:cNvSpPr txBox="1">
            <a:spLocks noChangeArrowheads="1"/>
          </p:cNvSpPr>
          <p:nvPr/>
        </p:nvSpPr>
        <p:spPr bwMode="auto">
          <a:xfrm>
            <a:off x="6105525" y="692150"/>
            <a:ext cx="2930525" cy="2000250"/>
          </a:xfrm>
          <a:prstGeom prst="rect">
            <a:avLst/>
          </a:prstGeom>
          <a:solidFill>
            <a:srgbClr val="FFFF00"/>
          </a:solid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AU" sz="1600" dirty="0" smtClean="0">
                <a:latin typeface="Calibri" pitchFamily="34" charset="0"/>
              </a:rPr>
              <a:t>2013/4 -Antibodies </a:t>
            </a:r>
            <a:r>
              <a:rPr lang="en-AU" sz="1600" dirty="0">
                <a:latin typeface="Calibri" pitchFamily="34" charset="0"/>
              </a:rPr>
              <a:t>against the MERS virus found  in dromedary, </a:t>
            </a:r>
            <a:r>
              <a:rPr lang="en-AU" sz="1600" dirty="0" err="1" smtClean="0">
                <a:latin typeface="Calibri" pitchFamily="34" charset="0"/>
              </a:rPr>
              <a:t>ie</a:t>
            </a:r>
            <a:r>
              <a:rPr lang="en-AU" sz="1600" dirty="0" smtClean="0">
                <a:latin typeface="Calibri" pitchFamily="34" charset="0"/>
              </a:rPr>
              <a:t> one-humped </a:t>
            </a:r>
            <a:r>
              <a:rPr lang="en-AU" sz="1600" dirty="0">
                <a:latin typeface="Calibri" pitchFamily="34" charset="0"/>
              </a:rPr>
              <a:t>camels</a:t>
            </a:r>
          </a:p>
          <a:p>
            <a:pPr eaLnBrk="1" hangingPunct="1"/>
            <a:r>
              <a:rPr lang="en-AU" sz="1600" dirty="0">
                <a:latin typeface="Calibri" pitchFamily="34" charset="0"/>
              </a:rPr>
              <a:t> </a:t>
            </a:r>
          </a:p>
          <a:p>
            <a:pPr eaLnBrk="1" hangingPunct="1"/>
            <a:r>
              <a:rPr lang="en-AU" sz="2000" dirty="0">
                <a:latin typeface="Calibri" pitchFamily="34" charset="0"/>
              </a:rPr>
              <a:t>Antibodies were found in all 50 camel blood samples from Oman</a:t>
            </a:r>
          </a:p>
        </p:txBody>
      </p:sp>
      <p:sp>
        <p:nvSpPr>
          <p:cNvPr id="99333" name="TextBox 6"/>
          <p:cNvSpPr txBox="1">
            <a:spLocks noChangeArrowheads="1"/>
          </p:cNvSpPr>
          <p:nvPr/>
        </p:nvSpPr>
        <p:spPr bwMode="auto">
          <a:xfrm>
            <a:off x="468313" y="4002088"/>
            <a:ext cx="2705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AU" dirty="0">
                <a:latin typeface="Calibri" pitchFamily="34" charset="0"/>
              </a:rPr>
              <a:t>Egyptian Tomb bat faeces  revealed the virus; </a:t>
            </a:r>
            <a:r>
              <a:rPr lang="en-AU" dirty="0" smtClean="0">
                <a:latin typeface="Calibri" pitchFamily="34" charset="0"/>
              </a:rPr>
              <a:t>    found </a:t>
            </a:r>
            <a:r>
              <a:rPr lang="en-AU" dirty="0">
                <a:latin typeface="Calibri" pitchFamily="34" charset="0"/>
              </a:rPr>
              <a:t>close to where </a:t>
            </a:r>
            <a:r>
              <a:rPr lang="en-AU" dirty="0" smtClean="0">
                <a:latin typeface="Calibri" pitchFamily="34" charset="0"/>
              </a:rPr>
              <a:t>     1st </a:t>
            </a:r>
            <a:r>
              <a:rPr lang="en-AU" dirty="0">
                <a:latin typeface="Calibri" pitchFamily="34" charset="0"/>
              </a:rPr>
              <a:t>MERS </a:t>
            </a:r>
            <a:r>
              <a:rPr lang="en-AU" dirty="0" smtClean="0">
                <a:latin typeface="Calibri" pitchFamily="34" charset="0"/>
              </a:rPr>
              <a:t>case </a:t>
            </a:r>
            <a:r>
              <a:rPr lang="en-AU" dirty="0">
                <a:latin typeface="Calibri" pitchFamily="34" charset="0"/>
              </a:rPr>
              <a:t>reported</a:t>
            </a:r>
          </a:p>
        </p:txBody>
      </p:sp>
      <p:sp>
        <p:nvSpPr>
          <p:cNvPr id="6" name="Rectangle 5"/>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1256523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animBg="1"/>
      <p:bldP spid="993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354162"/>
          </a:xfrm>
        </p:spPr>
        <p:txBody>
          <a:bodyPr>
            <a:normAutofit fontScale="90000"/>
          </a:bodyPr>
          <a:lstStyle/>
          <a:p>
            <a:r>
              <a:rPr lang="en-AU" dirty="0"/>
              <a:t>South Korea reports </a:t>
            </a:r>
            <a:r>
              <a:rPr lang="en-AU" dirty="0" smtClean="0"/>
              <a:t>&gt;100 MERS </a:t>
            </a:r>
            <a:r>
              <a:rPr lang="en-AU" dirty="0"/>
              <a:t>cases, </a:t>
            </a:r>
            <a:r>
              <a:rPr lang="en-AU" sz="4000" dirty="0" smtClean="0"/>
              <a:t>June</a:t>
            </a:r>
            <a:r>
              <a:rPr lang="en-AU" sz="3600" dirty="0" smtClean="0"/>
              <a:t> 2015</a:t>
            </a:r>
            <a:r>
              <a:rPr lang="en-AU" dirty="0"/>
              <a:t/>
            </a:r>
            <a:br>
              <a:rPr lang="en-AU" dirty="0"/>
            </a:br>
            <a:endParaRPr lang="en-AU" dirty="0"/>
          </a:p>
        </p:txBody>
      </p:sp>
      <p:sp>
        <p:nvSpPr>
          <p:cNvPr id="3" name="Content Placeholder 2"/>
          <p:cNvSpPr>
            <a:spLocks noGrp="1"/>
          </p:cNvSpPr>
          <p:nvPr>
            <p:ph idx="1"/>
          </p:nvPr>
        </p:nvSpPr>
        <p:spPr>
          <a:xfrm>
            <a:off x="107504" y="1600200"/>
            <a:ext cx="9036496" cy="4925144"/>
          </a:xfrm>
        </p:spPr>
        <p:txBody>
          <a:bodyPr>
            <a:normAutofit/>
          </a:bodyPr>
          <a:lstStyle/>
          <a:p>
            <a:r>
              <a:rPr lang="en-AU" sz="2800" b="1" dirty="0" smtClean="0"/>
              <a:t>Most cases involve </a:t>
            </a:r>
            <a:r>
              <a:rPr lang="en-AU" sz="2800" b="1" dirty="0"/>
              <a:t>hospital </a:t>
            </a:r>
            <a:r>
              <a:rPr lang="en-AU" sz="2800" b="1" dirty="0" smtClean="0"/>
              <a:t>transmission</a:t>
            </a:r>
          </a:p>
          <a:p>
            <a:r>
              <a:rPr lang="en-AU" sz="2800" b="1" dirty="0"/>
              <a:t>A</a:t>
            </a:r>
            <a:r>
              <a:rPr lang="en-AU" sz="2800" b="1" dirty="0" smtClean="0"/>
              <a:t>n </a:t>
            </a:r>
            <a:r>
              <a:rPr lang="en-AU" sz="2800" b="1" dirty="0"/>
              <a:t>expert team from the World Health Organization (WHO</a:t>
            </a:r>
            <a:r>
              <a:rPr lang="en-AU" sz="2800" b="1" dirty="0" smtClean="0"/>
              <a:t>) working with </a:t>
            </a:r>
            <a:r>
              <a:rPr lang="en-AU" sz="2800" b="1" dirty="0"/>
              <a:t>South Korean health officials to sift through the clinical, epidemiologic, and genetic features of the </a:t>
            </a:r>
            <a:r>
              <a:rPr lang="en-AU" sz="2800" b="1" dirty="0" smtClean="0"/>
              <a:t>outbreak</a:t>
            </a:r>
          </a:p>
          <a:p>
            <a:endParaRPr lang="en-AU" sz="2800" b="1" dirty="0" smtClean="0"/>
          </a:p>
          <a:p>
            <a:r>
              <a:rPr lang="en-AU" sz="2800" dirty="0"/>
              <a:t>"Given the travel history of the Korean index patient to other countries with recent MERS-</a:t>
            </a:r>
            <a:r>
              <a:rPr lang="en-AU" sz="2800" dirty="0" err="1"/>
              <a:t>CoV</a:t>
            </a:r>
            <a:r>
              <a:rPr lang="en-AU" sz="2800" dirty="0"/>
              <a:t> cases, the originating country cannot be determined with certainty," </a:t>
            </a:r>
          </a:p>
          <a:p>
            <a:endParaRPr lang="en-AU" sz="2800" b="1" dirty="0" smtClean="0"/>
          </a:p>
          <a:p>
            <a:endParaRPr lang="en-AU" sz="2400" b="1" dirty="0"/>
          </a:p>
          <a:p>
            <a:endParaRPr lang="en-AU" sz="2400" b="1" dirty="0"/>
          </a:p>
          <a:p>
            <a:endParaRPr lang="en-AU" b="1" dirty="0"/>
          </a:p>
          <a:p>
            <a:endParaRPr lang="en-AU" dirty="0"/>
          </a:p>
        </p:txBody>
      </p:sp>
    </p:spTree>
    <p:extLst>
      <p:ext uri="{BB962C8B-B14F-4D97-AF65-F5344CB8AC3E}">
        <p14:creationId xmlns:p14="http://schemas.microsoft.com/office/powerpoint/2010/main" val="2480721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964488" cy="1143000"/>
          </a:xfrm>
        </p:spPr>
        <p:txBody>
          <a:bodyPr>
            <a:normAutofit fontScale="90000"/>
          </a:bodyPr>
          <a:lstStyle/>
          <a:p>
            <a:r>
              <a:rPr lang="en-AU" dirty="0" smtClean="0"/>
              <a:t>SUPER-TRANSMITTERS in Korean hospitals</a:t>
            </a:r>
            <a:endParaRPr lang="en-AU" dirty="0"/>
          </a:p>
        </p:txBody>
      </p:sp>
      <p:sp>
        <p:nvSpPr>
          <p:cNvPr id="3" name="Content Placeholder 2"/>
          <p:cNvSpPr>
            <a:spLocks noGrp="1"/>
          </p:cNvSpPr>
          <p:nvPr>
            <p:ph idx="1"/>
          </p:nvPr>
        </p:nvSpPr>
        <p:spPr>
          <a:xfrm>
            <a:off x="323528" y="1600200"/>
            <a:ext cx="8712968" cy="4853136"/>
          </a:xfrm>
        </p:spPr>
        <p:txBody>
          <a:bodyPr>
            <a:normAutofit fontScale="85000" lnSpcReduction="10000"/>
          </a:bodyPr>
          <a:lstStyle/>
          <a:p>
            <a:r>
              <a:rPr lang="en-AU" dirty="0"/>
              <a:t>N</a:t>
            </a:r>
            <a:r>
              <a:rPr lang="en-AU" dirty="0" smtClean="0"/>
              <a:t>early </a:t>
            </a:r>
            <a:r>
              <a:rPr lang="en-AU" b="1" dirty="0"/>
              <a:t>30 hospitals </a:t>
            </a:r>
            <a:r>
              <a:rPr lang="en-AU" dirty="0" smtClean="0"/>
              <a:t>affected</a:t>
            </a:r>
          </a:p>
          <a:p>
            <a:r>
              <a:rPr lang="en-AU" dirty="0" smtClean="0"/>
              <a:t>A </a:t>
            </a:r>
            <a:r>
              <a:rPr lang="en-AU" dirty="0"/>
              <a:t>factor that may explain the outbreak's rapid expansion in South Korea is the practice of going to several hospitals following an initial diagnosis to get </a:t>
            </a:r>
            <a:r>
              <a:rPr lang="en-AU" b="1" dirty="0" smtClean="0"/>
              <a:t>more </a:t>
            </a:r>
            <a:r>
              <a:rPr lang="en-AU" b="1" dirty="0"/>
              <a:t>medical </a:t>
            </a:r>
            <a:r>
              <a:rPr lang="en-AU" b="1" dirty="0" smtClean="0"/>
              <a:t>opinions</a:t>
            </a:r>
            <a:endParaRPr lang="en-AU" b="1" dirty="0"/>
          </a:p>
          <a:p>
            <a:r>
              <a:rPr lang="en-AU" dirty="0"/>
              <a:t>Experts still </a:t>
            </a:r>
            <a:r>
              <a:rPr lang="en-AU" dirty="0" smtClean="0"/>
              <a:t>aren’t certain why </a:t>
            </a:r>
            <a:r>
              <a:rPr lang="en-AU" b="1" dirty="0"/>
              <a:t>MERS-</a:t>
            </a:r>
            <a:r>
              <a:rPr lang="en-AU" b="1" dirty="0" err="1"/>
              <a:t>CoV</a:t>
            </a:r>
            <a:r>
              <a:rPr lang="en-AU" b="1" dirty="0"/>
              <a:t> seems to spread more easily in hospital </a:t>
            </a:r>
            <a:r>
              <a:rPr lang="en-AU" b="1" dirty="0" smtClean="0"/>
              <a:t>settings</a:t>
            </a:r>
            <a:r>
              <a:rPr lang="en-AU" dirty="0"/>
              <a:t>:</a:t>
            </a:r>
            <a:r>
              <a:rPr lang="en-AU" dirty="0" smtClean="0"/>
              <a:t> </a:t>
            </a:r>
          </a:p>
          <a:p>
            <a:r>
              <a:rPr lang="en-AU" dirty="0"/>
              <a:t>T</a:t>
            </a:r>
            <a:r>
              <a:rPr lang="en-AU" dirty="0" smtClean="0"/>
              <a:t>he </a:t>
            </a:r>
            <a:r>
              <a:rPr lang="en-AU" dirty="0"/>
              <a:t>South Korean event generally resembles several hospital outbreaks seen in the Middle East, most notably one in Jeddah in 2014 that resulted in about 150 </a:t>
            </a:r>
            <a:r>
              <a:rPr lang="en-AU" dirty="0" smtClean="0"/>
              <a:t>illnesses</a:t>
            </a:r>
          </a:p>
          <a:p>
            <a:r>
              <a:rPr lang="en-AU" dirty="0"/>
              <a:t>Nearly 3,000 contacts are being followed, most of them in home </a:t>
            </a:r>
            <a:r>
              <a:rPr lang="en-AU" dirty="0" smtClean="0"/>
              <a:t>isolation</a:t>
            </a:r>
          </a:p>
          <a:p>
            <a:endParaRPr lang="en-AU" dirty="0" smtClean="0"/>
          </a:p>
          <a:p>
            <a:endParaRPr lang="en-AU" dirty="0"/>
          </a:p>
          <a:p>
            <a:endParaRPr lang="en-AU" dirty="0"/>
          </a:p>
        </p:txBody>
      </p:sp>
    </p:spTree>
    <p:extLst>
      <p:ext uri="{BB962C8B-B14F-4D97-AF65-F5344CB8AC3E}">
        <p14:creationId xmlns:p14="http://schemas.microsoft.com/office/powerpoint/2010/main" val="2683244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4638"/>
            <a:ext cx="8002588" cy="130175"/>
          </a:xfrm>
        </p:spPr>
        <p:txBody>
          <a:bodyPr>
            <a:normAutofit fontScale="90000"/>
          </a:bodyPr>
          <a:lstStyle/>
          <a:p>
            <a:endParaRPr lang="en-US" dirty="0" smtClean="0"/>
          </a:p>
        </p:txBody>
      </p:sp>
      <p:sp>
        <p:nvSpPr>
          <p:cNvPr id="4099" name="Content Placeholder 2"/>
          <p:cNvSpPr>
            <a:spLocks noGrp="1"/>
          </p:cNvSpPr>
          <p:nvPr>
            <p:ph idx="1"/>
          </p:nvPr>
        </p:nvSpPr>
        <p:spPr>
          <a:xfrm>
            <a:off x="3708400" y="5300663"/>
            <a:ext cx="4978400" cy="825500"/>
          </a:xfrm>
        </p:spPr>
        <p:txBody>
          <a:bodyPr/>
          <a:lstStyle/>
          <a:p>
            <a:endParaRPr lang="en-US" smtClean="0"/>
          </a:p>
        </p:txBody>
      </p:sp>
      <p:pic>
        <p:nvPicPr>
          <p:cNvPr id="415746" name="Picture 2" descr="http://upload.wikimedia.org/wikipedia/commons/thumb/c/c0/Chinese_Rufous_Horseshoe_Bat_area.png/220px-Chinese_Rufous_Horseshoe_Bat_area.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25" y="222250"/>
            <a:ext cx="4105275"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cologyasia.com/images-ghi/glossy-horseshoe-bat_003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575" y="2416175"/>
            <a:ext cx="59229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0825" y="4797152"/>
            <a:ext cx="2592983" cy="954107"/>
          </a:xfrm>
          <a:prstGeom prst="rect">
            <a:avLst/>
          </a:prstGeom>
          <a:noFill/>
        </p:spPr>
        <p:txBody>
          <a:bodyPr wrap="square" rtlCol="0">
            <a:spAutoFit/>
          </a:bodyPr>
          <a:lstStyle/>
          <a:p>
            <a:r>
              <a:rPr lang="en-AU" sz="2800" b="1" dirty="0" smtClean="0"/>
              <a:t>Chinese Horseshoe Bat</a:t>
            </a:r>
            <a:endParaRPr lang="en-AU" sz="2800" b="1" dirty="0"/>
          </a:p>
        </p:txBody>
      </p:sp>
      <p:sp>
        <p:nvSpPr>
          <p:cNvPr id="7" name="Rectangle 6"/>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1024618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5746"/>
                                        </p:tgtEl>
                                        <p:attrNameLst>
                                          <p:attrName>style.visibility</p:attrName>
                                        </p:attrNameLst>
                                      </p:cBhvr>
                                      <p:to>
                                        <p:strVal val="visible"/>
                                      </p:to>
                                    </p:set>
                                    <p:anim calcmode="lin" valueType="num">
                                      <p:cBhvr additive="base">
                                        <p:cTn id="13" dur="500" fill="hold"/>
                                        <p:tgtEl>
                                          <p:spTgt spid="415746"/>
                                        </p:tgtEl>
                                        <p:attrNameLst>
                                          <p:attrName>ppt_x</p:attrName>
                                        </p:attrNameLst>
                                      </p:cBhvr>
                                      <p:tavLst>
                                        <p:tav tm="0">
                                          <p:val>
                                            <p:strVal val="#ppt_x"/>
                                          </p:val>
                                        </p:tav>
                                        <p:tav tm="100000">
                                          <p:val>
                                            <p:strVal val="#ppt_x"/>
                                          </p:val>
                                        </p:tav>
                                      </p:tavLst>
                                    </p:anim>
                                    <p:anim calcmode="lin" valueType="num">
                                      <p:cBhvr additive="base">
                                        <p:cTn id="14" dur="500" fill="hold"/>
                                        <p:tgtEl>
                                          <p:spTgt spid="4157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cologyasia.com/images-ghi/glossy-horseshoe-bat_003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232" y="632778"/>
            <a:ext cx="43640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
          <p:cNvSpPr txBox="1">
            <a:spLocks noChangeArrowheads="1"/>
          </p:cNvSpPr>
          <p:nvPr/>
        </p:nvSpPr>
        <p:spPr bwMode="auto">
          <a:xfrm>
            <a:off x="0" y="3933056"/>
            <a:ext cx="442753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AU" sz="2000" dirty="0">
                <a:latin typeface="Calibri" pitchFamily="34" charset="0"/>
              </a:rPr>
              <a:t>Order : CHIROPTERA </a:t>
            </a:r>
            <a:br>
              <a:rPr lang="en-AU" sz="2000" dirty="0">
                <a:latin typeface="Calibri" pitchFamily="34" charset="0"/>
              </a:rPr>
            </a:br>
            <a:r>
              <a:rPr lang="en-AU" sz="2000" dirty="0">
                <a:latin typeface="Calibri" pitchFamily="34" charset="0"/>
              </a:rPr>
              <a:t>Family : </a:t>
            </a:r>
            <a:r>
              <a:rPr lang="en-AU" sz="2000" dirty="0" err="1">
                <a:latin typeface="Calibri" pitchFamily="34" charset="0"/>
              </a:rPr>
              <a:t>Rhinolophidae</a:t>
            </a:r>
            <a:r>
              <a:rPr lang="en-AU" sz="2000" dirty="0">
                <a:latin typeface="Calibri" pitchFamily="34" charset="0"/>
              </a:rPr>
              <a:t> </a:t>
            </a:r>
            <a:br>
              <a:rPr lang="en-AU" sz="2000" dirty="0">
                <a:latin typeface="Calibri" pitchFamily="34" charset="0"/>
              </a:rPr>
            </a:br>
            <a:r>
              <a:rPr lang="en-AU" sz="2000" dirty="0">
                <a:latin typeface="Calibri" pitchFamily="34" charset="0"/>
              </a:rPr>
              <a:t>Species : </a:t>
            </a:r>
            <a:r>
              <a:rPr lang="en-AU" sz="2000" i="1" dirty="0" err="1">
                <a:latin typeface="Calibri" pitchFamily="34" charset="0"/>
              </a:rPr>
              <a:t>Rhinolophus</a:t>
            </a:r>
            <a:r>
              <a:rPr lang="en-AU" sz="2000" i="1" dirty="0">
                <a:latin typeface="Calibri" pitchFamily="34" charset="0"/>
              </a:rPr>
              <a:t> </a:t>
            </a:r>
            <a:r>
              <a:rPr lang="en-AU" sz="2000" i="1" dirty="0" err="1">
                <a:latin typeface="Calibri" pitchFamily="34" charset="0"/>
              </a:rPr>
              <a:t>lepidus</a:t>
            </a:r>
            <a:r>
              <a:rPr lang="en-AU" sz="2000" i="1" dirty="0">
                <a:latin typeface="Calibri" pitchFamily="34" charset="0"/>
              </a:rPr>
              <a:t> </a:t>
            </a:r>
            <a:r>
              <a:rPr lang="en-AU" sz="2000" i="1" dirty="0" err="1">
                <a:latin typeface="Calibri" pitchFamily="34" charset="0"/>
              </a:rPr>
              <a:t>refulgens</a:t>
            </a:r>
            <a:endParaRPr lang="en-AU" sz="2000" dirty="0">
              <a:latin typeface="Calibri" pitchFamily="34" charset="0"/>
            </a:endParaRPr>
          </a:p>
          <a:p>
            <a:pPr eaLnBrk="1" hangingPunct="1"/>
            <a:r>
              <a:rPr lang="en-AU" sz="2400" b="1" dirty="0">
                <a:latin typeface="Calibri" pitchFamily="34" charset="0"/>
              </a:rPr>
              <a:t>adapted to roost in man-made tunnels and drain culverts</a:t>
            </a:r>
          </a:p>
        </p:txBody>
      </p:sp>
      <p:sp>
        <p:nvSpPr>
          <p:cNvPr id="5124" name="TextBox 2"/>
          <p:cNvSpPr txBox="1">
            <a:spLocks noChangeArrowheads="1"/>
          </p:cNvSpPr>
          <p:nvPr/>
        </p:nvSpPr>
        <p:spPr bwMode="auto">
          <a:xfrm>
            <a:off x="4665663" y="3068960"/>
            <a:ext cx="3938785"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AU" dirty="0">
                <a:latin typeface="Calibri" pitchFamily="34" charset="0"/>
              </a:rPr>
              <a:t>First recorded isolation of a live SL-</a:t>
            </a:r>
            <a:r>
              <a:rPr lang="en-AU" dirty="0" err="1">
                <a:latin typeface="Calibri" pitchFamily="34" charset="0"/>
              </a:rPr>
              <a:t>CoV</a:t>
            </a:r>
            <a:r>
              <a:rPr lang="en-AU" dirty="0">
                <a:latin typeface="Calibri" pitchFamily="34" charset="0"/>
              </a:rPr>
              <a:t> (bat SL-CoV-WIV1) from bat faecal samples, typical coronavirus morphology, </a:t>
            </a:r>
            <a:r>
              <a:rPr lang="en-AU" sz="2000" b="1" dirty="0">
                <a:latin typeface="Calibri" pitchFamily="34" charset="0"/>
              </a:rPr>
              <a:t>99.9%sequence identity </a:t>
            </a:r>
            <a:r>
              <a:rPr lang="en-AU" dirty="0">
                <a:latin typeface="Calibri" pitchFamily="34" charset="0"/>
              </a:rPr>
              <a:t>and uses ACE2 from </a:t>
            </a:r>
            <a:r>
              <a:rPr lang="en-AU" sz="2000" b="1" dirty="0">
                <a:latin typeface="Calibri" pitchFamily="34" charset="0"/>
              </a:rPr>
              <a:t>humans, civets and Chinese horseshoe bats </a:t>
            </a:r>
            <a:r>
              <a:rPr lang="en-AU" sz="2800" b="1" dirty="0" smtClean="0">
                <a:latin typeface="Calibri" pitchFamily="34" charset="0"/>
              </a:rPr>
              <a:t>		</a:t>
            </a:r>
            <a:r>
              <a:rPr lang="en-AU" dirty="0" smtClean="0">
                <a:latin typeface="Calibri" pitchFamily="34" charset="0"/>
              </a:rPr>
              <a:t>for </a:t>
            </a:r>
            <a:r>
              <a:rPr lang="en-AU" dirty="0">
                <a:latin typeface="Calibri" pitchFamily="34" charset="0"/>
              </a:rPr>
              <a:t>cell entry </a:t>
            </a:r>
          </a:p>
          <a:p>
            <a:pPr eaLnBrk="1" hangingPunct="1"/>
            <a:r>
              <a:rPr lang="en-AU" sz="2400" b="1" dirty="0">
                <a:latin typeface="Calibri" pitchFamily="34" charset="0"/>
              </a:rPr>
              <a:t>Intermediate hosts may not be necessary for direct human infection</a:t>
            </a:r>
          </a:p>
        </p:txBody>
      </p:sp>
      <p:sp>
        <p:nvSpPr>
          <p:cNvPr id="5125" name="TextBox 3"/>
          <p:cNvSpPr txBox="1">
            <a:spLocks noChangeArrowheads="1"/>
          </p:cNvSpPr>
          <p:nvPr/>
        </p:nvSpPr>
        <p:spPr bwMode="auto">
          <a:xfrm>
            <a:off x="4932363" y="832644"/>
            <a:ext cx="38163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AU" sz="2400" dirty="0">
                <a:latin typeface="Calibri" pitchFamily="34" charset="0"/>
              </a:rPr>
              <a:t>First Isolation and characterization of a bat </a:t>
            </a:r>
            <a:r>
              <a:rPr lang="en-AU" sz="2800" b="1" dirty="0">
                <a:latin typeface="Calibri" pitchFamily="34" charset="0"/>
              </a:rPr>
              <a:t>SARS-like coronavirus </a:t>
            </a:r>
            <a:r>
              <a:rPr lang="en-AU" sz="2400" dirty="0">
                <a:latin typeface="Calibri" pitchFamily="34" charset="0"/>
              </a:rPr>
              <a:t>NATURE Oct 31</a:t>
            </a:r>
            <a:r>
              <a:rPr lang="en-AU" sz="2400" baseline="30000" dirty="0">
                <a:latin typeface="Calibri" pitchFamily="34" charset="0"/>
              </a:rPr>
              <a:t>st</a:t>
            </a:r>
            <a:r>
              <a:rPr lang="en-AU" sz="2400" dirty="0">
                <a:latin typeface="Calibri" pitchFamily="34" charset="0"/>
              </a:rPr>
              <a:t>  2013</a:t>
            </a:r>
          </a:p>
        </p:txBody>
      </p:sp>
      <p:sp>
        <p:nvSpPr>
          <p:cNvPr id="6" name="Rectangle 5"/>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403604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 calcmode="lin" valueType="num">
                                      <p:cBhvr additive="base">
                                        <p:cTn id="7" dur="500" fill="hold"/>
                                        <p:tgtEl>
                                          <p:spTgt spid="51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anim calcmode="lin" valueType="num">
                                      <p:cBhvr additive="base">
                                        <p:cTn id="11" dur="500" fill="hold"/>
                                        <p:tgtEl>
                                          <p:spTgt spid="512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12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AU" sz="4000" dirty="0" smtClean="0"/>
              <a:t>SARS vaccines</a:t>
            </a:r>
            <a:endParaRPr lang="en-AU" sz="5400" dirty="0" smtClean="0"/>
          </a:p>
        </p:txBody>
      </p:sp>
      <p:sp>
        <p:nvSpPr>
          <p:cNvPr id="3" name="Content Placeholder 2"/>
          <p:cNvSpPr>
            <a:spLocks noGrp="1"/>
          </p:cNvSpPr>
          <p:nvPr>
            <p:ph idx="1"/>
          </p:nvPr>
        </p:nvSpPr>
        <p:spPr>
          <a:xfrm>
            <a:off x="457200" y="1600200"/>
            <a:ext cx="8362950" cy="4525963"/>
          </a:xfrm>
        </p:spPr>
        <p:txBody>
          <a:bodyPr>
            <a:normAutofit fontScale="92500" lnSpcReduction="20000"/>
          </a:bodyPr>
          <a:lstStyle/>
          <a:p>
            <a:pPr>
              <a:defRPr/>
            </a:pPr>
            <a:r>
              <a:rPr lang="en-AU" dirty="0" smtClean="0"/>
              <a:t>Immunization with SARS Coronavirus vaccines may lead to pulmonary immunopathology in mice on challenge with the SARS virus  		</a:t>
            </a:r>
          </a:p>
          <a:p>
            <a:pPr marL="0" indent="0">
              <a:buFont typeface="Wingdings" pitchFamily="2" charset="2"/>
              <a:buNone/>
              <a:defRPr/>
            </a:pPr>
            <a:r>
              <a:rPr lang="en-AU" dirty="0"/>
              <a:t>	</a:t>
            </a:r>
            <a:r>
              <a:rPr lang="en-AU" i="1" dirty="0" smtClean="0"/>
              <a:t>PLOS one 2012 Tseng et al </a:t>
            </a:r>
          </a:p>
          <a:p>
            <a:pPr>
              <a:defRPr/>
            </a:pPr>
            <a:r>
              <a:rPr lang="en-AU" sz="2000" dirty="0" smtClean="0"/>
              <a:t>remember RSV</a:t>
            </a:r>
          </a:p>
          <a:p>
            <a:pPr>
              <a:defRPr/>
            </a:pPr>
            <a:endParaRPr lang="en-AU" sz="2000" dirty="0" smtClean="0"/>
          </a:p>
          <a:p>
            <a:pPr>
              <a:defRPr/>
            </a:pPr>
            <a:r>
              <a:rPr lang="en-AU" dirty="0" smtClean="0"/>
              <a:t>Correlates of protection still under investigation</a:t>
            </a:r>
          </a:p>
          <a:p>
            <a:pPr>
              <a:defRPr/>
            </a:pPr>
            <a:endParaRPr lang="en-AU" sz="1800" dirty="0"/>
          </a:p>
          <a:p>
            <a:pPr>
              <a:defRPr/>
            </a:pPr>
            <a:r>
              <a:rPr lang="en-AU" b="1" dirty="0" smtClean="0"/>
              <a:t>Important roles remain for isolation and quarantine</a:t>
            </a:r>
            <a:r>
              <a:rPr lang="en-AU" dirty="0" smtClean="0"/>
              <a:t>, </a:t>
            </a:r>
          </a:p>
          <a:p>
            <a:pPr marL="0" indent="0">
              <a:buFont typeface="Wingdings" pitchFamily="2" charset="2"/>
              <a:buNone/>
              <a:defRPr/>
            </a:pPr>
            <a:r>
              <a:rPr lang="en-AU" dirty="0" smtClean="0"/>
              <a:t>	hand-washing, masks, gowns..</a:t>
            </a:r>
            <a:endParaRPr lang="en-AU" sz="3600" dirty="0"/>
          </a:p>
        </p:txBody>
      </p:sp>
    </p:spTree>
    <p:extLst>
      <p:ext uri="{BB962C8B-B14F-4D97-AF65-F5344CB8AC3E}">
        <p14:creationId xmlns:p14="http://schemas.microsoft.com/office/powerpoint/2010/main" val="3433193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688" y="116632"/>
            <a:ext cx="9385848" cy="1368152"/>
          </a:xfrm>
        </p:spPr>
        <p:txBody>
          <a:bodyPr>
            <a:normAutofit/>
          </a:bodyPr>
          <a:lstStyle/>
          <a:p>
            <a:pPr algn="l"/>
            <a:r>
              <a:rPr lang="en-AU" sz="3500" b="1" dirty="0" smtClean="0">
                <a:effectLst/>
              </a:rPr>
              <a:t>New World Bats: Diverse Influenza A Viruses</a:t>
            </a:r>
            <a:br>
              <a:rPr lang="en-AU" sz="3500" b="1" dirty="0" smtClean="0">
                <a:effectLst/>
              </a:rPr>
            </a:br>
            <a:r>
              <a:rPr lang="en-AU" sz="1600" dirty="0" smtClean="0"/>
              <a:t>Tong, et al. </a:t>
            </a:r>
            <a:r>
              <a:rPr lang="en-AU" sz="1600" i="1" dirty="0" err="1" smtClean="0">
                <a:effectLst/>
              </a:rPr>
              <a:t>PLoS</a:t>
            </a:r>
            <a:r>
              <a:rPr lang="en-AU" sz="1600" i="1" dirty="0" smtClean="0">
                <a:effectLst/>
              </a:rPr>
              <a:t> </a:t>
            </a:r>
            <a:r>
              <a:rPr lang="en-AU" sz="1600" i="1" dirty="0" err="1" smtClean="0">
                <a:effectLst/>
              </a:rPr>
              <a:t>Pathog</a:t>
            </a:r>
            <a:r>
              <a:rPr lang="en-AU" sz="1600" i="1" dirty="0" smtClean="0">
                <a:effectLst/>
              </a:rPr>
              <a:t> 9(10). </a:t>
            </a:r>
            <a:r>
              <a:rPr lang="en-AU" sz="1500" dirty="0" smtClean="0">
                <a:effectLst/>
              </a:rPr>
              <a:t>October 10, 2013</a:t>
            </a:r>
            <a:endParaRPr lang="en-AU" sz="1500" dirty="0" smtClean="0"/>
          </a:p>
        </p:txBody>
      </p:sp>
      <p:sp>
        <p:nvSpPr>
          <p:cNvPr id="14339" name="Content Placeholder 2"/>
          <p:cNvSpPr>
            <a:spLocks noGrp="1"/>
          </p:cNvSpPr>
          <p:nvPr>
            <p:ph idx="1"/>
          </p:nvPr>
        </p:nvSpPr>
        <p:spPr>
          <a:xfrm>
            <a:off x="107504" y="1598067"/>
            <a:ext cx="8852101" cy="2406998"/>
          </a:xfrm>
        </p:spPr>
        <p:txBody>
          <a:bodyPr>
            <a:normAutofit lnSpcReduction="10000"/>
          </a:bodyPr>
          <a:lstStyle/>
          <a:p>
            <a:r>
              <a:rPr lang="en-AU" sz="1800" dirty="0" smtClean="0">
                <a:effectLst/>
              </a:rPr>
              <a:t>Aquatic birds </a:t>
            </a:r>
            <a:r>
              <a:rPr lang="en-AU" sz="1800" dirty="0" err="1" smtClean="0">
                <a:effectLst/>
              </a:rPr>
              <a:t>harbor</a:t>
            </a:r>
            <a:r>
              <a:rPr lang="en-AU" sz="1800" dirty="0" smtClean="0">
                <a:effectLst/>
              </a:rPr>
              <a:t> diverse influenza A viruses and are a major viral reservoir in nature</a:t>
            </a:r>
          </a:p>
          <a:p>
            <a:r>
              <a:rPr lang="en-AU" sz="1800" b="1" dirty="0" smtClean="0">
                <a:effectLst/>
              </a:rPr>
              <a:t>The recent discovery of influenza viruses of a new H17N10 subtype in Central American fruit bats suggests that other New World species may similarly carry divergent influenza viruses</a:t>
            </a:r>
          </a:p>
          <a:p>
            <a:r>
              <a:rPr lang="en-AU" sz="1800" b="1" dirty="0" smtClean="0">
                <a:effectLst/>
              </a:rPr>
              <a:t>Using consensus degenerate RT-PCR, a novel influenza A virus was identified, designated as H18N11, in a </a:t>
            </a:r>
            <a:r>
              <a:rPr lang="en-AU" sz="2000" b="1" dirty="0" smtClean="0">
                <a:effectLst/>
              </a:rPr>
              <a:t>flat-faced fruit bat (</a:t>
            </a:r>
            <a:r>
              <a:rPr lang="en-AU" sz="2000" b="1" i="1" dirty="0" err="1" smtClean="0">
                <a:effectLst/>
              </a:rPr>
              <a:t>Artibeus</a:t>
            </a:r>
            <a:r>
              <a:rPr lang="en-AU" sz="2000" b="1" i="1" dirty="0" smtClean="0">
                <a:effectLst/>
              </a:rPr>
              <a:t> </a:t>
            </a:r>
            <a:r>
              <a:rPr lang="en-AU" sz="2000" b="1" i="1" dirty="0" err="1" smtClean="0">
                <a:effectLst/>
              </a:rPr>
              <a:t>planirostris</a:t>
            </a:r>
            <a:r>
              <a:rPr lang="en-AU" sz="2000" b="1" dirty="0" smtClean="0">
                <a:effectLst/>
              </a:rPr>
              <a:t>) from Peru</a:t>
            </a:r>
          </a:p>
          <a:p>
            <a:r>
              <a:rPr lang="en-AU" sz="1800" dirty="0" smtClean="0">
                <a:effectLst/>
              </a:rPr>
              <a:t>Serologic studies with the recombinant H18 protein indicated that several Peruvian bat species were infected by this virus</a:t>
            </a:r>
          </a:p>
        </p:txBody>
      </p:sp>
      <p:pic>
        <p:nvPicPr>
          <p:cNvPr id="14341" name="Picture 5" descr="Sturnira-lilium-fron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6016" y="3861048"/>
            <a:ext cx="4315597" cy="28083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3477" y="4221088"/>
            <a:ext cx="4664496" cy="2585323"/>
          </a:xfrm>
          <a:prstGeom prst="rect">
            <a:avLst/>
          </a:prstGeom>
          <a:noFill/>
        </p:spPr>
        <p:txBody>
          <a:bodyPr wrap="square" rtlCol="0">
            <a:spAutoFit/>
          </a:bodyPr>
          <a:lstStyle/>
          <a:p>
            <a:pPr marL="285750" indent="-285750">
              <a:buFont typeface="Arial" pitchFamily="34" charset="0"/>
              <a:buChar char="•"/>
            </a:pPr>
            <a:r>
              <a:rPr lang="en-AU" sz="1800" b="1" dirty="0" smtClean="0">
                <a:effectLst/>
              </a:rPr>
              <a:t>New World bats harbour more influenza virus genetic diversity than all other mammalian and avian species combined, indicative of a long-standing host-virus association</a:t>
            </a:r>
          </a:p>
          <a:p>
            <a:pPr marL="285750" indent="-285750">
              <a:buFont typeface="Arial" pitchFamily="34" charset="0"/>
              <a:buChar char="•"/>
            </a:pPr>
            <a:endParaRPr lang="en-AU" sz="1800" b="1" dirty="0" smtClean="0">
              <a:effectLst/>
            </a:endParaRPr>
          </a:p>
          <a:p>
            <a:pPr marL="285750" indent="-285750">
              <a:buFont typeface="Arial" pitchFamily="34" charset="0"/>
              <a:buChar char="•"/>
            </a:pPr>
            <a:r>
              <a:rPr lang="en-AU" b="1" dirty="0" smtClean="0"/>
              <a:t>No evidence that humans can be infected</a:t>
            </a:r>
            <a:endParaRPr lang="en-AU" sz="1800" b="1" dirty="0" smtClean="0">
              <a:effectLst/>
            </a:endParaRPr>
          </a:p>
          <a:p>
            <a:endParaRPr lang="en-AU" sz="1800" dirty="0" smtClean="0"/>
          </a:p>
          <a:p>
            <a:endParaRPr lang="en-AU" dirty="0"/>
          </a:p>
        </p:txBody>
      </p:sp>
    </p:spTree>
    <p:extLst>
      <p:ext uri="{BB962C8B-B14F-4D97-AF65-F5344CB8AC3E}">
        <p14:creationId xmlns:p14="http://schemas.microsoft.com/office/powerpoint/2010/main" val="228157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9">
                                            <p:txEl>
                                              <p:pRg st="2" end="2"/>
                                            </p:txEl>
                                          </p:spTgt>
                                        </p:tgtEl>
                                        <p:attrNameLst>
                                          <p:attrName>style.visibility</p:attrName>
                                        </p:attrNameLst>
                                      </p:cBhvr>
                                      <p:to>
                                        <p:strVal val="visible"/>
                                      </p:to>
                                    </p:set>
                                    <p:anim calcmode="lin" valueType="num">
                                      <p:cBhvr additive="base">
                                        <p:cTn id="7"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anim calcmode="lin" valueType="num">
                                      <p:cBhvr additive="base">
                                        <p:cTn id="13"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339">
                                            <p:txEl>
                                              <p:pRg st="1" end="1"/>
                                            </p:txEl>
                                          </p:spTgt>
                                        </p:tgtEl>
                                        <p:attrNameLst>
                                          <p:attrName>style.visibility</p:attrName>
                                        </p:attrNameLst>
                                      </p:cBhvr>
                                      <p:to>
                                        <p:strVal val="visible"/>
                                      </p:to>
                                    </p:set>
                                    <p:anim calcmode="lin" valueType="num">
                                      <p:cBhvr additive="base">
                                        <p:cTn id="17"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339">
                                            <p:txEl>
                                              <p:pRg st="3" end="3"/>
                                            </p:txEl>
                                          </p:spTgt>
                                        </p:tgtEl>
                                        <p:attrNameLst>
                                          <p:attrName>style.visibility</p:attrName>
                                        </p:attrNameLst>
                                      </p:cBhvr>
                                      <p:to>
                                        <p:strVal val="visible"/>
                                      </p:to>
                                    </p:set>
                                    <p:anim calcmode="lin" valueType="num">
                                      <p:cBhvr additive="base">
                                        <p:cTn id="23"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 calcmode="lin" valueType="num">
                                      <p:cBhvr additive="base">
                                        <p:cTn id="3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95536" y="274638"/>
            <a:ext cx="8291264" cy="1282154"/>
          </a:xfrm>
        </p:spPr>
        <p:txBody>
          <a:bodyPr>
            <a:normAutofit fontScale="90000"/>
          </a:bodyPr>
          <a:lstStyle/>
          <a:p>
            <a:r>
              <a:rPr lang="en-AU" dirty="0" smtClean="0"/>
              <a:t>     </a:t>
            </a:r>
            <a:r>
              <a:rPr lang="en-AU" sz="3600" dirty="0" smtClean="0"/>
              <a:t>Scientists Closer to Universal Flu Vaccine</a:t>
            </a:r>
            <a:endParaRPr lang="en-AU" dirty="0" smtClean="0"/>
          </a:p>
        </p:txBody>
      </p:sp>
      <p:sp>
        <p:nvSpPr>
          <p:cNvPr id="3" name="Content Placeholder 2"/>
          <p:cNvSpPr>
            <a:spLocks noGrp="1"/>
          </p:cNvSpPr>
          <p:nvPr>
            <p:ph idx="1"/>
          </p:nvPr>
        </p:nvSpPr>
        <p:spPr>
          <a:xfrm>
            <a:off x="179388" y="1557338"/>
            <a:ext cx="8785225" cy="5184775"/>
          </a:xfrm>
        </p:spPr>
        <p:txBody>
          <a:bodyPr>
            <a:normAutofit fontScale="92500"/>
          </a:bodyPr>
          <a:lstStyle/>
          <a:p>
            <a:pPr>
              <a:buFont typeface="Arial" charset="0"/>
              <a:buChar char="•"/>
              <a:defRPr/>
            </a:pPr>
            <a:r>
              <a:rPr lang="en-AU" sz="2400" dirty="0" smtClean="0"/>
              <a:t>Those who avoid severe illness had more CD8 T cells, a type of virus-killing immune cell, in their blood at the start of the pandemic</a:t>
            </a:r>
          </a:p>
          <a:p>
            <a:pPr>
              <a:buFont typeface="Arial" charset="0"/>
              <a:buChar char="•"/>
              <a:defRPr/>
            </a:pPr>
            <a:r>
              <a:rPr lang="en-AU" sz="2400" dirty="0" smtClean="0"/>
              <a:t>A vaccine that stimulates the body to produce more of these cells could be effective at preventing flu viruses, including new strains that cross into humans from birds and pigs, from causing serious disease</a:t>
            </a:r>
          </a:p>
          <a:p>
            <a:pPr>
              <a:buFont typeface="Arial" charset="0"/>
              <a:buChar char="•"/>
              <a:defRPr/>
            </a:pPr>
            <a:r>
              <a:rPr lang="en-AU" sz="2400" i="1" dirty="0" smtClean="0"/>
              <a:t>"New strains of flu are continuously emerging, some of which are deadly, and so the Holy Grail is to create a universal vaccine that would be effective against all strains of flu"</a:t>
            </a:r>
          </a:p>
          <a:p>
            <a:pPr>
              <a:buFont typeface="Arial" charset="0"/>
              <a:buChar char="•"/>
              <a:defRPr/>
            </a:pPr>
            <a:r>
              <a:rPr lang="en-AU" sz="2400" dirty="0" smtClean="0"/>
              <a:t>Today's flu vaccines make the immune system produce antibodies that recognise structures on the surface of the virus to prevent infection with the most prevalent circulating strain - but usually one step behind due to having to be changed each year as new viruses with different surface structures evolve</a:t>
            </a:r>
          </a:p>
          <a:p>
            <a:pPr marL="0" indent="0">
              <a:buFont typeface="Arial" charset="0"/>
              <a:buNone/>
              <a:defRPr/>
            </a:pPr>
            <a:endParaRPr lang="en-AU" sz="1800" dirty="0"/>
          </a:p>
        </p:txBody>
      </p:sp>
    </p:spTree>
    <p:extLst>
      <p:ext uri="{BB962C8B-B14F-4D97-AF65-F5344CB8AC3E}">
        <p14:creationId xmlns:p14="http://schemas.microsoft.com/office/powerpoint/2010/main" val="41094288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27" y="332657"/>
            <a:ext cx="7970227" cy="1224135"/>
          </a:xfrm>
        </p:spPr>
        <p:txBody>
          <a:bodyPr>
            <a:normAutofit fontScale="90000"/>
          </a:bodyPr>
          <a:lstStyle/>
          <a:p>
            <a:r>
              <a:rPr lang="en-US" dirty="0" smtClean="0"/>
              <a:t>CDC Travel - </a:t>
            </a:r>
            <a:r>
              <a:rPr lang="en-AU" u="sng" dirty="0">
                <a:hlinkClick r:id="rId2"/>
              </a:rPr>
              <a:t>http://wwwnc.cdc.gov/travel/</a:t>
            </a:r>
            <a:r>
              <a:rPr lang="en-AU" dirty="0"/>
              <a:t/>
            </a:r>
            <a:br>
              <a:rPr lang="en-AU" dirty="0"/>
            </a:br>
            <a:endParaRPr lang="en-AU"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484784"/>
            <a:ext cx="8695120" cy="4536504"/>
          </a:xfrm>
        </p:spPr>
      </p:pic>
    </p:spTree>
    <p:extLst>
      <p:ext uri="{BB962C8B-B14F-4D97-AF65-F5344CB8AC3E}">
        <p14:creationId xmlns:p14="http://schemas.microsoft.com/office/powerpoint/2010/main" val="5569185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8" y="244523"/>
            <a:ext cx="802957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68344" y="5203399"/>
            <a:ext cx="1475655" cy="369332"/>
          </a:xfrm>
          <a:prstGeom prst="rect">
            <a:avLst/>
          </a:prstGeom>
          <a:solidFill>
            <a:srgbClr val="FFFF00"/>
          </a:solidFill>
        </p:spPr>
        <p:txBody>
          <a:bodyPr wrap="square" rtlCol="0">
            <a:spAutoFit/>
          </a:bodyPr>
          <a:lstStyle/>
          <a:p>
            <a:endParaRPr lang="en-AU" dirty="0"/>
          </a:p>
        </p:txBody>
      </p:sp>
    </p:spTree>
    <p:extLst>
      <p:ext uri="{BB962C8B-B14F-4D97-AF65-F5344CB8AC3E}">
        <p14:creationId xmlns:p14="http://schemas.microsoft.com/office/powerpoint/2010/main" val="239524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body" idx="1"/>
          </p:nvPr>
        </p:nvSpPr>
        <p:spPr>
          <a:xfrm>
            <a:off x="301625" y="1341438"/>
            <a:ext cx="8540750" cy="4830762"/>
          </a:xfrm>
        </p:spPr>
        <p:txBody>
          <a:bodyPr/>
          <a:lstStyle/>
          <a:p>
            <a:pPr marL="609600" indent="-609600" eaLnBrk="1" hangingPunct="1">
              <a:buFont typeface="Monotype Sorts" pitchFamily="2" charset="2"/>
              <a:buNone/>
            </a:pPr>
            <a:r>
              <a:rPr lang="en-US" smtClean="0"/>
              <a:t>	Cutaneous  flu vaccination by the </a:t>
            </a:r>
            <a:r>
              <a:rPr lang="en-US" u="sng" smtClean="0"/>
              <a:t>intradermal route</a:t>
            </a:r>
            <a:r>
              <a:rPr lang="en-US" smtClean="0"/>
              <a:t> using easier and more reliable methods</a:t>
            </a:r>
          </a:p>
        </p:txBody>
      </p:sp>
      <p:pic>
        <p:nvPicPr>
          <p:cNvPr id="6092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8" y="2781300"/>
            <a:ext cx="2359025" cy="198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9284" name="Picture 4" descr="ID-syrin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0703">
            <a:off x="490538" y="3479800"/>
            <a:ext cx="4160837"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9285" name="Text Box 5"/>
          <p:cNvSpPr txBox="1">
            <a:spLocks noChangeArrowheads="1"/>
          </p:cNvSpPr>
          <p:nvPr/>
        </p:nvSpPr>
        <p:spPr bwMode="auto">
          <a:xfrm>
            <a:off x="179388" y="5084763"/>
            <a:ext cx="467995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cs typeface="Arial" pitchFamily="34" charset="0"/>
              </a:rPr>
              <a:t>Micro Delivery System</a:t>
            </a:r>
          </a:p>
          <a:p>
            <a:pPr algn="ctr" eaLnBrk="1" hangingPunct="1"/>
            <a:r>
              <a:rPr lang="en-US">
                <a:cs typeface="Arial" pitchFamily="34" charset="0"/>
              </a:rPr>
              <a:t>Becton, Dickinson and Co.</a:t>
            </a:r>
          </a:p>
        </p:txBody>
      </p:sp>
      <p:sp>
        <p:nvSpPr>
          <p:cNvPr id="609286" name="Text Box 6"/>
          <p:cNvSpPr txBox="1">
            <a:spLocks noChangeArrowheads="1"/>
          </p:cNvSpPr>
          <p:nvPr/>
        </p:nvSpPr>
        <p:spPr bwMode="auto">
          <a:xfrm>
            <a:off x="5129213" y="5453063"/>
            <a:ext cx="38862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2400">
              <a:solidFill>
                <a:srgbClr val="99FF99"/>
              </a:solidFill>
              <a:latin typeface="ZapfHumnst BT" pitchFamily="34" charset="0"/>
              <a:cs typeface="Arial" pitchFamily="34" charset="0"/>
            </a:endParaRPr>
          </a:p>
        </p:txBody>
      </p:sp>
      <p:sp>
        <p:nvSpPr>
          <p:cNvPr id="15367" name="Rectangle 7"/>
          <p:cNvSpPr>
            <a:spLocks noGrp="1" noChangeArrowheads="1"/>
          </p:cNvSpPr>
          <p:nvPr>
            <p:ph type="title"/>
          </p:nvPr>
        </p:nvSpPr>
        <p:spPr>
          <a:xfrm>
            <a:off x="2519363" y="274638"/>
            <a:ext cx="6167437" cy="1143000"/>
          </a:xfrm>
        </p:spPr>
        <p:txBody>
          <a:bodyPr/>
          <a:lstStyle/>
          <a:p>
            <a:pPr eaLnBrk="1" hangingPunct="1"/>
            <a:r>
              <a:rPr lang="en-AU" sz="3200" smtClean="0"/>
              <a:t>New Vaccine Delivery: </a:t>
            </a:r>
            <a:br>
              <a:rPr lang="en-AU" sz="3200" smtClean="0"/>
            </a:br>
            <a:r>
              <a:rPr lang="en-AU" sz="3200" smtClean="0"/>
              <a:t>Intradermal Flu vaccine</a:t>
            </a:r>
          </a:p>
        </p:txBody>
      </p:sp>
      <p:sp>
        <p:nvSpPr>
          <p:cNvPr id="15368" name="Oval 8"/>
          <p:cNvSpPr>
            <a:spLocks noChangeArrowheads="1"/>
          </p:cNvSpPr>
          <p:nvPr/>
        </p:nvSpPr>
        <p:spPr bwMode="auto">
          <a:xfrm>
            <a:off x="4103688" y="2205038"/>
            <a:ext cx="5076825" cy="396081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00"/>
                </a:solidFill>
              </a:rPr>
              <a:t>“Intanza” Sanofi</a:t>
            </a:r>
          </a:p>
          <a:p>
            <a:pPr algn="ctr"/>
            <a:r>
              <a:rPr lang="en-US" sz="2400"/>
              <a:t>Seasonal Influenza vaccine</a:t>
            </a:r>
          </a:p>
          <a:p>
            <a:pPr algn="ctr"/>
            <a:r>
              <a:rPr lang="en-US" sz="2400" u="sng"/>
              <a:t>9ug dose</a:t>
            </a:r>
            <a:r>
              <a:rPr lang="en-US" sz="2400"/>
              <a:t>: 18-59 years</a:t>
            </a:r>
          </a:p>
          <a:p>
            <a:pPr algn="ctr"/>
            <a:r>
              <a:rPr lang="en-US" sz="2400"/>
              <a:t>Private market</a:t>
            </a:r>
          </a:p>
          <a:p>
            <a:pPr algn="ctr"/>
            <a:r>
              <a:rPr lang="en-US" sz="2400" u="sng"/>
              <a:t>15ug dose</a:t>
            </a:r>
            <a:r>
              <a:rPr lang="en-US" sz="2400"/>
              <a:t>:</a:t>
            </a:r>
            <a:r>
              <a:rPr lang="en-US" sz="2400">
                <a:cs typeface="Arial" pitchFamily="34" charset="0"/>
              </a:rPr>
              <a:t>≥</a:t>
            </a:r>
            <a:r>
              <a:rPr lang="en-US" sz="2400"/>
              <a:t> 60 years</a:t>
            </a:r>
          </a:p>
          <a:p>
            <a:pPr algn="ctr"/>
            <a:endParaRPr lang="en-US" sz="2400"/>
          </a:p>
        </p:txBody>
      </p:sp>
    </p:spTree>
    <p:extLst>
      <p:ext uri="{BB962C8B-B14F-4D97-AF65-F5344CB8AC3E}">
        <p14:creationId xmlns:p14="http://schemas.microsoft.com/office/powerpoint/2010/main" val="1805692740"/>
      </p:ext>
    </p:extLst>
  </p:cSld>
  <p:clrMapOvr>
    <a:masterClrMapping/>
  </p:clrMapOvr>
  <p:transition advClick="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09282">
                                            <p:txEl>
                                              <p:pRg st="0" end="0"/>
                                            </p:txEl>
                                          </p:spTgt>
                                        </p:tgtEl>
                                        <p:attrNameLst>
                                          <p:attrName>style.visibility</p:attrName>
                                        </p:attrNameLst>
                                      </p:cBhvr>
                                      <p:to>
                                        <p:strVal val="visible"/>
                                      </p:to>
                                    </p:set>
                                    <p:anim calcmode="lin" valueType="num">
                                      <p:cBhvr additive="base">
                                        <p:cTn id="7" dur="500" fill="hold"/>
                                        <p:tgtEl>
                                          <p:spTgt spid="6092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92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09283"/>
                                        </p:tgtEl>
                                        <p:attrNameLst>
                                          <p:attrName>style.visibility</p:attrName>
                                        </p:attrNameLst>
                                      </p:cBhvr>
                                      <p:to>
                                        <p:strVal val="visible"/>
                                      </p:to>
                                    </p:set>
                                    <p:anim calcmode="lin" valueType="num">
                                      <p:cBhvr additive="base">
                                        <p:cTn id="13" dur="500" fill="hold"/>
                                        <p:tgtEl>
                                          <p:spTgt spid="609283"/>
                                        </p:tgtEl>
                                        <p:attrNameLst>
                                          <p:attrName>ppt_x</p:attrName>
                                        </p:attrNameLst>
                                      </p:cBhvr>
                                      <p:tavLst>
                                        <p:tav tm="0">
                                          <p:val>
                                            <p:strVal val="0-#ppt_w/2"/>
                                          </p:val>
                                        </p:tav>
                                        <p:tav tm="100000">
                                          <p:val>
                                            <p:strVal val="#ppt_x"/>
                                          </p:val>
                                        </p:tav>
                                      </p:tavLst>
                                    </p:anim>
                                    <p:anim calcmode="lin" valueType="num">
                                      <p:cBhvr additive="base">
                                        <p:cTn id="14" dur="500" fill="hold"/>
                                        <p:tgtEl>
                                          <p:spTgt spid="60928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609284"/>
                                        </p:tgtEl>
                                        <p:attrNameLst>
                                          <p:attrName>style.visibility</p:attrName>
                                        </p:attrNameLst>
                                      </p:cBhvr>
                                      <p:to>
                                        <p:strVal val="visible"/>
                                      </p:to>
                                    </p:set>
                                    <p:anim calcmode="lin" valueType="num">
                                      <p:cBhvr additive="base">
                                        <p:cTn id="17" dur="500" fill="hold"/>
                                        <p:tgtEl>
                                          <p:spTgt spid="609284"/>
                                        </p:tgtEl>
                                        <p:attrNameLst>
                                          <p:attrName>ppt_x</p:attrName>
                                        </p:attrNameLst>
                                      </p:cBhvr>
                                      <p:tavLst>
                                        <p:tav tm="0">
                                          <p:val>
                                            <p:strVal val="0-#ppt_w/2"/>
                                          </p:val>
                                        </p:tav>
                                        <p:tav tm="100000">
                                          <p:val>
                                            <p:strVal val="#ppt_x"/>
                                          </p:val>
                                        </p:tav>
                                      </p:tavLst>
                                    </p:anim>
                                    <p:anim calcmode="lin" valueType="num">
                                      <p:cBhvr additive="base">
                                        <p:cTn id="18" dur="500" fill="hold"/>
                                        <p:tgtEl>
                                          <p:spTgt spid="60928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09285"/>
                                        </p:tgtEl>
                                        <p:attrNameLst>
                                          <p:attrName>style.visibility</p:attrName>
                                        </p:attrNameLst>
                                      </p:cBhvr>
                                      <p:to>
                                        <p:strVal val="visible"/>
                                      </p:to>
                                    </p:set>
                                    <p:anim calcmode="lin" valueType="num">
                                      <p:cBhvr additive="base">
                                        <p:cTn id="21" dur="500" fill="hold"/>
                                        <p:tgtEl>
                                          <p:spTgt spid="609285"/>
                                        </p:tgtEl>
                                        <p:attrNameLst>
                                          <p:attrName>ppt_x</p:attrName>
                                        </p:attrNameLst>
                                      </p:cBhvr>
                                      <p:tavLst>
                                        <p:tav tm="0">
                                          <p:val>
                                            <p:strVal val="0-#ppt_w/2"/>
                                          </p:val>
                                        </p:tav>
                                        <p:tav tm="100000">
                                          <p:val>
                                            <p:strVal val="#ppt_x"/>
                                          </p:val>
                                        </p:tav>
                                      </p:tavLst>
                                    </p:anim>
                                    <p:anim calcmode="lin" valueType="num">
                                      <p:cBhvr additive="base">
                                        <p:cTn id="22" dur="500" fill="hold"/>
                                        <p:tgtEl>
                                          <p:spTgt spid="60928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nodePh="1">
                                  <p:stCondLst>
                                    <p:cond delay="0"/>
                                  </p:stCondLst>
                                  <p:endCondLst>
                                    <p:cond evt="begin" delay="0">
                                      <p:tn val="23"/>
                                    </p:cond>
                                  </p:endCondLst>
                                  <p:childTnLst>
                                    <p:set>
                                      <p:cBhvr>
                                        <p:cTn id="24" dur="1" fill="hold">
                                          <p:stCondLst>
                                            <p:cond delay="0"/>
                                          </p:stCondLst>
                                        </p:cTn>
                                        <p:tgtEl>
                                          <p:spTgt spid="609286"/>
                                        </p:tgtEl>
                                        <p:attrNameLst>
                                          <p:attrName>style.visibility</p:attrName>
                                        </p:attrNameLst>
                                      </p:cBhvr>
                                      <p:to>
                                        <p:strVal val="visible"/>
                                      </p:to>
                                    </p:set>
                                    <p:anim calcmode="lin" valueType="num">
                                      <p:cBhvr additive="base">
                                        <p:cTn id="25" dur="500" fill="hold"/>
                                        <p:tgtEl>
                                          <p:spTgt spid="609286"/>
                                        </p:tgtEl>
                                        <p:attrNameLst>
                                          <p:attrName>ppt_x</p:attrName>
                                        </p:attrNameLst>
                                      </p:cBhvr>
                                      <p:tavLst>
                                        <p:tav tm="0">
                                          <p:val>
                                            <p:strVal val="0-#ppt_w/2"/>
                                          </p:val>
                                        </p:tav>
                                        <p:tav tm="100000">
                                          <p:val>
                                            <p:strVal val="#ppt_x"/>
                                          </p:val>
                                        </p:tav>
                                      </p:tavLst>
                                    </p:anim>
                                    <p:anim calcmode="lin" valueType="num">
                                      <p:cBhvr additive="base">
                                        <p:cTn id="26" dur="500" fill="hold"/>
                                        <p:tgtEl>
                                          <p:spTgt spid="6092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2" grpId="0" build="p"/>
      <p:bldP spid="609285" grpId="0"/>
      <p:bldP spid="60928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0"/>
            <a:ext cx="5229225" cy="698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3705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755650" y="620713"/>
            <a:ext cx="8280400" cy="796925"/>
          </a:xfrm>
        </p:spPr>
        <p:txBody>
          <a:bodyPr>
            <a:normAutofit fontScale="90000"/>
          </a:bodyPr>
          <a:lstStyle/>
          <a:p>
            <a:r>
              <a:rPr lang="en-AU" sz="2000" b="0" dirty="0" smtClean="0"/>
              <a:t/>
            </a:r>
            <a:br>
              <a:rPr lang="en-AU" sz="2000" b="0" dirty="0" smtClean="0"/>
            </a:br>
            <a:r>
              <a:rPr lang="en-AU" sz="4000" dirty="0" smtClean="0"/>
              <a:t>PATCHES to replace needles and syringes have moved a step closer to clinical trials</a:t>
            </a:r>
            <a:r>
              <a:rPr lang="en-AU" b="0" dirty="0" smtClean="0"/>
              <a:t/>
            </a:r>
            <a:br>
              <a:rPr lang="en-AU" b="0" dirty="0" smtClean="0"/>
            </a:br>
            <a:endParaRPr lang="en-AU" dirty="0" smtClean="0"/>
          </a:p>
        </p:txBody>
      </p:sp>
      <p:sp>
        <p:nvSpPr>
          <p:cNvPr id="12291" name="Content Placeholder 2"/>
          <p:cNvSpPr>
            <a:spLocks noGrp="1"/>
          </p:cNvSpPr>
          <p:nvPr>
            <p:ph idx="1"/>
          </p:nvPr>
        </p:nvSpPr>
        <p:spPr>
          <a:xfrm>
            <a:off x="457200" y="1773238"/>
            <a:ext cx="6923088" cy="4352925"/>
          </a:xfrm>
        </p:spPr>
        <p:txBody>
          <a:bodyPr>
            <a:normAutofit fontScale="85000" lnSpcReduction="10000"/>
          </a:bodyPr>
          <a:lstStyle/>
          <a:p>
            <a:pPr>
              <a:defRPr/>
            </a:pPr>
            <a:r>
              <a:rPr lang="en-AU" b="1" dirty="0" smtClean="0"/>
              <a:t>Health workers in PNG can handle the new technology, which may revolutionise vaccination in developing countries</a:t>
            </a:r>
          </a:p>
          <a:p>
            <a:pPr>
              <a:defRPr/>
            </a:pPr>
            <a:r>
              <a:rPr lang="en-AU" dirty="0"/>
              <a:t>P</a:t>
            </a:r>
            <a:r>
              <a:rPr lang="en-AU" dirty="0" smtClean="0"/>
              <a:t>ostage stamp-sized silicon wafers</a:t>
            </a:r>
          </a:p>
          <a:p>
            <a:pPr>
              <a:defRPr/>
            </a:pPr>
            <a:r>
              <a:rPr lang="en-AU" dirty="0" smtClean="0"/>
              <a:t>Thousands of microscopic projections: dry-coated in vaccine </a:t>
            </a:r>
            <a:r>
              <a:rPr lang="en-AU" i="1" dirty="0" smtClean="0"/>
              <a:t>(eg HPV)</a:t>
            </a:r>
          </a:p>
          <a:p>
            <a:pPr>
              <a:defRPr/>
            </a:pPr>
            <a:r>
              <a:rPr lang="en-AU" dirty="0" smtClean="0"/>
              <a:t>The spikes deposit vaccine in skin which is rich in dendritic cells </a:t>
            </a:r>
          </a:p>
          <a:p>
            <a:pPr marL="0" indent="0">
              <a:buFont typeface="Wingdings" pitchFamily="2" charset="2"/>
              <a:buNone/>
              <a:defRPr/>
            </a:pPr>
            <a:r>
              <a:rPr lang="en-AU" dirty="0"/>
              <a:t> </a:t>
            </a:r>
            <a:r>
              <a:rPr lang="en-AU" dirty="0" smtClean="0"/>
              <a:t>     </a:t>
            </a:r>
            <a:r>
              <a:rPr lang="en-AU" i="1" dirty="0" smtClean="0"/>
              <a:t>Antigen-sparing and ?better AB responses</a:t>
            </a:r>
            <a:endParaRPr lang="en-AU" i="1" dirty="0"/>
          </a:p>
          <a:p>
            <a:pPr marL="0" indent="0">
              <a:buFont typeface="Wingdings" pitchFamily="2" charset="2"/>
              <a:buNone/>
              <a:defRPr/>
            </a:pPr>
            <a:r>
              <a:rPr lang="en-AU" i="1" dirty="0" smtClean="0"/>
              <a:t>New trials in primates HPV vaccine</a:t>
            </a:r>
          </a:p>
          <a:p>
            <a:pPr>
              <a:defRPr/>
            </a:pPr>
            <a:endParaRPr lang="en-AU" dirty="0" smtClean="0"/>
          </a:p>
        </p:txBody>
      </p:sp>
      <p:pic>
        <p:nvPicPr>
          <p:cNvPr id="18436" name="Picture 6" descr="http://www.technovelgy.com/graphics/content10/nanopatch-vaccine-deliv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1493838"/>
            <a:ext cx="19796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8567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1570186"/>
          </a:xfrm>
        </p:spPr>
        <p:txBody>
          <a:bodyPr>
            <a:normAutofit/>
          </a:bodyPr>
          <a:lstStyle/>
          <a:p>
            <a:r>
              <a:rPr lang="en-AU" sz="4900" b="1" dirty="0"/>
              <a:t>Who should be </a:t>
            </a:r>
            <a:r>
              <a:rPr lang="en-AU" sz="4900" b="1" dirty="0" smtClean="0"/>
              <a:t>vaccinated? </a:t>
            </a:r>
            <a:r>
              <a:rPr lang="en-AU" dirty="0"/>
              <a:t/>
            </a:r>
            <a:br>
              <a:rPr lang="en-AU" dirty="0"/>
            </a:br>
            <a:endParaRPr lang="en-AU" dirty="0"/>
          </a:p>
        </p:txBody>
      </p:sp>
      <p:sp>
        <p:nvSpPr>
          <p:cNvPr id="3" name="Content Placeholder 2"/>
          <p:cNvSpPr>
            <a:spLocks noGrp="1"/>
          </p:cNvSpPr>
          <p:nvPr>
            <p:ph idx="1"/>
          </p:nvPr>
        </p:nvSpPr>
        <p:spPr/>
        <p:txBody>
          <a:bodyPr>
            <a:normAutofit fontScale="85000" lnSpcReduction="10000"/>
          </a:bodyPr>
          <a:lstStyle/>
          <a:p>
            <a:endParaRPr lang="en-AU" dirty="0"/>
          </a:p>
          <a:p>
            <a:r>
              <a:rPr lang="en-AU" dirty="0" smtClean="0"/>
              <a:t>HPV vaccine in </a:t>
            </a:r>
            <a:r>
              <a:rPr lang="en-AU" dirty="0"/>
              <a:t>National Immunisation Program (NIP</a:t>
            </a:r>
            <a:r>
              <a:rPr lang="en-AU" dirty="0" smtClean="0"/>
              <a:t>):  </a:t>
            </a:r>
            <a:r>
              <a:rPr lang="en-AU" b="1" dirty="0" smtClean="0"/>
              <a:t>3 doses </a:t>
            </a:r>
            <a:r>
              <a:rPr lang="en-AU" b="1" dirty="0"/>
              <a:t>routinely provided via school-based programs for girls and boys 12–13 years </a:t>
            </a:r>
            <a:r>
              <a:rPr lang="en-AU" b="1" dirty="0" smtClean="0"/>
              <a:t>old</a:t>
            </a:r>
          </a:p>
          <a:p>
            <a:r>
              <a:rPr lang="en-AU" dirty="0" smtClean="0"/>
              <a:t> </a:t>
            </a:r>
            <a:r>
              <a:rPr lang="en-AU" dirty="0"/>
              <a:t>Catch-up vaccination </a:t>
            </a:r>
            <a:r>
              <a:rPr lang="en-AU" dirty="0" smtClean="0"/>
              <a:t>was </a:t>
            </a:r>
            <a:r>
              <a:rPr lang="en-AU" dirty="0"/>
              <a:t>available for males aged 14–15 years in 2013 and </a:t>
            </a:r>
            <a:r>
              <a:rPr lang="en-AU" dirty="0" smtClean="0"/>
              <a:t>2014… </a:t>
            </a:r>
            <a:endParaRPr lang="en-AU" dirty="0"/>
          </a:p>
          <a:p>
            <a:r>
              <a:rPr lang="en-AU" dirty="0"/>
              <a:t>Those </a:t>
            </a:r>
            <a:r>
              <a:rPr lang="en-AU"/>
              <a:t>who </a:t>
            </a:r>
            <a:r>
              <a:rPr lang="en-AU" smtClean="0"/>
              <a:t>receive </a:t>
            </a:r>
            <a:r>
              <a:rPr lang="en-AU" dirty="0"/>
              <a:t>vaccine prior to commencement of sexual activity </a:t>
            </a:r>
            <a:r>
              <a:rPr lang="en-AU" dirty="0" smtClean="0"/>
              <a:t>gain </a:t>
            </a:r>
            <a:r>
              <a:rPr lang="en-AU" dirty="0"/>
              <a:t>most benefit </a:t>
            </a:r>
          </a:p>
          <a:p>
            <a:r>
              <a:rPr lang="en-AU" dirty="0"/>
              <a:t>The National HPV Vaccination Program Register assists in ongoing monitoring and evaluation. All vaccination providers should report doses given to the Register. </a:t>
            </a:r>
          </a:p>
          <a:p>
            <a:endParaRPr lang="en-AU" dirty="0"/>
          </a:p>
        </p:txBody>
      </p:sp>
    </p:spTree>
    <p:extLst>
      <p:ext uri="{BB962C8B-B14F-4D97-AF65-F5344CB8AC3E}">
        <p14:creationId xmlns:p14="http://schemas.microsoft.com/office/powerpoint/2010/main" val="5690674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5300" b="1" dirty="0"/>
              <a:t>Vaccines</a:t>
            </a:r>
            <a:r>
              <a:rPr lang="en-AU" b="1" dirty="0"/>
              <a:t> </a:t>
            </a:r>
            <a:r>
              <a:rPr lang="en-AU" dirty="0"/>
              <a:t/>
            </a:r>
            <a:br>
              <a:rPr lang="en-AU" dirty="0"/>
            </a:br>
            <a:endParaRPr lang="en-AU" dirty="0"/>
          </a:p>
        </p:txBody>
      </p:sp>
      <p:sp>
        <p:nvSpPr>
          <p:cNvPr id="3" name="Content Placeholder 2"/>
          <p:cNvSpPr>
            <a:spLocks noGrp="1"/>
          </p:cNvSpPr>
          <p:nvPr>
            <p:ph idx="1"/>
          </p:nvPr>
        </p:nvSpPr>
        <p:spPr/>
        <p:txBody>
          <a:bodyPr>
            <a:normAutofit fontScale="70000" lnSpcReduction="20000"/>
          </a:bodyPr>
          <a:lstStyle/>
          <a:p>
            <a:r>
              <a:rPr lang="en-AU" b="1" dirty="0" smtClean="0"/>
              <a:t>Two </a:t>
            </a:r>
            <a:r>
              <a:rPr lang="en-AU" b="1" dirty="0"/>
              <a:t>HPV vaccines </a:t>
            </a:r>
            <a:r>
              <a:rPr lang="en-AU" dirty="0"/>
              <a:t>are available in Australia: the </a:t>
            </a:r>
            <a:r>
              <a:rPr lang="en-AU" dirty="0" err="1"/>
              <a:t>quadrivalent</a:t>
            </a:r>
            <a:r>
              <a:rPr lang="en-AU" dirty="0"/>
              <a:t> HPV vaccine, Gardasil®, which protects against four HPV types – 16, 18, 6 and 11; and the bivalent HPV vaccine, </a:t>
            </a:r>
            <a:r>
              <a:rPr lang="en-AU" dirty="0" err="1"/>
              <a:t>Cervarix</a:t>
            </a:r>
            <a:r>
              <a:rPr lang="en-AU" dirty="0"/>
              <a:t>®, which protects against </a:t>
            </a:r>
            <a:r>
              <a:rPr lang="en-AU" dirty="0" smtClean="0"/>
              <a:t>16 </a:t>
            </a:r>
            <a:r>
              <a:rPr lang="en-AU" dirty="0"/>
              <a:t>and </a:t>
            </a:r>
            <a:r>
              <a:rPr lang="en-AU" dirty="0" smtClean="0"/>
              <a:t>18</a:t>
            </a:r>
          </a:p>
          <a:p>
            <a:r>
              <a:rPr lang="en-AU" b="1" dirty="0" smtClean="0"/>
              <a:t>Gardasil: </a:t>
            </a:r>
            <a:r>
              <a:rPr lang="en-AU" b="1" dirty="0"/>
              <a:t>the only HPV vaccine </a:t>
            </a:r>
            <a:r>
              <a:rPr lang="en-AU" dirty="0" smtClean="0"/>
              <a:t>registered </a:t>
            </a:r>
            <a:r>
              <a:rPr lang="en-AU" dirty="0"/>
              <a:t>in Australia </a:t>
            </a:r>
            <a:r>
              <a:rPr lang="en-AU" dirty="0" smtClean="0"/>
              <a:t>for </a:t>
            </a:r>
            <a:r>
              <a:rPr lang="en-AU" b="1" dirty="0" smtClean="0"/>
              <a:t>males</a:t>
            </a:r>
            <a:r>
              <a:rPr lang="en-AU" dirty="0" smtClean="0"/>
              <a:t> </a:t>
            </a:r>
            <a:endParaRPr lang="en-AU" dirty="0"/>
          </a:p>
          <a:p>
            <a:r>
              <a:rPr lang="en-AU" dirty="0"/>
              <a:t>Both vaccines provide 90–100% protection against persistent infection and cervical/genital disease due to </a:t>
            </a:r>
            <a:r>
              <a:rPr lang="en-AU" dirty="0" smtClean="0"/>
              <a:t>types 16 </a:t>
            </a:r>
            <a:r>
              <a:rPr lang="en-AU" dirty="0"/>
              <a:t>18 in </a:t>
            </a:r>
            <a:r>
              <a:rPr lang="en-AU" dirty="0" smtClean="0"/>
              <a:t>females </a:t>
            </a:r>
            <a:r>
              <a:rPr lang="en-AU" dirty="0"/>
              <a:t>Gardasil® also provides &gt;</a:t>
            </a:r>
            <a:r>
              <a:rPr lang="en-AU" dirty="0" smtClean="0"/>
              <a:t> </a:t>
            </a:r>
            <a:r>
              <a:rPr lang="en-AU" dirty="0"/>
              <a:t>85% protection against persistent genital infection and disease due to vaccine HPV types in </a:t>
            </a:r>
            <a:r>
              <a:rPr lang="en-AU" dirty="0" smtClean="0"/>
              <a:t>males </a:t>
            </a:r>
            <a:endParaRPr lang="en-AU" dirty="0"/>
          </a:p>
          <a:p>
            <a:r>
              <a:rPr lang="en-AU" b="1" dirty="0"/>
              <a:t>Both Gardasil® and </a:t>
            </a:r>
            <a:r>
              <a:rPr lang="en-AU" b="1" dirty="0" err="1"/>
              <a:t>Cervarix</a:t>
            </a:r>
            <a:r>
              <a:rPr lang="en-AU" b="1" dirty="0"/>
              <a:t>® are safe and generally well </a:t>
            </a:r>
            <a:r>
              <a:rPr lang="en-AU" b="1" dirty="0" smtClean="0"/>
              <a:t>tolerated</a:t>
            </a:r>
          </a:p>
          <a:p>
            <a:r>
              <a:rPr lang="en-AU" dirty="0" smtClean="0"/>
              <a:t> </a:t>
            </a:r>
            <a:r>
              <a:rPr lang="en-AU" dirty="0"/>
              <a:t>The most common side effect is a local reaction </a:t>
            </a:r>
            <a:endParaRPr lang="en-AU" dirty="0" smtClean="0"/>
          </a:p>
          <a:p>
            <a:r>
              <a:rPr lang="en-AU" dirty="0" smtClean="0"/>
              <a:t>Vaccination </a:t>
            </a:r>
            <a:r>
              <a:rPr lang="en-AU" dirty="0"/>
              <a:t>does not prevent infection from all HPV </a:t>
            </a:r>
            <a:r>
              <a:rPr lang="en-AU" dirty="0" smtClean="0"/>
              <a:t>types </a:t>
            </a:r>
            <a:r>
              <a:rPr lang="en-AU" dirty="0"/>
              <a:t>Therefore, </a:t>
            </a:r>
            <a:r>
              <a:rPr lang="en-AU" b="1" dirty="0"/>
              <a:t>Pap tests remain an important preventive strategy</a:t>
            </a:r>
            <a:r>
              <a:rPr lang="en-AU" dirty="0"/>
              <a:t> against cervical cancer for women. </a:t>
            </a:r>
          </a:p>
          <a:p>
            <a:endParaRPr lang="en-AU" dirty="0"/>
          </a:p>
          <a:p>
            <a:endParaRPr lang="en-AU" dirty="0"/>
          </a:p>
        </p:txBody>
      </p:sp>
    </p:spTree>
    <p:extLst>
      <p:ext uri="{BB962C8B-B14F-4D97-AF65-F5344CB8AC3E}">
        <p14:creationId xmlns:p14="http://schemas.microsoft.com/office/powerpoint/2010/main" val="11130889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1570186"/>
          </a:xfrm>
        </p:spPr>
        <p:txBody>
          <a:bodyPr>
            <a:normAutofit fontScale="90000"/>
          </a:bodyPr>
          <a:lstStyle/>
          <a:p>
            <a:r>
              <a:rPr lang="en-AU" b="1" dirty="0"/>
              <a:t>Could Single Doses Be the Future of HPV Vaccination?</a:t>
            </a:r>
            <a:br>
              <a:rPr lang="en-AU" b="1" dirty="0"/>
            </a:br>
            <a:endParaRPr lang="en-AU" dirty="0"/>
          </a:p>
        </p:txBody>
      </p:sp>
      <p:sp>
        <p:nvSpPr>
          <p:cNvPr id="3" name="Content Placeholder 2"/>
          <p:cNvSpPr>
            <a:spLocks noGrp="1"/>
          </p:cNvSpPr>
          <p:nvPr>
            <p:ph idx="1"/>
          </p:nvPr>
        </p:nvSpPr>
        <p:spPr>
          <a:xfrm>
            <a:off x="395536" y="1988840"/>
            <a:ext cx="8291264" cy="4137323"/>
          </a:xfrm>
        </p:spPr>
        <p:txBody>
          <a:bodyPr>
            <a:normAutofit fontScale="85000" lnSpcReduction="20000"/>
          </a:bodyPr>
          <a:lstStyle/>
          <a:p>
            <a:r>
              <a:rPr lang="en-AU" dirty="0" smtClean="0"/>
              <a:t>One </a:t>
            </a:r>
            <a:r>
              <a:rPr lang="en-AU" dirty="0"/>
              <a:t>or two doses of the bivalent </a:t>
            </a:r>
            <a:r>
              <a:rPr lang="en-AU" dirty="0" smtClean="0"/>
              <a:t>HPV vaccine </a:t>
            </a:r>
            <a:r>
              <a:rPr lang="en-AU" dirty="0"/>
              <a:t>appear as efficacious as the standard three-dose schedule in preventing cervical HPV type 16/18 infections, according to a post hoc analysis of data from two randomized </a:t>
            </a:r>
            <a:r>
              <a:rPr lang="en-AU" dirty="0" smtClean="0"/>
              <a:t>trials    </a:t>
            </a:r>
            <a:r>
              <a:rPr lang="en-AU" sz="3100" i="1" dirty="0" smtClean="0"/>
              <a:t>Lancet Oncology</a:t>
            </a:r>
            <a:r>
              <a:rPr lang="en-AU" sz="3100" dirty="0"/>
              <a:t> </a:t>
            </a:r>
            <a:r>
              <a:rPr lang="en-AU" sz="3100" dirty="0" smtClean="0"/>
              <a:t>June 2015</a:t>
            </a:r>
            <a:endParaRPr lang="en-AU" dirty="0"/>
          </a:p>
          <a:p>
            <a:r>
              <a:rPr lang="en-AU" dirty="0"/>
              <a:t>Four-year follow-up of the two studies combined showed that one-time detection of incident HPV 16/18 infection was reduced just as much after one or two doses as after three doses of the </a:t>
            </a:r>
            <a:r>
              <a:rPr lang="en-AU" dirty="0" smtClean="0"/>
              <a:t>vaccine</a:t>
            </a:r>
          </a:p>
          <a:p>
            <a:r>
              <a:rPr lang="en-AU" dirty="0" smtClean="0"/>
              <a:t>Cross-protection </a:t>
            </a:r>
            <a:r>
              <a:rPr lang="en-AU" dirty="0"/>
              <a:t>against similar HPV types was not as strong with fewer than three doses, however</a:t>
            </a:r>
          </a:p>
          <a:p>
            <a:endParaRPr lang="en-AU" dirty="0"/>
          </a:p>
        </p:txBody>
      </p:sp>
    </p:spTree>
    <p:extLst>
      <p:ext uri="{BB962C8B-B14F-4D97-AF65-F5344CB8AC3E}">
        <p14:creationId xmlns:p14="http://schemas.microsoft.com/office/powerpoint/2010/main" val="1359968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404813"/>
            <a:ext cx="8362950" cy="1012825"/>
          </a:xfrm>
        </p:spPr>
        <p:txBody>
          <a:bodyPr>
            <a:normAutofit fontScale="90000"/>
          </a:bodyPr>
          <a:lstStyle/>
          <a:p>
            <a:r>
              <a:rPr lang="en-AU" dirty="0" smtClean="0"/>
              <a:t>	What vaccines should be prioritized in world terms? </a:t>
            </a:r>
            <a:r>
              <a:rPr lang="en-AU" sz="2800" dirty="0" smtClean="0"/>
              <a:t/>
            </a:r>
            <a:br>
              <a:rPr lang="en-AU" sz="2800" dirty="0" smtClean="0"/>
            </a:br>
            <a:endParaRPr lang="en-AU" sz="2800" dirty="0" smtClean="0"/>
          </a:p>
        </p:txBody>
      </p:sp>
      <p:sp>
        <p:nvSpPr>
          <p:cNvPr id="3" name="Content Placeholder 2"/>
          <p:cNvSpPr>
            <a:spLocks noGrp="1"/>
          </p:cNvSpPr>
          <p:nvPr>
            <p:ph idx="1"/>
          </p:nvPr>
        </p:nvSpPr>
        <p:spPr>
          <a:xfrm>
            <a:off x="827088" y="2204864"/>
            <a:ext cx="7859712" cy="2592561"/>
          </a:xfrm>
        </p:spPr>
        <p:txBody>
          <a:bodyPr/>
          <a:lstStyle/>
          <a:p>
            <a:r>
              <a:rPr lang="en-AU" sz="3600" dirty="0" smtClean="0"/>
              <a:t>Malaria </a:t>
            </a:r>
          </a:p>
          <a:p>
            <a:r>
              <a:rPr lang="en-AU" sz="3600" dirty="0" smtClean="0"/>
              <a:t>TB </a:t>
            </a:r>
          </a:p>
          <a:p>
            <a:r>
              <a:rPr lang="en-AU" sz="3600" dirty="0" smtClean="0"/>
              <a:t>HIV…</a:t>
            </a:r>
          </a:p>
          <a:p>
            <a:endParaRPr lang="en-AU" sz="3600" dirty="0" smtClean="0"/>
          </a:p>
        </p:txBody>
      </p:sp>
    </p:spTree>
    <p:extLst>
      <p:ext uri="{BB962C8B-B14F-4D97-AF65-F5344CB8AC3E}">
        <p14:creationId xmlns:p14="http://schemas.microsoft.com/office/powerpoint/2010/main" val="4019551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r>
              <a:rPr lang="en-AU" sz="4900" b="1" dirty="0" smtClean="0"/>
              <a:t>The origin of Tuberculosis</a:t>
            </a:r>
            <a:r>
              <a:rPr lang="en-AU" sz="3200" dirty="0" smtClean="0"/>
              <a:t/>
            </a:r>
            <a:br>
              <a:rPr lang="en-AU" sz="3200" dirty="0" smtClean="0"/>
            </a:br>
            <a:r>
              <a:rPr lang="en-AU" sz="2800" i="1" dirty="0" smtClean="0"/>
              <a:t>Nature Genetics Sept 2013 </a:t>
            </a:r>
            <a:r>
              <a:rPr lang="en-AU" sz="2000" i="1" dirty="0" smtClean="0"/>
              <a:t>Sebastian </a:t>
            </a:r>
            <a:r>
              <a:rPr lang="en-AU" sz="2000" i="1" dirty="0" err="1" smtClean="0"/>
              <a:t>Gagneux’s</a:t>
            </a:r>
            <a:r>
              <a:rPr lang="en-AU" sz="2000" i="1" dirty="0" smtClean="0"/>
              <a:t> group</a:t>
            </a:r>
            <a:endParaRPr lang="en-AU" sz="2800" dirty="0" smtClean="0"/>
          </a:p>
        </p:txBody>
      </p:sp>
      <p:sp>
        <p:nvSpPr>
          <p:cNvPr id="20483" name="Content Placeholder 2"/>
          <p:cNvSpPr>
            <a:spLocks noGrp="1"/>
          </p:cNvSpPr>
          <p:nvPr>
            <p:ph idx="1"/>
          </p:nvPr>
        </p:nvSpPr>
        <p:spPr>
          <a:xfrm>
            <a:off x="179388" y="1600200"/>
            <a:ext cx="8785225" cy="2405063"/>
          </a:xfrm>
        </p:spPr>
        <p:txBody>
          <a:bodyPr>
            <a:normAutofit fontScale="85000" lnSpcReduction="20000"/>
          </a:bodyPr>
          <a:lstStyle/>
          <a:p>
            <a:r>
              <a:rPr lang="en-AU" dirty="0" smtClean="0"/>
              <a:t>Africa, </a:t>
            </a:r>
            <a:r>
              <a:rPr lang="en-AU" sz="3000" dirty="0" smtClean="0"/>
              <a:t>evolved with humans from &gt;70,000 yrs ago</a:t>
            </a:r>
            <a:endParaRPr lang="en-AU" dirty="0" smtClean="0"/>
          </a:p>
          <a:p>
            <a:r>
              <a:rPr lang="en-AU" sz="3500" dirty="0" smtClean="0"/>
              <a:t>Evolutionary history reconstructed 			</a:t>
            </a:r>
            <a:r>
              <a:rPr lang="en-AU" sz="2200" dirty="0" smtClean="0"/>
              <a:t>from</a:t>
            </a:r>
            <a:r>
              <a:rPr lang="en-AU" sz="3500" dirty="0" smtClean="0"/>
              <a:t> genetics &amp; geography</a:t>
            </a:r>
          </a:p>
          <a:p>
            <a:r>
              <a:rPr lang="en-AU" dirty="0" smtClean="0"/>
              <a:t>Predates domestication of animals 10,000 yrs ago 		</a:t>
            </a:r>
            <a:r>
              <a:rPr lang="en-AU" b="1" i="1" dirty="0" err="1" smtClean="0"/>
              <a:t>neolithic</a:t>
            </a:r>
            <a:r>
              <a:rPr lang="en-AU" b="1" i="1" dirty="0" smtClean="0"/>
              <a:t> demographic transition </a:t>
            </a:r>
            <a:endParaRPr lang="en-AU" sz="1800" b="1" i="1" dirty="0" smtClean="0"/>
          </a:p>
          <a:p>
            <a:r>
              <a:rPr lang="en-AU" sz="2000" dirty="0" smtClean="0"/>
              <a:t>when transmission &amp;?virulence increased</a:t>
            </a:r>
          </a:p>
        </p:txBody>
      </p:sp>
      <p:sp>
        <p:nvSpPr>
          <p:cNvPr id="2" name="TextBox 1"/>
          <p:cNvSpPr txBox="1">
            <a:spLocks noChangeArrowheads="1"/>
          </p:cNvSpPr>
          <p:nvPr/>
        </p:nvSpPr>
        <p:spPr bwMode="auto">
          <a:xfrm>
            <a:off x="250825" y="4221163"/>
            <a:ext cx="8713663"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AU" sz="2400" b="1" dirty="0"/>
              <a:t>NOW</a:t>
            </a:r>
            <a:r>
              <a:rPr lang="en-AU" sz="2000" dirty="0"/>
              <a:t>	</a:t>
            </a:r>
            <a:endParaRPr lang="en-AU" sz="2000" dirty="0" smtClean="0"/>
          </a:p>
          <a:p>
            <a:pPr eaLnBrk="1" hangingPunct="1"/>
            <a:endParaRPr lang="en-AU" sz="2000" i="1" dirty="0"/>
          </a:p>
          <a:p>
            <a:pPr eaLnBrk="1" hangingPunct="1"/>
            <a:r>
              <a:rPr lang="en-AU" sz="2400" dirty="0"/>
              <a:t>2 billion latent infections; nearly 2 million deaths/year </a:t>
            </a:r>
          </a:p>
          <a:p>
            <a:pPr eaLnBrk="1" hangingPunct="1"/>
            <a:endParaRPr lang="en-AU" sz="2400" dirty="0"/>
          </a:p>
          <a:p>
            <a:pPr eaLnBrk="1" hangingPunct="1"/>
            <a:r>
              <a:rPr lang="en-AU" sz="2400" dirty="0"/>
              <a:t>MDR TB increasing the importance of (better) </a:t>
            </a:r>
            <a:r>
              <a:rPr lang="en-AU" sz="2400" dirty="0" smtClean="0"/>
              <a:t>vaccines; 	</a:t>
            </a:r>
            <a:r>
              <a:rPr lang="en-AU" sz="2400" i="1" dirty="0" smtClean="0"/>
              <a:t>on our doorstep; risk in refugees</a:t>
            </a:r>
            <a:endParaRPr lang="en-AU" sz="2400" i="1" dirty="0"/>
          </a:p>
          <a:p>
            <a:pPr eaLnBrk="1" hangingPunct="1"/>
            <a:endParaRPr lang="en-AU" dirty="0"/>
          </a:p>
        </p:txBody>
      </p:sp>
    </p:spTree>
    <p:extLst>
      <p:ext uri="{BB962C8B-B14F-4D97-AF65-F5344CB8AC3E}">
        <p14:creationId xmlns:p14="http://schemas.microsoft.com/office/powerpoint/2010/main" val="1972870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File0002"/>
          <p:cNvPicPr>
            <a:picLocks noChangeAspect="1" noChangeArrowheads="1"/>
          </p:cNvPicPr>
          <p:nvPr/>
        </p:nvPicPr>
        <p:blipFill>
          <a:blip r:embed="rId2">
            <a:extLst>
              <a:ext uri="{28A0092B-C50C-407E-A947-70E740481C1C}">
                <a14:useLocalDpi xmlns:a14="http://schemas.microsoft.com/office/drawing/2010/main" val="0"/>
              </a:ext>
            </a:extLst>
          </a:blip>
          <a:srcRect l="5499" b="3796"/>
          <a:stretch>
            <a:fillRect/>
          </a:stretch>
        </p:blipFill>
        <p:spPr bwMode="auto">
          <a:xfrm>
            <a:off x="1187450" y="-675456"/>
            <a:ext cx="5832822" cy="763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7235825" y="333375"/>
            <a:ext cx="1908175"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AU" sz="1400"/>
          </a:p>
          <a:p>
            <a:pPr eaLnBrk="1" hangingPunct="1">
              <a:spcBef>
                <a:spcPct val="50000"/>
              </a:spcBef>
            </a:pPr>
            <a:r>
              <a:rPr lang="en-AU" sz="1600"/>
              <a:t>Current vaccine       M bovis derived Bacillus Calmette-Guerin (BCG) </a:t>
            </a:r>
          </a:p>
          <a:p>
            <a:pPr eaLnBrk="1" hangingPunct="1">
              <a:spcBef>
                <a:spcPct val="50000"/>
              </a:spcBef>
            </a:pPr>
            <a:r>
              <a:rPr lang="en-AU" sz="1600"/>
              <a:t>protects newborns: early miliary TB / meningitis </a:t>
            </a:r>
          </a:p>
          <a:p>
            <a:pPr eaLnBrk="1" hangingPunct="1">
              <a:spcBef>
                <a:spcPct val="50000"/>
              </a:spcBef>
            </a:pPr>
            <a:endParaRPr lang="en-AU" i="1"/>
          </a:p>
          <a:p>
            <a:pPr eaLnBrk="1" hangingPunct="1">
              <a:spcBef>
                <a:spcPct val="50000"/>
              </a:spcBef>
            </a:pPr>
            <a:endParaRPr lang="en-AU" i="1"/>
          </a:p>
          <a:p>
            <a:pPr eaLnBrk="1" hangingPunct="1">
              <a:spcBef>
                <a:spcPct val="50000"/>
              </a:spcBef>
            </a:pPr>
            <a:r>
              <a:rPr lang="en-AU" i="1"/>
              <a:t>poorly effective in older children/adults</a:t>
            </a:r>
          </a:p>
          <a:p>
            <a:pPr eaLnBrk="1" hangingPunct="1"/>
            <a:endParaRPr lang="en-AU"/>
          </a:p>
        </p:txBody>
      </p:sp>
    </p:spTree>
    <p:extLst>
      <p:ext uri="{BB962C8B-B14F-4D97-AF65-F5344CB8AC3E}">
        <p14:creationId xmlns:p14="http://schemas.microsoft.com/office/powerpoint/2010/main" val="1674999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idx="4294967295"/>
          </p:nvPr>
        </p:nvSpPr>
        <p:spPr>
          <a:xfrm>
            <a:off x="0" y="561975"/>
            <a:ext cx="8229600" cy="1066800"/>
          </a:xfrm>
        </p:spPr>
        <p:txBody>
          <a:bodyPr/>
          <a:lstStyle/>
          <a:p>
            <a:r>
              <a:rPr lang="en-AU" sz="3600" dirty="0" smtClean="0">
                <a:solidFill>
                  <a:srgbClr val="FF0000"/>
                </a:solidFill>
                <a:ea typeface="ＭＳ Ｐゴシック" charset="-128"/>
              </a:rPr>
              <a:t>Measles Outbreak Alert</a:t>
            </a:r>
          </a:p>
        </p:txBody>
      </p:sp>
      <p:sp>
        <p:nvSpPr>
          <p:cNvPr id="91139" name="Content Placeholder 2"/>
          <p:cNvSpPr>
            <a:spLocks noGrp="1"/>
          </p:cNvSpPr>
          <p:nvPr>
            <p:ph idx="4294967295"/>
          </p:nvPr>
        </p:nvSpPr>
        <p:spPr>
          <a:xfrm>
            <a:off x="0" y="1600200"/>
            <a:ext cx="8507413" cy="2620963"/>
          </a:xfrm>
        </p:spPr>
        <p:txBody>
          <a:bodyPr>
            <a:normAutofit lnSpcReduction="10000"/>
          </a:bodyPr>
          <a:lstStyle/>
          <a:p>
            <a:pPr>
              <a:buFont typeface="Arial" pitchFamily="34" charset="0"/>
              <a:buChar char="•"/>
            </a:pPr>
            <a:r>
              <a:rPr lang="en-AU" dirty="0" smtClean="0">
                <a:ea typeface="ＭＳ Ｐゴシック" charset="-128"/>
              </a:rPr>
              <a:t>Were you born after 1965?    </a:t>
            </a:r>
          </a:p>
          <a:p>
            <a:pPr>
              <a:buFont typeface="Arial" pitchFamily="34" charset="0"/>
              <a:buChar char="•"/>
            </a:pPr>
            <a:r>
              <a:rPr lang="en-AU" dirty="0" smtClean="0">
                <a:ea typeface="ＭＳ Ｐゴシック" charset="-128"/>
              </a:rPr>
              <a:t>Have you received two doses of MMR? (Measles/Mumps/Rubella)</a:t>
            </a:r>
          </a:p>
          <a:p>
            <a:pPr>
              <a:buFont typeface="Arial" pitchFamily="34" charset="0"/>
              <a:buChar char="•"/>
            </a:pPr>
            <a:endParaRPr lang="en-AU" sz="1600" dirty="0" smtClean="0">
              <a:ea typeface="ＭＳ Ｐゴシック" charset="-128"/>
            </a:endParaRPr>
          </a:p>
          <a:p>
            <a:pPr>
              <a:buFont typeface="Arial" pitchFamily="34" charset="0"/>
              <a:buNone/>
            </a:pPr>
            <a:r>
              <a:rPr lang="en-AU" sz="4400" b="1" dirty="0" smtClean="0">
                <a:solidFill>
                  <a:srgbClr val="FF0000"/>
                </a:solidFill>
                <a:ea typeface="ＭＳ Ｐゴシック" charset="-128"/>
              </a:rPr>
              <a:t>You could get measles!</a:t>
            </a:r>
            <a:endParaRPr lang="en-AU" sz="4400" dirty="0" smtClean="0">
              <a:ea typeface="ＭＳ Ｐゴシック" charset="-128"/>
            </a:endParaRPr>
          </a:p>
        </p:txBody>
      </p:sp>
      <p:sp>
        <p:nvSpPr>
          <p:cNvPr id="91140" name="Text Box 2"/>
          <p:cNvSpPr txBox="1">
            <a:spLocks noChangeArrowheads="1"/>
          </p:cNvSpPr>
          <p:nvPr/>
        </p:nvSpPr>
        <p:spPr bwMode="auto">
          <a:xfrm>
            <a:off x="5940425" y="1628775"/>
            <a:ext cx="1373188" cy="431800"/>
          </a:xfrm>
          <a:prstGeom prst="rect">
            <a:avLst/>
          </a:prstGeom>
          <a:solidFill>
            <a:srgbClr val="FFFFFF"/>
          </a:solidFill>
          <a:ln w="57150">
            <a:solidFill>
              <a:srgbClr val="000000"/>
            </a:solidFill>
            <a:miter lim="800000"/>
            <a:headEnd/>
            <a:tailEnd/>
          </a:ln>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AU" sz="2400" b="1">
                <a:latin typeface="Calibri" pitchFamily="34" charset="0"/>
              </a:rPr>
              <a:t>Yes</a:t>
            </a:r>
            <a:endParaRPr lang="en-AU" sz="2400">
              <a:latin typeface="Calibri" pitchFamily="34" charset="0"/>
            </a:endParaRPr>
          </a:p>
        </p:txBody>
      </p:sp>
      <p:sp>
        <p:nvSpPr>
          <p:cNvPr id="91141" name="Text Box 5"/>
          <p:cNvSpPr txBox="1">
            <a:spLocks noChangeArrowheads="1"/>
          </p:cNvSpPr>
          <p:nvPr/>
        </p:nvSpPr>
        <p:spPr bwMode="auto">
          <a:xfrm>
            <a:off x="5580112" y="2636912"/>
            <a:ext cx="3384501" cy="720080"/>
          </a:xfrm>
          <a:prstGeom prst="rect">
            <a:avLst/>
          </a:prstGeom>
          <a:solidFill>
            <a:srgbClr val="FFFFFF"/>
          </a:solidFill>
          <a:ln w="57150">
            <a:solidFill>
              <a:srgbClr val="000000"/>
            </a:solidFill>
            <a:miter lim="800000"/>
            <a:headEnd/>
            <a:tailEnd/>
          </a:ln>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AU" sz="2400" b="1" dirty="0">
                <a:latin typeface="Calibri" pitchFamily="34" charset="0"/>
              </a:rPr>
              <a:t>Don’t Know/Maybe/No</a:t>
            </a:r>
            <a:endParaRPr lang="en-AU" sz="2400" dirty="0">
              <a:latin typeface="Calibri" pitchFamily="34" charset="0"/>
            </a:endParaRPr>
          </a:p>
        </p:txBody>
      </p:sp>
      <p:sp>
        <p:nvSpPr>
          <p:cNvPr id="91142" name="Text Box 8"/>
          <p:cNvSpPr txBox="1">
            <a:spLocks noChangeArrowheads="1"/>
          </p:cNvSpPr>
          <p:nvPr/>
        </p:nvSpPr>
        <p:spPr bwMode="auto">
          <a:xfrm>
            <a:off x="107950" y="4868863"/>
            <a:ext cx="8893175" cy="1584325"/>
          </a:xfrm>
          <a:prstGeom prst="rect">
            <a:avLst/>
          </a:prstGeom>
          <a:solidFill>
            <a:srgbClr val="FFFFFF"/>
          </a:solidFill>
          <a:ln w="57150">
            <a:solidFill>
              <a:srgbClr val="000000"/>
            </a:solidFill>
            <a:miter lim="800000"/>
            <a:headEnd/>
            <a:tailEnd/>
          </a:ln>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r>
              <a:rPr lang="en-AU" sz="3000" b="1" dirty="0">
                <a:latin typeface="Comic Sans MS" pitchFamily="66" charset="0"/>
              </a:rPr>
              <a:t>Ask your GP today if you need another MMR </a:t>
            </a:r>
          </a:p>
          <a:p>
            <a:pPr eaLnBrk="1" hangingPunct="1"/>
            <a:endParaRPr lang="en-AU" sz="1400" b="1" dirty="0">
              <a:latin typeface="Comic Sans MS" pitchFamily="66" charset="0"/>
            </a:endParaRPr>
          </a:p>
          <a:p>
            <a:pPr algn="ctr" eaLnBrk="1" hangingPunct="1">
              <a:buFontTx/>
              <a:buChar char="•"/>
            </a:pPr>
            <a:r>
              <a:rPr lang="en-AU" sz="2800" b="1" dirty="0">
                <a:latin typeface="Comic Sans MS" pitchFamily="66" charset="0"/>
              </a:rPr>
              <a:t>Make sure your kids are up to date with their immunisations too</a:t>
            </a:r>
            <a:endParaRPr lang="en-AU" dirty="0">
              <a:latin typeface="Calibri" pitchFamily="34" charset="0"/>
            </a:endParaRPr>
          </a:p>
        </p:txBody>
      </p:sp>
      <p:sp>
        <p:nvSpPr>
          <p:cNvPr id="7" name="Rectangle 6"/>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30545589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AU" sz="3600" b="1" dirty="0" smtClean="0"/>
              <a:t>Malaria</a:t>
            </a:r>
            <a:r>
              <a:rPr lang="en-AU" sz="3600" dirty="0" smtClean="0"/>
              <a:t>  </a:t>
            </a:r>
            <a:r>
              <a:rPr lang="en-AU" dirty="0" smtClean="0"/>
              <a:t>bad air, miasma</a:t>
            </a:r>
            <a:endParaRPr lang="en-AU" sz="3600" dirty="0" smtClean="0"/>
          </a:p>
        </p:txBody>
      </p:sp>
      <p:sp>
        <p:nvSpPr>
          <p:cNvPr id="22531" name="Content Placeholder 2"/>
          <p:cNvSpPr>
            <a:spLocks noGrp="1"/>
          </p:cNvSpPr>
          <p:nvPr>
            <p:ph idx="1"/>
          </p:nvPr>
        </p:nvSpPr>
        <p:spPr>
          <a:xfrm>
            <a:off x="457200" y="1600200"/>
            <a:ext cx="8578850" cy="1900238"/>
          </a:xfrm>
        </p:spPr>
        <p:txBody>
          <a:bodyPr>
            <a:normAutofit fontScale="92500" lnSpcReduction="20000"/>
          </a:bodyPr>
          <a:lstStyle/>
          <a:p>
            <a:r>
              <a:rPr lang="en-AU" dirty="0" smtClean="0"/>
              <a:t>Malaria (plasmodium falciparum) also originated in Africa, but </a:t>
            </a:r>
            <a:r>
              <a:rPr lang="en-AU" i="1" dirty="0" smtClean="0"/>
              <a:t>evolved before humans</a:t>
            </a:r>
            <a:r>
              <a:rPr lang="en-AU" dirty="0" smtClean="0"/>
              <a:t> – </a:t>
            </a:r>
          </a:p>
          <a:p>
            <a:pPr marL="0" indent="0">
              <a:buNone/>
            </a:pPr>
            <a:r>
              <a:rPr lang="en-AU" sz="2000" i="1" dirty="0"/>
              <a:t> </a:t>
            </a:r>
            <a:r>
              <a:rPr lang="en-AU" sz="2000" i="1" dirty="0" smtClean="0"/>
              <a:t>     mosquitos in amber  (50k yrs ago) </a:t>
            </a:r>
          </a:p>
          <a:p>
            <a:r>
              <a:rPr lang="en-AU" dirty="0" smtClean="0"/>
              <a:t>Origin</a:t>
            </a:r>
            <a:r>
              <a:rPr lang="en-AU" i="1" dirty="0" smtClean="0"/>
              <a:t>: </a:t>
            </a:r>
            <a:r>
              <a:rPr lang="en-AU" i="1" u="sng" dirty="0" smtClean="0"/>
              <a:t>Gorillas</a:t>
            </a:r>
            <a:r>
              <a:rPr lang="en-AU" i="1" dirty="0" smtClean="0"/>
              <a:t>  Liu et al Nature 2010</a:t>
            </a:r>
          </a:p>
          <a:p>
            <a:r>
              <a:rPr lang="en-AU" sz="1800" i="1" dirty="0" smtClean="0"/>
              <a:t>Human P Falciparum </a:t>
            </a:r>
            <a:r>
              <a:rPr lang="en-AU" sz="1600" i="1" dirty="0" smtClean="0"/>
              <a:t>forms monophyletic lineage within gorilla parasite radiation</a:t>
            </a:r>
          </a:p>
          <a:p>
            <a:endParaRPr lang="en-AU" sz="2000" i="1" dirty="0" smtClean="0"/>
          </a:p>
          <a:p>
            <a:endParaRPr lang="en-AU" dirty="0" smtClean="0"/>
          </a:p>
        </p:txBody>
      </p:sp>
      <p:sp>
        <p:nvSpPr>
          <p:cNvPr id="2" name="TextBox 1"/>
          <p:cNvSpPr txBox="1">
            <a:spLocks noChangeArrowheads="1"/>
          </p:cNvSpPr>
          <p:nvPr/>
        </p:nvSpPr>
        <p:spPr bwMode="auto">
          <a:xfrm>
            <a:off x="468313" y="3789363"/>
            <a:ext cx="8567737"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AU" sz="2800" dirty="0"/>
              <a:t>Malaria vaccine development: &gt;25 active candidates </a:t>
            </a:r>
          </a:p>
          <a:p>
            <a:pPr eaLnBrk="1" hangingPunct="1"/>
            <a:endParaRPr lang="en-AU" sz="2800" dirty="0"/>
          </a:p>
          <a:p>
            <a:pPr eaLnBrk="1" hangingPunct="1"/>
            <a:r>
              <a:rPr lang="en-AU" sz="2800" dirty="0"/>
              <a:t>GSK’s RTS, S in phase 3 development</a:t>
            </a:r>
          </a:p>
          <a:p>
            <a:pPr eaLnBrk="1" hangingPunct="1"/>
            <a:endParaRPr lang="en-AU" dirty="0"/>
          </a:p>
        </p:txBody>
      </p:sp>
    </p:spTree>
    <p:extLst>
      <p:ext uri="{BB962C8B-B14F-4D97-AF65-F5344CB8AC3E}">
        <p14:creationId xmlns:p14="http://schemas.microsoft.com/office/powerpoint/2010/main" val="3984372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68313" y="274638"/>
            <a:ext cx="8218487" cy="922337"/>
          </a:xfrm>
        </p:spPr>
        <p:txBody>
          <a:bodyPr/>
          <a:lstStyle/>
          <a:p>
            <a:r>
              <a:rPr lang="en-AU" sz="4000" dirty="0" smtClean="0"/>
              <a:t>HIV</a:t>
            </a:r>
            <a:endParaRPr lang="en-AU" dirty="0" smtClean="0"/>
          </a:p>
        </p:txBody>
      </p:sp>
      <p:sp>
        <p:nvSpPr>
          <p:cNvPr id="3" name="Content Placeholder 2"/>
          <p:cNvSpPr>
            <a:spLocks noGrp="1"/>
          </p:cNvSpPr>
          <p:nvPr>
            <p:ph idx="1"/>
          </p:nvPr>
        </p:nvSpPr>
        <p:spPr>
          <a:xfrm>
            <a:off x="251520" y="1268412"/>
            <a:ext cx="8435280" cy="2376611"/>
          </a:xfrm>
        </p:spPr>
        <p:txBody>
          <a:bodyPr>
            <a:normAutofit fontScale="77500" lnSpcReduction="20000"/>
          </a:bodyPr>
          <a:lstStyle/>
          <a:p>
            <a:r>
              <a:rPr lang="en-AU" dirty="0" smtClean="0"/>
              <a:t>Also originated in Africa</a:t>
            </a:r>
          </a:p>
          <a:p>
            <a:pPr marL="0" indent="0">
              <a:buNone/>
            </a:pPr>
            <a:r>
              <a:rPr lang="en-AU" i="1" dirty="0" smtClean="0"/>
              <a:t> 	- Monkeys, not Gorillas</a:t>
            </a:r>
          </a:p>
          <a:p>
            <a:pPr marL="0" indent="0">
              <a:buNone/>
            </a:pPr>
            <a:r>
              <a:rPr lang="en-AU" dirty="0" smtClean="0"/>
              <a:t>	- Spilled over early 20</a:t>
            </a:r>
            <a:r>
              <a:rPr lang="en-AU" baseline="30000" dirty="0" smtClean="0"/>
              <a:t>th</a:t>
            </a:r>
            <a:r>
              <a:rPr lang="en-AU" dirty="0" smtClean="0"/>
              <a:t> century in W Africa</a:t>
            </a:r>
          </a:p>
          <a:p>
            <a:pPr marL="0" indent="0">
              <a:buNone/>
            </a:pPr>
            <a:endParaRPr lang="en-AU" dirty="0" smtClean="0"/>
          </a:p>
          <a:p>
            <a:r>
              <a:rPr lang="en-AU" dirty="0" smtClean="0"/>
              <a:t>4th biggest killer; &gt;30 million cases alive now</a:t>
            </a:r>
          </a:p>
          <a:p>
            <a:r>
              <a:rPr lang="en-AU" i="1" dirty="0" smtClean="0"/>
              <a:t>Quite exciting news on vaccination!</a:t>
            </a:r>
          </a:p>
        </p:txBody>
      </p:sp>
      <p:sp>
        <p:nvSpPr>
          <p:cNvPr id="4" name="TextBox 3"/>
          <p:cNvSpPr txBox="1">
            <a:spLocks noChangeArrowheads="1"/>
          </p:cNvSpPr>
          <p:nvPr/>
        </p:nvSpPr>
        <p:spPr bwMode="auto">
          <a:xfrm>
            <a:off x="395288" y="3500438"/>
            <a:ext cx="8748712"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AU" sz="2000" dirty="0" smtClean="0"/>
          </a:p>
          <a:p>
            <a:pPr eaLnBrk="1" hangingPunct="1"/>
            <a:r>
              <a:rPr lang="en-AU" sz="2000" dirty="0" smtClean="0"/>
              <a:t>Vaccination</a:t>
            </a:r>
            <a:r>
              <a:rPr lang="en-AU" sz="2000" dirty="0"/>
              <a:t>: </a:t>
            </a:r>
            <a:r>
              <a:rPr lang="en-AU" sz="2000" i="1" dirty="0"/>
              <a:t>the end of the </a:t>
            </a:r>
            <a:r>
              <a:rPr lang="en-AU" sz="2000" i="1" dirty="0" smtClean="0"/>
              <a:t>beginning</a:t>
            </a:r>
          </a:p>
          <a:p>
            <a:pPr eaLnBrk="1" hangingPunct="1"/>
            <a:endParaRPr lang="en-AU" sz="2000" i="1" dirty="0"/>
          </a:p>
          <a:p>
            <a:pPr eaLnBrk="1" hangingPunct="1"/>
            <a:r>
              <a:rPr lang="en-AU" sz="2000" dirty="0"/>
              <a:t>Recent advances with humanised mice and in human efficacy trials: 		modest protection shown </a:t>
            </a:r>
          </a:p>
          <a:p>
            <a:pPr lvl="1" eaLnBrk="1" hangingPunct="1"/>
            <a:r>
              <a:rPr lang="en-AU" sz="2000" dirty="0"/>
              <a:t>Cellular and </a:t>
            </a:r>
            <a:r>
              <a:rPr lang="en-AU" sz="2000" dirty="0" err="1"/>
              <a:t>humoral</a:t>
            </a:r>
            <a:r>
              <a:rPr lang="en-AU" sz="2000" dirty="0"/>
              <a:t> immune responses</a:t>
            </a:r>
          </a:p>
          <a:p>
            <a:pPr lvl="1" eaLnBrk="1" hangingPunct="1"/>
            <a:r>
              <a:rPr lang="en-AU" sz="2000" dirty="0"/>
              <a:t>Broadly neutralising Abs can passively protect nonhuman primates  </a:t>
            </a:r>
          </a:p>
          <a:p>
            <a:pPr lvl="1" eaLnBrk="1" hangingPunct="1"/>
            <a:r>
              <a:rPr lang="en-AU" sz="2000" dirty="0"/>
              <a:t>- newly defined targets on HIV have been found..</a:t>
            </a:r>
          </a:p>
          <a:p>
            <a:pPr eaLnBrk="1" hangingPunct="1"/>
            <a:endParaRPr lang="en-AU" dirty="0"/>
          </a:p>
        </p:txBody>
      </p:sp>
    </p:spTree>
    <p:extLst>
      <p:ext uri="{BB962C8B-B14F-4D97-AF65-F5344CB8AC3E}">
        <p14:creationId xmlns:p14="http://schemas.microsoft.com/office/powerpoint/2010/main" val="1291291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07504" y="274638"/>
            <a:ext cx="8857109" cy="1570186"/>
          </a:xfrm>
        </p:spPr>
        <p:txBody>
          <a:bodyPr>
            <a:normAutofit fontScale="90000"/>
          </a:bodyPr>
          <a:lstStyle/>
          <a:p>
            <a:r>
              <a:rPr lang="en-AU" dirty="0" smtClean="0"/>
              <a:t>Recent</a:t>
            </a:r>
            <a:r>
              <a:rPr lang="en-AU" sz="3100" dirty="0" smtClean="0"/>
              <a:t> </a:t>
            </a:r>
            <a:r>
              <a:rPr lang="en-AU" dirty="0" smtClean="0"/>
              <a:t>Vaccine successes:</a:t>
            </a:r>
            <a:r>
              <a:rPr lang="en-AU" sz="4800" dirty="0" smtClean="0"/>
              <a:t/>
            </a:r>
            <a:br>
              <a:rPr lang="en-AU" sz="4800" dirty="0" smtClean="0"/>
            </a:br>
            <a:r>
              <a:rPr lang="en-AU" sz="4000" dirty="0" smtClean="0"/>
              <a:t>brain and other life-threatening infections</a:t>
            </a:r>
            <a:r>
              <a:rPr lang="en-AU" sz="3100" dirty="0" smtClean="0"/>
              <a:t/>
            </a:r>
            <a:br>
              <a:rPr lang="en-AU" sz="3100" dirty="0" smtClean="0"/>
            </a:br>
            <a:r>
              <a:rPr lang="en-AU" dirty="0" smtClean="0"/>
              <a:t>		</a:t>
            </a:r>
            <a:endParaRPr lang="en-AU" sz="2800" dirty="0" smtClean="0"/>
          </a:p>
        </p:txBody>
      </p:sp>
      <p:sp>
        <p:nvSpPr>
          <p:cNvPr id="25603" name="Content Placeholder 2"/>
          <p:cNvSpPr>
            <a:spLocks noGrp="1"/>
          </p:cNvSpPr>
          <p:nvPr>
            <p:ph idx="1"/>
          </p:nvPr>
        </p:nvSpPr>
        <p:spPr>
          <a:xfrm>
            <a:off x="323528" y="1916832"/>
            <a:ext cx="8569647" cy="4941168"/>
          </a:xfrm>
        </p:spPr>
        <p:txBody>
          <a:bodyPr/>
          <a:lstStyle/>
          <a:p>
            <a:r>
              <a:rPr lang="en-AU" sz="4000" i="1" dirty="0" smtClean="0"/>
              <a:t>Haemophilus influenzae </a:t>
            </a:r>
            <a:r>
              <a:rPr lang="en-AU" sz="4000" dirty="0" smtClean="0"/>
              <a:t>type b (Hib) </a:t>
            </a:r>
            <a:r>
              <a:rPr lang="en-AU" sz="3200" dirty="0" smtClean="0"/>
              <a:t>one serotype</a:t>
            </a:r>
            <a:endParaRPr lang="en-AU" sz="5400" dirty="0" smtClean="0"/>
          </a:p>
          <a:p>
            <a:r>
              <a:rPr lang="en-AU" sz="3600" dirty="0" smtClean="0"/>
              <a:t>Meningococcus</a:t>
            </a:r>
            <a:r>
              <a:rPr lang="en-AU" sz="4400" dirty="0" smtClean="0"/>
              <a:t>  </a:t>
            </a:r>
            <a:r>
              <a:rPr lang="en-AU" dirty="0" smtClean="0"/>
              <a:t>A C YW  (B) serogroups</a:t>
            </a:r>
            <a:endParaRPr lang="en-AU" sz="3600" dirty="0" smtClean="0"/>
          </a:p>
          <a:p>
            <a:r>
              <a:rPr lang="en-AU" sz="3600" dirty="0" smtClean="0"/>
              <a:t>Pneumococcus</a:t>
            </a:r>
            <a:r>
              <a:rPr lang="en-AU" sz="4400" dirty="0" smtClean="0"/>
              <a:t>   </a:t>
            </a:r>
            <a:r>
              <a:rPr lang="en-AU" dirty="0" smtClean="0"/>
              <a:t>13 (or 23) of 92 serotypes</a:t>
            </a:r>
            <a:endParaRPr lang="en-AU" sz="4400" dirty="0" smtClean="0"/>
          </a:p>
          <a:p>
            <a:endParaRPr lang="en-AU" sz="4400" dirty="0" smtClean="0"/>
          </a:p>
          <a:p>
            <a:endParaRPr lang="en-AU" sz="5400" dirty="0" smtClean="0"/>
          </a:p>
        </p:txBody>
      </p:sp>
    </p:spTree>
    <p:extLst>
      <p:ext uri="{BB962C8B-B14F-4D97-AF65-F5344CB8AC3E}">
        <p14:creationId xmlns:p14="http://schemas.microsoft.com/office/powerpoint/2010/main" val="36643866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9144000" cy="566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Title 2"/>
          <p:cNvSpPr>
            <a:spLocks noGrp="1"/>
          </p:cNvSpPr>
          <p:nvPr>
            <p:ph type="title"/>
          </p:nvPr>
        </p:nvSpPr>
        <p:spPr>
          <a:xfrm>
            <a:off x="250825" y="274638"/>
            <a:ext cx="8858250" cy="777875"/>
          </a:xfrm>
        </p:spPr>
        <p:txBody>
          <a:bodyPr>
            <a:normAutofit fontScale="90000"/>
          </a:bodyPr>
          <a:lstStyle/>
          <a:p>
            <a:r>
              <a:rPr lang="en-GB" sz="2800" smtClean="0"/>
              <a:t>Hib conjugate vaccination has been very successful in reducing disease incidence</a:t>
            </a:r>
            <a:endParaRPr lang="en-US" sz="2800" smtClean="0"/>
          </a:p>
        </p:txBody>
      </p:sp>
      <p:sp>
        <p:nvSpPr>
          <p:cNvPr id="26628" name="TextBox 4"/>
          <p:cNvSpPr txBox="1">
            <a:spLocks noChangeArrowheads="1"/>
          </p:cNvSpPr>
          <p:nvPr/>
        </p:nvSpPr>
        <p:spPr bwMode="auto">
          <a:xfrm>
            <a:off x="7505700" y="6673850"/>
            <a:ext cx="14509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600">
                <a:solidFill>
                  <a:srgbClr val="000000"/>
                </a:solidFill>
              </a:rPr>
              <a:t>MEN-BEX-M-M-1027-2013-08-20</a:t>
            </a:r>
          </a:p>
        </p:txBody>
      </p:sp>
    </p:spTree>
    <p:extLst>
      <p:ext uri="{BB962C8B-B14F-4D97-AF65-F5344CB8AC3E}">
        <p14:creationId xmlns:p14="http://schemas.microsoft.com/office/powerpoint/2010/main" val="391913338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Chart 2"/>
          <p:cNvGraphicFramePr>
            <a:graphicFrameLocks/>
          </p:cNvGraphicFramePr>
          <p:nvPr/>
        </p:nvGraphicFramePr>
        <p:xfrm>
          <a:off x="95250" y="1177925"/>
          <a:ext cx="9099550" cy="4838700"/>
        </p:xfrm>
        <a:graphic>
          <a:graphicData uri="http://schemas.openxmlformats.org/presentationml/2006/ole">
            <mc:AlternateContent xmlns:mc="http://schemas.openxmlformats.org/markup-compatibility/2006">
              <mc:Choice xmlns:v="urn:schemas-microsoft-com:vml" Requires="v">
                <p:oleObj spid="_x0000_s1050" r:id="rId5" imgW="9096020" imgH="4840644" progId="Excel.Chart.8">
                  <p:embed/>
                </p:oleObj>
              </mc:Choice>
              <mc:Fallback>
                <p:oleObj r:id="rId5" imgW="9096020" imgH="4840644"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0" y="1177925"/>
                        <a:ext cx="909955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1" name="TextBox 3"/>
          <p:cNvSpPr txBox="1">
            <a:spLocks noChangeArrowheads="1"/>
          </p:cNvSpPr>
          <p:nvPr/>
        </p:nvSpPr>
        <p:spPr bwMode="auto">
          <a:xfrm>
            <a:off x="454025" y="6419850"/>
            <a:ext cx="5278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a:solidFill>
                  <a:srgbClr val="000000"/>
                </a:solidFill>
              </a:rPr>
              <a:t>Data source: Australian Meningococcal Surveillance program annual reports 1999-2011. </a:t>
            </a:r>
          </a:p>
          <a:p>
            <a:pPr eaLnBrk="1" hangingPunct="1"/>
            <a:r>
              <a:rPr lang="en-US" sz="1000">
                <a:solidFill>
                  <a:srgbClr val="000000"/>
                </a:solidFill>
              </a:rPr>
              <a:t>Communicable Diseases Intelligence. 162 MenC cases in 2002 and 9 MenC cases in 2011</a:t>
            </a:r>
          </a:p>
        </p:txBody>
      </p:sp>
      <p:sp>
        <p:nvSpPr>
          <p:cNvPr id="5" name="TextBox 4"/>
          <p:cNvSpPr txBox="1"/>
          <p:nvPr/>
        </p:nvSpPr>
        <p:spPr>
          <a:xfrm>
            <a:off x="3924300" y="3659188"/>
            <a:ext cx="3851275" cy="646112"/>
          </a:xfrm>
          <a:prstGeom prst="rect">
            <a:avLst/>
          </a:prstGeom>
          <a:solidFill>
            <a:srgbClr val="FFFF00"/>
          </a:solidFill>
          <a:ln w="19050">
            <a:solidFill>
              <a:schemeClr val="tx1"/>
            </a:solidFill>
          </a:ln>
        </p:spPr>
        <p:txBody>
          <a:bodyPr>
            <a:spAutoFit/>
          </a:bodyPr>
          <a:lstStyle/>
          <a:p>
            <a:pPr>
              <a:defRPr/>
            </a:pPr>
            <a:r>
              <a:rPr lang="en-US" dirty="0" err="1">
                <a:solidFill>
                  <a:schemeClr val="bg2">
                    <a:lumMod val="10000"/>
                  </a:schemeClr>
                </a:solidFill>
              </a:rPr>
              <a:t>MenC</a:t>
            </a:r>
            <a:r>
              <a:rPr lang="en-US" dirty="0">
                <a:solidFill>
                  <a:schemeClr val="bg2">
                    <a:lumMod val="10000"/>
                  </a:schemeClr>
                </a:solidFill>
              </a:rPr>
              <a:t> introduction onto NIP leading to a 94% reduction 2002 to 2011</a:t>
            </a:r>
          </a:p>
        </p:txBody>
      </p:sp>
      <p:cxnSp>
        <p:nvCxnSpPr>
          <p:cNvPr id="7" name="Straight Arrow Connector 6"/>
          <p:cNvCxnSpPr/>
          <p:nvPr/>
        </p:nvCxnSpPr>
        <p:spPr>
          <a:xfrm flipH="1">
            <a:off x="3581400" y="3952875"/>
            <a:ext cx="342900" cy="1143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7654" name="Title 7"/>
          <p:cNvSpPr>
            <a:spLocks noGrp="1"/>
          </p:cNvSpPr>
          <p:nvPr>
            <p:ph type="title"/>
          </p:nvPr>
        </p:nvSpPr>
        <p:spPr>
          <a:xfrm>
            <a:off x="468313" y="274638"/>
            <a:ext cx="8488362" cy="922337"/>
          </a:xfrm>
        </p:spPr>
        <p:txBody>
          <a:bodyPr>
            <a:normAutofit fontScale="90000"/>
          </a:bodyPr>
          <a:lstStyle/>
          <a:p>
            <a:r>
              <a:rPr lang="en-GB" sz="2800" smtClean="0"/>
              <a:t>Successful introduction of MenC vaccination into Australia’s National Immunisation Program</a:t>
            </a:r>
            <a:endParaRPr lang="en-US" sz="2800" smtClean="0"/>
          </a:p>
        </p:txBody>
      </p:sp>
      <p:sp>
        <p:nvSpPr>
          <p:cNvPr id="27655" name="TextBox 4"/>
          <p:cNvSpPr txBox="1">
            <a:spLocks noChangeArrowheads="1"/>
          </p:cNvSpPr>
          <p:nvPr/>
        </p:nvSpPr>
        <p:spPr bwMode="auto">
          <a:xfrm>
            <a:off x="7505700" y="6673850"/>
            <a:ext cx="14509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600">
                <a:solidFill>
                  <a:srgbClr val="000000"/>
                </a:solidFill>
              </a:rPr>
              <a:t>MEN-BEX-M-M-1027-2013-08-20</a:t>
            </a:r>
          </a:p>
        </p:txBody>
      </p:sp>
    </p:spTree>
    <p:extLst>
      <p:ext uri="{BB962C8B-B14F-4D97-AF65-F5344CB8AC3E}">
        <p14:creationId xmlns:p14="http://schemas.microsoft.com/office/powerpoint/2010/main" val="269022213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71450"/>
            <a:ext cx="5178425" cy="71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0541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645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688" y="-100013"/>
            <a:ext cx="5257800" cy="701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1760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Text Box 3"/>
          <p:cNvSpPr txBox="1">
            <a:spLocks noChangeArrowheads="1"/>
          </p:cNvSpPr>
          <p:nvPr/>
        </p:nvSpPr>
        <p:spPr bwMode="auto">
          <a:xfrm>
            <a:off x="6521450" y="2060575"/>
            <a:ext cx="25876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cs typeface="Arial" pitchFamily="34" charset="0"/>
              </a:rPr>
              <a:t>Novartis/Chiron MeNZB™ licensed in New Zealand, 2004</a:t>
            </a:r>
          </a:p>
        </p:txBody>
      </p:sp>
      <p:pic>
        <p:nvPicPr>
          <p:cNvPr id="608260" name="Picture 4" descr="MENB-MeNZB-VaccineVials"/>
          <p:cNvPicPr>
            <a:picLocks noChangeAspect="1" noChangeArrowheads="1"/>
          </p:cNvPicPr>
          <p:nvPr/>
        </p:nvPicPr>
        <p:blipFill>
          <a:blip r:embed="rId2">
            <a:extLst>
              <a:ext uri="{28A0092B-C50C-407E-A947-70E740481C1C}">
                <a14:useLocalDpi xmlns:a14="http://schemas.microsoft.com/office/drawing/2010/main" val="0"/>
              </a:ext>
            </a:extLst>
          </a:blip>
          <a:srcRect l="2475" r="4948"/>
          <a:stretch>
            <a:fillRect/>
          </a:stretch>
        </p:blipFill>
        <p:spPr bwMode="auto">
          <a:xfrm>
            <a:off x="6405563" y="-100013"/>
            <a:ext cx="2703512" cy="21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5"/>
          <p:cNvSpPr>
            <a:spLocks noChangeArrowheads="1"/>
          </p:cNvSpPr>
          <p:nvPr/>
        </p:nvSpPr>
        <p:spPr bwMode="auto">
          <a:xfrm>
            <a:off x="0" y="296863"/>
            <a:ext cx="9144000"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3200" b="1" dirty="0">
                <a:solidFill>
                  <a:srgbClr val="BE0E40"/>
                </a:solidFill>
              </a:rPr>
              <a:t>Meningococcal B vaccines</a:t>
            </a:r>
            <a:endParaRPr lang="en-US" sz="2400" b="1" dirty="0">
              <a:solidFill>
                <a:srgbClr val="BE0E40"/>
              </a:solidFill>
            </a:endParaRPr>
          </a:p>
        </p:txBody>
      </p:sp>
      <p:sp>
        <p:nvSpPr>
          <p:cNvPr id="32773" name="Rectangle 8"/>
          <p:cNvSpPr>
            <a:spLocks noGrp="1" noChangeArrowheads="1"/>
          </p:cNvSpPr>
          <p:nvPr>
            <p:ph type="body" idx="1"/>
          </p:nvPr>
        </p:nvSpPr>
        <p:spPr>
          <a:xfrm>
            <a:off x="323528" y="2133600"/>
            <a:ext cx="8496944" cy="4319736"/>
          </a:xfrm>
        </p:spPr>
        <p:txBody>
          <a:bodyPr>
            <a:normAutofit fontScale="92500" lnSpcReduction="10000"/>
          </a:bodyPr>
          <a:lstStyle/>
          <a:p>
            <a:pPr>
              <a:spcBef>
                <a:spcPct val="0"/>
              </a:spcBef>
              <a:buFontTx/>
              <a:buChar char="•"/>
              <a:defRPr/>
            </a:pPr>
            <a:r>
              <a:rPr lang="en-AU" dirty="0" smtClean="0">
                <a:solidFill>
                  <a:schemeClr val="tx1"/>
                </a:solidFill>
              </a:rPr>
              <a:t>Previously highly strain specific </a:t>
            </a:r>
          </a:p>
          <a:p>
            <a:pPr lvl="1">
              <a:spcBef>
                <a:spcPct val="0"/>
              </a:spcBef>
              <a:defRPr/>
            </a:pPr>
            <a:r>
              <a:rPr lang="en-AU" dirty="0" smtClean="0">
                <a:solidFill>
                  <a:schemeClr val="tx1"/>
                </a:solidFill>
              </a:rPr>
              <a:t>outbreaks (NZ, Cuba, Norway)</a:t>
            </a:r>
          </a:p>
          <a:p>
            <a:pPr lvl="1">
              <a:spcBef>
                <a:spcPct val="0"/>
              </a:spcBef>
              <a:defRPr/>
            </a:pPr>
            <a:endParaRPr lang="en-AU" dirty="0" smtClean="0">
              <a:solidFill>
                <a:schemeClr val="tx1"/>
              </a:solidFill>
            </a:endParaRPr>
          </a:p>
          <a:p>
            <a:pPr>
              <a:spcBef>
                <a:spcPct val="0"/>
              </a:spcBef>
              <a:buFontTx/>
              <a:buChar char="•"/>
              <a:defRPr/>
            </a:pPr>
            <a:r>
              <a:rPr lang="en-AU" dirty="0" smtClean="0">
                <a:solidFill>
                  <a:schemeClr val="tx1"/>
                </a:solidFill>
              </a:rPr>
              <a:t>Need antigens conserved in most prevalent types</a:t>
            </a:r>
          </a:p>
          <a:p>
            <a:pPr>
              <a:spcBef>
                <a:spcPct val="0"/>
              </a:spcBef>
              <a:buFontTx/>
              <a:buChar char="•"/>
              <a:defRPr/>
            </a:pPr>
            <a:endParaRPr lang="en-AU" dirty="0" smtClean="0">
              <a:solidFill>
                <a:schemeClr val="tx1"/>
              </a:solidFill>
            </a:endParaRPr>
          </a:p>
          <a:p>
            <a:pPr>
              <a:spcBef>
                <a:spcPct val="0"/>
              </a:spcBef>
              <a:buFontTx/>
              <a:buChar char="•"/>
              <a:defRPr/>
            </a:pPr>
            <a:r>
              <a:rPr lang="en-AU" dirty="0" smtClean="0">
                <a:solidFill>
                  <a:schemeClr val="tx1"/>
                </a:solidFill>
              </a:rPr>
              <a:t>Need to immunise early in infancy (disease </a:t>
            </a:r>
            <a:r>
              <a:rPr lang="en-AU" dirty="0" err="1" smtClean="0">
                <a:solidFill>
                  <a:schemeClr val="tx1"/>
                </a:solidFill>
              </a:rPr>
              <a:t>epi</a:t>
            </a:r>
            <a:r>
              <a:rPr lang="en-AU" dirty="0" smtClean="0">
                <a:solidFill>
                  <a:schemeClr val="tx1"/>
                </a:solidFill>
              </a:rPr>
              <a:t>)</a:t>
            </a:r>
          </a:p>
          <a:p>
            <a:pPr>
              <a:spcBef>
                <a:spcPct val="0"/>
              </a:spcBef>
              <a:buFontTx/>
              <a:buChar char="•"/>
              <a:defRPr/>
            </a:pPr>
            <a:r>
              <a:rPr lang="en-AU" dirty="0" smtClean="0">
                <a:solidFill>
                  <a:schemeClr val="tx1"/>
                </a:solidFill>
              </a:rPr>
              <a:t>2 vaccine candidates</a:t>
            </a:r>
          </a:p>
          <a:p>
            <a:pPr lvl="1">
              <a:spcBef>
                <a:spcPct val="0"/>
              </a:spcBef>
              <a:defRPr/>
            </a:pPr>
            <a:r>
              <a:rPr lang="en-AU" sz="1800" dirty="0" smtClean="0">
                <a:solidFill>
                  <a:schemeClr val="tx1"/>
                </a:solidFill>
              </a:rPr>
              <a:t>4 component</a:t>
            </a:r>
          </a:p>
          <a:p>
            <a:pPr lvl="1">
              <a:spcBef>
                <a:spcPct val="0"/>
              </a:spcBef>
              <a:defRPr/>
            </a:pPr>
            <a:r>
              <a:rPr lang="en-AU" sz="1800" dirty="0" smtClean="0">
                <a:solidFill>
                  <a:schemeClr val="tx1"/>
                </a:solidFill>
              </a:rPr>
              <a:t>Human factor H binding protein</a:t>
            </a:r>
          </a:p>
          <a:p>
            <a:pPr lvl="1">
              <a:spcBef>
                <a:spcPct val="0"/>
              </a:spcBef>
              <a:defRPr/>
            </a:pPr>
            <a:endParaRPr lang="en-AU" dirty="0" smtClean="0">
              <a:solidFill>
                <a:schemeClr val="tx1"/>
              </a:solidFill>
            </a:endParaRPr>
          </a:p>
          <a:p>
            <a:pPr marL="342900" lvl="1" indent="-342900">
              <a:spcBef>
                <a:spcPct val="0"/>
              </a:spcBef>
              <a:defRPr/>
            </a:pPr>
            <a:r>
              <a:rPr lang="en-AU" dirty="0" smtClean="0">
                <a:solidFill>
                  <a:schemeClr val="tx1"/>
                </a:solidFill>
              </a:rPr>
              <a:t>Clinical trials successful  </a:t>
            </a:r>
            <a:r>
              <a:rPr lang="en-AU" sz="1800" dirty="0" smtClean="0">
                <a:solidFill>
                  <a:schemeClr val="tx1"/>
                </a:solidFill>
              </a:rPr>
              <a:t>4 component BEXSERO vaccine</a:t>
            </a:r>
          </a:p>
          <a:p>
            <a:pPr>
              <a:spcBef>
                <a:spcPct val="0"/>
              </a:spcBef>
              <a:buFontTx/>
              <a:buChar char="•"/>
              <a:defRPr/>
            </a:pPr>
            <a:endParaRPr lang="en-US" dirty="0" smtClean="0">
              <a:solidFill>
                <a:schemeClr val="tx1"/>
              </a:solidFill>
            </a:endParaRPr>
          </a:p>
        </p:txBody>
      </p:sp>
    </p:spTree>
    <p:extLst>
      <p:ext uri="{BB962C8B-B14F-4D97-AF65-F5344CB8AC3E}">
        <p14:creationId xmlns:p14="http://schemas.microsoft.com/office/powerpoint/2010/main" val="2562470227"/>
      </p:ext>
    </p:extLst>
  </p:cSld>
  <p:clrMapOvr>
    <a:masterClrMapping/>
  </p:clrMapOvr>
  <p:transition advClick="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8259"/>
                                        </p:tgtEl>
                                        <p:attrNameLst>
                                          <p:attrName>style.visibility</p:attrName>
                                        </p:attrNameLst>
                                      </p:cBhvr>
                                      <p:to>
                                        <p:strVal val="visible"/>
                                      </p:to>
                                    </p:set>
                                    <p:anim calcmode="lin" valueType="num">
                                      <p:cBhvr additive="base">
                                        <p:cTn id="7" dur="500" fill="hold"/>
                                        <p:tgtEl>
                                          <p:spTgt spid="608259"/>
                                        </p:tgtEl>
                                        <p:attrNameLst>
                                          <p:attrName>ppt_x</p:attrName>
                                        </p:attrNameLst>
                                      </p:cBhvr>
                                      <p:tavLst>
                                        <p:tav tm="0">
                                          <p:val>
                                            <p:strVal val="0-#ppt_w/2"/>
                                          </p:val>
                                        </p:tav>
                                        <p:tav tm="100000">
                                          <p:val>
                                            <p:strVal val="#ppt_x"/>
                                          </p:val>
                                        </p:tav>
                                      </p:tavLst>
                                    </p:anim>
                                    <p:anim calcmode="lin" valueType="num">
                                      <p:cBhvr additive="base">
                                        <p:cTn id="8" dur="500" fill="hold"/>
                                        <p:tgtEl>
                                          <p:spTgt spid="60825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08260"/>
                                        </p:tgtEl>
                                        <p:attrNameLst>
                                          <p:attrName>style.visibility</p:attrName>
                                        </p:attrNameLst>
                                      </p:cBhvr>
                                      <p:to>
                                        <p:strVal val="visible"/>
                                      </p:to>
                                    </p:set>
                                    <p:anim calcmode="lin" valueType="num">
                                      <p:cBhvr additive="base">
                                        <p:cTn id="11" dur="500" fill="hold"/>
                                        <p:tgtEl>
                                          <p:spTgt spid="608260"/>
                                        </p:tgtEl>
                                        <p:attrNameLst>
                                          <p:attrName>ppt_x</p:attrName>
                                        </p:attrNameLst>
                                      </p:cBhvr>
                                      <p:tavLst>
                                        <p:tav tm="0">
                                          <p:val>
                                            <p:strVal val="0-#ppt_w/2"/>
                                          </p:val>
                                        </p:tav>
                                        <p:tav tm="100000">
                                          <p:val>
                                            <p:strVal val="#ppt_x"/>
                                          </p:val>
                                        </p:tav>
                                      </p:tavLst>
                                    </p:anim>
                                    <p:anim calcmode="lin" valueType="num">
                                      <p:cBhvr additive="base">
                                        <p:cTn id="12" dur="500" fill="hold"/>
                                        <p:tgtEl>
                                          <p:spTgt spid="6082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5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
          <p:cNvSpPr txBox="1">
            <a:spLocks noChangeArrowheads="1"/>
          </p:cNvSpPr>
          <p:nvPr/>
        </p:nvSpPr>
        <p:spPr bwMode="auto">
          <a:xfrm>
            <a:off x="0" y="5805488"/>
            <a:ext cx="2339975"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AU" sz="2000"/>
              <a:t>Today: Happy but happier if she had  been vaccinated</a:t>
            </a:r>
          </a:p>
        </p:txBody>
      </p:sp>
      <p:sp>
        <p:nvSpPr>
          <p:cNvPr id="33796" name="TextBox 2"/>
          <p:cNvSpPr txBox="1">
            <a:spLocks noChangeArrowheads="1"/>
          </p:cNvSpPr>
          <p:nvPr/>
        </p:nvSpPr>
        <p:spPr bwMode="auto">
          <a:xfrm>
            <a:off x="6858000" y="5876925"/>
            <a:ext cx="2286000"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AU" sz="2000"/>
              <a:t>Will the vaccine be recommended for routine use?</a:t>
            </a:r>
          </a:p>
        </p:txBody>
      </p:sp>
      <p:sp>
        <p:nvSpPr>
          <p:cNvPr id="33797" name="TextBox 1"/>
          <p:cNvSpPr txBox="1">
            <a:spLocks noChangeArrowheads="1"/>
          </p:cNvSpPr>
          <p:nvPr/>
        </p:nvSpPr>
        <p:spPr bwMode="auto">
          <a:xfrm>
            <a:off x="6858000" y="2133600"/>
            <a:ext cx="22860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AU"/>
              <a:t>New Men B vaccine licensed in Australia </a:t>
            </a:r>
          </a:p>
        </p:txBody>
      </p:sp>
    </p:spTree>
    <p:extLst>
      <p:ext uri="{BB962C8B-B14F-4D97-AF65-F5344CB8AC3E}">
        <p14:creationId xmlns:p14="http://schemas.microsoft.com/office/powerpoint/2010/main" val="1007474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ppt_x"/>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6"/>
                                        </p:tgtEl>
                                        <p:attrNameLst>
                                          <p:attrName>style.visibility</p:attrName>
                                        </p:attrNameLst>
                                      </p:cBhvr>
                                      <p:to>
                                        <p:strVal val="visible"/>
                                      </p:to>
                                    </p:set>
                                    <p:anim calcmode="lin" valueType="num">
                                      <p:cBhvr additive="base">
                                        <p:cTn id="13" dur="500" fill="hold"/>
                                        <p:tgtEl>
                                          <p:spTgt spid="33796"/>
                                        </p:tgtEl>
                                        <p:attrNameLst>
                                          <p:attrName>ppt_x</p:attrName>
                                        </p:attrNameLst>
                                      </p:cBhvr>
                                      <p:tavLst>
                                        <p:tav tm="0">
                                          <p:val>
                                            <p:strVal val="#ppt_x"/>
                                          </p:val>
                                        </p:tav>
                                        <p:tav tm="100000">
                                          <p:val>
                                            <p:strVal val="#ppt_x"/>
                                          </p:val>
                                        </p:tav>
                                      </p:tavLst>
                                    </p:anim>
                                    <p:anim calcmode="lin" valueType="num">
                                      <p:cBhvr additive="base">
                                        <p:cTn id="14" dur="500" fill="hold"/>
                                        <p:tgtEl>
                                          <p:spTgt spid="337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395536" y="692696"/>
            <a:ext cx="8229600" cy="1066800"/>
          </a:xfrm>
        </p:spPr>
        <p:txBody>
          <a:bodyPr/>
          <a:lstStyle/>
          <a:p>
            <a:r>
              <a:rPr lang="en-AU" sz="4800" dirty="0" smtClean="0">
                <a:solidFill>
                  <a:srgbClr val="002060"/>
                </a:solidFill>
                <a:ea typeface="ＭＳ Ｐゴシック" charset="-128"/>
              </a:rPr>
              <a:t>Measles</a:t>
            </a:r>
          </a:p>
        </p:txBody>
      </p:sp>
      <p:sp>
        <p:nvSpPr>
          <p:cNvPr id="92163" name="Content Placeholder 2"/>
          <p:cNvSpPr>
            <a:spLocks noGrp="1"/>
          </p:cNvSpPr>
          <p:nvPr>
            <p:ph idx="1"/>
          </p:nvPr>
        </p:nvSpPr>
        <p:spPr>
          <a:xfrm>
            <a:off x="467544" y="1916832"/>
            <a:ext cx="8229600" cy="4325112"/>
          </a:xfrm>
        </p:spPr>
        <p:txBody>
          <a:bodyPr>
            <a:normAutofit/>
          </a:bodyPr>
          <a:lstStyle/>
          <a:p>
            <a:pPr>
              <a:buFont typeface="Arial" pitchFamily="34" charset="0"/>
              <a:buChar char="•"/>
            </a:pPr>
            <a:r>
              <a:rPr lang="en-AU" sz="2800" dirty="0" smtClean="0">
                <a:ea typeface="ＭＳ Ｐゴシック" charset="-128"/>
              </a:rPr>
              <a:t>The second dose of MMR can be given as early as 4 weeks (28 days) after the first dose and be counted as a valid dose </a:t>
            </a:r>
            <a:r>
              <a:rPr lang="en-AU" sz="2800" u="sng" dirty="0" smtClean="0">
                <a:ea typeface="ＭＳ Ｐゴシック" charset="-128"/>
              </a:rPr>
              <a:t>if both doses were given after the child's first birthday</a:t>
            </a:r>
          </a:p>
          <a:p>
            <a:pPr>
              <a:buFont typeface="Arial" pitchFamily="34" charset="0"/>
              <a:buChar char="•"/>
            </a:pPr>
            <a:endParaRPr lang="en-AU" u="sng" dirty="0" smtClean="0">
              <a:ea typeface="ＭＳ Ｐゴシック" charset="-128"/>
            </a:endParaRPr>
          </a:p>
          <a:p>
            <a:pPr>
              <a:buFont typeface="Arial" pitchFamily="34" charset="0"/>
              <a:buChar char="•"/>
            </a:pPr>
            <a:r>
              <a:rPr lang="en-AU" sz="2800" dirty="0" smtClean="0">
                <a:ea typeface="ＭＳ Ｐゴシック" charset="-128"/>
              </a:rPr>
              <a:t>The second dose is not a booster, but intended to produce immunity in the small number of people who fail to respond to the first dose</a:t>
            </a:r>
          </a:p>
          <a:p>
            <a:pPr>
              <a:buFont typeface="Arial" pitchFamily="34" charset="0"/>
              <a:buChar char="•"/>
            </a:pPr>
            <a:endParaRPr lang="en-AU" sz="2800" dirty="0" smtClean="0">
              <a:ea typeface="ＭＳ Ｐゴシック" charset="-128"/>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8264" y="5996643"/>
            <a:ext cx="2195736" cy="870349"/>
          </a:xfrm>
          <a:prstGeom prst="rect">
            <a:avLst/>
          </a:prstGeom>
        </p:spPr>
      </p:pic>
      <p:sp>
        <p:nvSpPr>
          <p:cNvPr id="5" name="Rectangle 4"/>
          <p:cNvSpPr/>
          <p:nvPr/>
        </p:nvSpPr>
        <p:spPr>
          <a:xfrm rot="5400000">
            <a:off x="4333664" y="-4333664"/>
            <a:ext cx="476672" cy="914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19933115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996" y="1"/>
            <a:ext cx="5284068" cy="6858000"/>
          </a:xfrm>
        </p:spPr>
      </p:pic>
      <p:sp>
        <p:nvSpPr>
          <p:cNvPr id="2" name="Title 1"/>
          <p:cNvSpPr>
            <a:spLocks noGrp="1"/>
          </p:cNvSpPr>
          <p:nvPr>
            <p:ph type="title"/>
          </p:nvPr>
        </p:nvSpPr>
        <p:spPr>
          <a:xfrm>
            <a:off x="5220070" y="274638"/>
            <a:ext cx="3466729" cy="1143000"/>
          </a:xfrm>
        </p:spPr>
        <p:txBody>
          <a:bodyPr/>
          <a:lstStyle/>
          <a:p>
            <a:endParaRPr lang="en-AU" dirty="0"/>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1" y="-320545"/>
            <a:ext cx="3923928" cy="4181593"/>
          </a:xfrm>
          <a:prstGeom prst="rect">
            <a:avLst/>
          </a:prstGeo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1" y="3501007"/>
            <a:ext cx="4057899" cy="3600401"/>
          </a:xfrm>
          <a:prstGeom prst="rect">
            <a:avLst/>
          </a:prstGeom>
        </p:spPr>
      </p:pic>
    </p:spTree>
    <p:extLst>
      <p:ext uri="{BB962C8B-B14F-4D97-AF65-F5344CB8AC3E}">
        <p14:creationId xmlns:p14="http://schemas.microsoft.com/office/powerpoint/2010/main" val="4058047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scotland.gov.uk/Resource/Img/47176/00113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052513"/>
            <a:ext cx="690721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8290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1254125"/>
            <a:ext cx="7240587"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itle 2"/>
          <p:cNvSpPr>
            <a:spLocks noGrp="1"/>
          </p:cNvSpPr>
          <p:nvPr>
            <p:ph type="title"/>
          </p:nvPr>
        </p:nvSpPr>
        <p:spPr>
          <a:xfrm>
            <a:off x="1117600" y="146050"/>
            <a:ext cx="8026400" cy="981075"/>
          </a:xfrm>
        </p:spPr>
        <p:txBody>
          <a:bodyPr/>
          <a:lstStyle/>
          <a:p>
            <a:r>
              <a:rPr lang="en-GB" sz="2800" smtClean="0"/>
              <a:t>PCV7 vaccination programmes have been very successful in reducing disease incidence</a:t>
            </a:r>
            <a:endParaRPr lang="en-US" sz="2800" smtClean="0"/>
          </a:p>
        </p:txBody>
      </p:sp>
      <p:sp>
        <p:nvSpPr>
          <p:cNvPr id="35844" name="TextBox 4"/>
          <p:cNvSpPr txBox="1">
            <a:spLocks noChangeArrowheads="1"/>
          </p:cNvSpPr>
          <p:nvPr/>
        </p:nvSpPr>
        <p:spPr bwMode="auto">
          <a:xfrm>
            <a:off x="7505700" y="6673850"/>
            <a:ext cx="14509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600">
                <a:solidFill>
                  <a:srgbClr val="000000"/>
                </a:solidFill>
              </a:rPr>
              <a:t>MEN-BEX-M-M-1027-2013-08-20</a:t>
            </a:r>
          </a:p>
        </p:txBody>
      </p:sp>
    </p:spTree>
    <p:extLst>
      <p:ext uri="{BB962C8B-B14F-4D97-AF65-F5344CB8AC3E}">
        <p14:creationId xmlns:p14="http://schemas.microsoft.com/office/powerpoint/2010/main" val="384195608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health.gov.au/internet/main/publishing.nsf/650f3eec0dfb990fca25692100069854/b5723181672f9df9ca257bf7000adbe3/WebPageBody/0.4122?OpenElement&amp;FieldElemForm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277" y="1412874"/>
            <a:ext cx="7918123" cy="504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4"/>
          <p:cNvSpPr txBox="1">
            <a:spLocks noChangeArrowheads="1"/>
          </p:cNvSpPr>
          <p:nvPr/>
        </p:nvSpPr>
        <p:spPr bwMode="auto">
          <a:xfrm>
            <a:off x="611560" y="332656"/>
            <a:ext cx="69846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AU" sz="2400" b="1" dirty="0" smtClean="0">
                <a:latin typeface="Calibri" pitchFamily="34" charset="0"/>
              </a:rPr>
              <a:t>Notified </a:t>
            </a:r>
            <a:r>
              <a:rPr lang="en-AU" sz="2400" b="1" dirty="0">
                <a:latin typeface="Calibri" pitchFamily="34" charset="0"/>
              </a:rPr>
              <a:t>cases of IPD aged less than 5 years, Australia, 2002 to the first quarter of 2013, by serotypes*</a:t>
            </a:r>
            <a:endParaRPr lang="en-AU" sz="2400" dirty="0">
              <a:latin typeface="Calibri" pitchFamily="34" charset="0"/>
            </a:endParaRPr>
          </a:p>
        </p:txBody>
      </p:sp>
    </p:spTree>
    <p:extLst>
      <p:ext uri="{BB962C8B-B14F-4D97-AF65-F5344CB8AC3E}">
        <p14:creationId xmlns:p14="http://schemas.microsoft.com/office/powerpoint/2010/main" val="21459630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normAutofit fontScale="90000"/>
          </a:bodyPr>
          <a:lstStyle/>
          <a:p>
            <a:r>
              <a:rPr lang="en-AU" sz="2800" dirty="0" smtClean="0"/>
              <a:t>   </a:t>
            </a:r>
            <a:r>
              <a:rPr lang="en-AU" sz="3600" dirty="0" smtClean="0"/>
              <a:t>The growth of global immunisation                                           </a:t>
            </a:r>
            <a:r>
              <a:rPr lang="en-AU" dirty="0" smtClean="0"/>
              <a:t>WHO data</a:t>
            </a:r>
            <a:r>
              <a:rPr lang="en-AU" sz="1400" dirty="0" smtClean="0"/>
              <a:t> </a:t>
            </a:r>
            <a:endParaRPr lang="en-AU" sz="1500" dirty="0" smtClean="0"/>
          </a:p>
        </p:txBody>
      </p:sp>
      <p:sp>
        <p:nvSpPr>
          <p:cNvPr id="3" name="Content Placeholder 2"/>
          <p:cNvSpPr>
            <a:spLocks noGrp="1"/>
          </p:cNvSpPr>
          <p:nvPr>
            <p:ph idx="1"/>
          </p:nvPr>
        </p:nvSpPr>
        <p:spPr/>
        <p:txBody>
          <a:bodyPr/>
          <a:lstStyle/>
          <a:p>
            <a:pPr>
              <a:buFont typeface="Arial" charset="0"/>
              <a:buChar char="•"/>
              <a:defRPr/>
            </a:pPr>
            <a:endParaRPr lang="en-AU" sz="2000" b="1" dirty="0" smtClean="0"/>
          </a:p>
          <a:p>
            <a:pPr>
              <a:buFont typeface="Arial" charset="0"/>
              <a:buChar char="•"/>
              <a:defRPr/>
            </a:pPr>
            <a:r>
              <a:rPr lang="en-AU" sz="2000" b="1" dirty="0" smtClean="0"/>
              <a:t>Immunisation has been one of the great success stories of global health</a:t>
            </a:r>
          </a:p>
          <a:p>
            <a:pPr>
              <a:buFont typeface="Arial" charset="0"/>
              <a:buChar char="•"/>
              <a:defRPr/>
            </a:pPr>
            <a:r>
              <a:rPr lang="en-AU" sz="2000" b="1" dirty="0" smtClean="0"/>
              <a:t>Prevents the deaths of 2 - 3 million children each year</a:t>
            </a:r>
          </a:p>
          <a:p>
            <a:pPr>
              <a:buFont typeface="Arial" charset="0"/>
              <a:buChar char="•"/>
              <a:defRPr/>
            </a:pPr>
            <a:endParaRPr lang="en-AU" sz="2000" b="1" dirty="0" smtClean="0"/>
          </a:p>
          <a:p>
            <a:pPr>
              <a:buFont typeface="Arial" charset="0"/>
              <a:buChar char="•"/>
              <a:defRPr/>
            </a:pPr>
            <a:r>
              <a:rPr lang="en-AU" sz="2000" b="1" dirty="0" smtClean="0"/>
              <a:t> But another 1.5 million children still die from vaccine preventable diseases</a:t>
            </a:r>
          </a:p>
          <a:p>
            <a:pPr>
              <a:buFont typeface="Arial" charset="0"/>
              <a:buChar char="•"/>
              <a:defRPr/>
            </a:pPr>
            <a:endParaRPr lang="en-AU" sz="2000" dirty="0" smtClean="0"/>
          </a:p>
          <a:p>
            <a:pPr>
              <a:buFont typeface="Arial" charset="0"/>
              <a:buChar char="•"/>
              <a:defRPr/>
            </a:pPr>
            <a:r>
              <a:rPr lang="en-AU" sz="2000" b="1" dirty="0" smtClean="0"/>
              <a:t>Smallpox eradication in 1979 helped encourage global efforts to fight more diseases through immunisation</a:t>
            </a:r>
          </a:p>
          <a:p>
            <a:pPr>
              <a:buFont typeface="Arial" charset="0"/>
              <a:buChar char="•"/>
              <a:defRPr/>
            </a:pPr>
            <a:endParaRPr lang="en-AU" sz="2000" b="1" dirty="0" smtClean="0"/>
          </a:p>
          <a:p>
            <a:pPr>
              <a:buFont typeface="Arial" charset="0"/>
              <a:buChar char="•"/>
              <a:defRPr/>
            </a:pPr>
            <a:r>
              <a:rPr lang="en-AU" sz="2000" b="1" dirty="0" smtClean="0"/>
              <a:t>Maps on following slides chart the growth of global vaccine coverage from 1980 and show which countries are doing best - and worst </a:t>
            </a:r>
          </a:p>
          <a:p>
            <a:pPr marL="0" indent="0">
              <a:buFont typeface="Arial" charset="0"/>
              <a:buNone/>
              <a:defRPr/>
            </a:pPr>
            <a:endParaRPr lang="en-AU" sz="1800" dirty="0" smtClean="0"/>
          </a:p>
          <a:p>
            <a:pPr>
              <a:buFont typeface="Arial" charset="0"/>
              <a:buChar char="•"/>
              <a:defRPr/>
            </a:pPr>
            <a:endParaRPr lang="en-AU" dirty="0"/>
          </a:p>
        </p:txBody>
      </p:sp>
    </p:spTree>
    <p:extLst>
      <p:ext uri="{BB962C8B-B14F-4D97-AF65-F5344CB8AC3E}">
        <p14:creationId xmlns:p14="http://schemas.microsoft.com/office/powerpoint/2010/main" val="41496463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88" y="260350"/>
            <a:ext cx="8424862" cy="4525963"/>
          </a:xfrm>
        </p:spPr>
        <p:txBody>
          <a:bodyPr/>
          <a:lstStyle/>
          <a:p>
            <a:pPr marL="0" indent="0">
              <a:buFont typeface="Arial" charset="0"/>
              <a:buNone/>
              <a:defRPr/>
            </a:pPr>
            <a:r>
              <a:rPr lang="en-AU" b="1" dirty="0" smtClean="0"/>
              <a:t>			Measles</a:t>
            </a:r>
          </a:p>
          <a:p>
            <a:pPr>
              <a:buFont typeface="Arial" charset="0"/>
              <a:buChar char="•"/>
              <a:defRPr/>
            </a:pPr>
            <a:endParaRPr lang="en-AU" sz="1800" dirty="0" smtClean="0"/>
          </a:p>
          <a:p>
            <a:pPr>
              <a:buFont typeface="Arial" charset="0"/>
              <a:buChar char="•"/>
              <a:defRPr/>
            </a:pPr>
            <a:r>
              <a:rPr lang="en-AU" sz="1800" dirty="0" smtClean="0"/>
              <a:t>Very effective vaccine introduced in late 1960s and uptake soared from 1980</a:t>
            </a:r>
          </a:p>
          <a:p>
            <a:pPr>
              <a:buFont typeface="Arial" charset="0"/>
              <a:buChar char="•"/>
              <a:defRPr/>
            </a:pPr>
            <a:r>
              <a:rPr lang="en-AU" sz="1800" dirty="0" smtClean="0"/>
              <a:t>Deaths have plummeted from 2.6 million in 1980 to &lt;150,000 in 2012</a:t>
            </a:r>
          </a:p>
          <a:p>
            <a:pPr marL="0" indent="0">
              <a:buFont typeface="Arial" charset="0"/>
              <a:buNone/>
              <a:defRPr/>
            </a:pPr>
            <a:endParaRPr lang="en-AU" sz="1800" dirty="0"/>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400" y="2349500"/>
            <a:ext cx="622935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924175"/>
            <a:ext cx="3073401"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4113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15888"/>
            <a:ext cx="8496300" cy="2881312"/>
          </a:xfrm>
        </p:spPr>
        <p:txBody>
          <a:bodyPr/>
          <a:lstStyle/>
          <a:p>
            <a:pPr marL="0" indent="0">
              <a:buFont typeface="Arial" charset="0"/>
              <a:buNone/>
              <a:defRPr/>
            </a:pPr>
            <a:r>
              <a:rPr lang="en-AU" sz="2000" b="1" dirty="0" smtClean="0"/>
              <a:t>			</a:t>
            </a:r>
            <a:r>
              <a:rPr lang="en-AU" b="1" dirty="0" smtClean="0"/>
              <a:t>The long view</a:t>
            </a:r>
          </a:p>
          <a:p>
            <a:pPr>
              <a:buFont typeface="Arial" charset="0"/>
              <a:buChar char="•"/>
              <a:defRPr/>
            </a:pPr>
            <a:r>
              <a:rPr lang="en-AU" sz="1800" dirty="0" smtClean="0"/>
              <a:t>Concern that global immunisation rates have </a:t>
            </a:r>
            <a:r>
              <a:rPr lang="en-AU" sz="1800" b="1" dirty="0" smtClean="0"/>
              <a:t>levelled off </a:t>
            </a:r>
            <a:r>
              <a:rPr lang="en-AU" sz="1800" dirty="0" smtClean="0"/>
              <a:t>in recent years</a:t>
            </a:r>
          </a:p>
          <a:p>
            <a:pPr>
              <a:buFont typeface="Arial" charset="0"/>
              <a:buChar char="•"/>
              <a:defRPr/>
            </a:pPr>
            <a:r>
              <a:rPr lang="en-AU" sz="1800" dirty="0" smtClean="0"/>
              <a:t>By 2012, 84% of children globally got one dose of measles vaccine by their second birthday </a:t>
            </a:r>
          </a:p>
          <a:p>
            <a:pPr>
              <a:buFont typeface="Arial" charset="0"/>
              <a:buChar char="•"/>
              <a:defRPr/>
            </a:pPr>
            <a:r>
              <a:rPr lang="en-AU" sz="1800" dirty="0" smtClean="0"/>
              <a:t>Since 2009 the WHO has recommended that all children receive a second dose of the vaccine</a:t>
            </a:r>
          </a:p>
          <a:p>
            <a:pPr>
              <a:buFont typeface="Arial" charset="0"/>
              <a:buChar char="•"/>
              <a:defRPr/>
            </a:pPr>
            <a:r>
              <a:rPr lang="en-AU" sz="1800" dirty="0" smtClean="0"/>
              <a:t>Since measles only affects humans it should be possible to eradicate but several targets have been missed     </a:t>
            </a:r>
            <a:r>
              <a:rPr lang="en-AU" sz="1800" i="1" dirty="0" smtClean="0"/>
              <a:t>Western Pacific doing well</a:t>
            </a:r>
            <a:r>
              <a:rPr lang="en-AU" sz="1800" dirty="0" smtClean="0"/>
              <a:t>..</a:t>
            </a:r>
          </a:p>
          <a:p>
            <a:pPr marL="0" indent="0">
              <a:buFont typeface="Arial" charset="0"/>
              <a:buNone/>
              <a:defRPr/>
            </a:pPr>
            <a:endParaRPr lang="en-AU" sz="1800" dirty="0"/>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997200"/>
            <a:ext cx="7308850"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4457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260350"/>
            <a:ext cx="8569325" cy="4525963"/>
          </a:xfrm>
        </p:spPr>
        <p:txBody>
          <a:bodyPr/>
          <a:lstStyle/>
          <a:p>
            <a:pPr marL="0" indent="0">
              <a:buFont typeface="Arial" charset="0"/>
              <a:buNone/>
              <a:defRPr/>
            </a:pPr>
            <a:r>
              <a:rPr lang="en-AU" b="1" dirty="0" smtClean="0"/>
              <a:t>				</a:t>
            </a:r>
            <a:r>
              <a:rPr lang="en-AU" b="1" dirty="0" err="1" smtClean="0"/>
              <a:t>Hib</a:t>
            </a:r>
            <a:endParaRPr lang="en-AU" b="1" dirty="0" smtClean="0"/>
          </a:p>
          <a:p>
            <a:pPr>
              <a:buFont typeface="Arial" charset="0"/>
              <a:buChar char="•"/>
              <a:defRPr/>
            </a:pPr>
            <a:r>
              <a:rPr lang="en-AU" sz="1800" i="1" dirty="0" err="1" smtClean="0"/>
              <a:t>Haemophilus</a:t>
            </a:r>
            <a:r>
              <a:rPr lang="en-AU" sz="1800" i="1" dirty="0" smtClean="0"/>
              <a:t> </a:t>
            </a:r>
            <a:r>
              <a:rPr lang="en-AU" sz="1800" i="1" dirty="0" err="1" smtClean="0"/>
              <a:t>influenzae</a:t>
            </a:r>
            <a:r>
              <a:rPr lang="en-AU" sz="1800" i="1" dirty="0" smtClean="0"/>
              <a:t> </a:t>
            </a:r>
            <a:r>
              <a:rPr lang="en-AU" sz="1800" dirty="0" smtClean="0"/>
              <a:t>type b (</a:t>
            </a:r>
            <a:r>
              <a:rPr lang="en-AU" sz="1800" dirty="0" err="1" smtClean="0"/>
              <a:t>Hib</a:t>
            </a:r>
            <a:r>
              <a:rPr lang="en-AU" sz="1800" dirty="0" smtClean="0"/>
              <a:t>) is a bacterial infection which causes severe pneumonia epiglottitis and meningitis, especially in young children</a:t>
            </a:r>
          </a:p>
          <a:p>
            <a:pPr>
              <a:buFont typeface="Arial" charset="0"/>
              <a:buChar char="•"/>
              <a:defRPr/>
            </a:pPr>
            <a:r>
              <a:rPr lang="en-AU" sz="1800" dirty="0" smtClean="0"/>
              <a:t>virtually eliminated in developed countries</a:t>
            </a:r>
          </a:p>
          <a:p>
            <a:pPr>
              <a:buFont typeface="Arial" charset="0"/>
              <a:buChar char="•"/>
              <a:defRPr/>
            </a:pPr>
            <a:r>
              <a:rPr lang="en-AU" sz="1800" dirty="0" smtClean="0"/>
              <a:t>More than two decades after an effective vaccine was introduced, 		</a:t>
            </a:r>
            <a:r>
              <a:rPr lang="en-AU" sz="1800" b="1" i="1" dirty="0" smtClean="0"/>
              <a:t>half the world’s children are still not getting all three doses…</a:t>
            </a:r>
          </a:p>
          <a:p>
            <a:pPr marL="0" indent="0">
              <a:buFont typeface="Arial" charset="0"/>
              <a:buNone/>
              <a:defRPr/>
            </a:pPr>
            <a:endParaRPr lang="en-AU" sz="1800" b="1" dirty="0" smtClean="0"/>
          </a:p>
          <a:p>
            <a:pPr>
              <a:buFont typeface="Arial" charset="0"/>
              <a:buChar char="•"/>
              <a:defRPr/>
            </a:pPr>
            <a:endParaRPr lang="en-AU" b="1" u="sng" dirty="0" smtClean="0"/>
          </a:p>
          <a:p>
            <a:pPr>
              <a:buFont typeface="Arial" charset="0"/>
              <a:buChar char="•"/>
              <a:defRPr/>
            </a:pPr>
            <a:endParaRPr lang="en-AU" dirty="0"/>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492374"/>
            <a:ext cx="6012160" cy="396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3" y="3500438"/>
            <a:ext cx="3000375"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5528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15888"/>
            <a:ext cx="8569325" cy="4525962"/>
          </a:xfrm>
        </p:spPr>
        <p:txBody>
          <a:bodyPr/>
          <a:lstStyle/>
          <a:p>
            <a:pPr marL="0" indent="0">
              <a:buFont typeface="Arial" charset="0"/>
              <a:buNone/>
              <a:defRPr/>
            </a:pPr>
            <a:r>
              <a:rPr lang="en-AU" sz="2000" b="1" dirty="0" smtClean="0"/>
              <a:t>			</a:t>
            </a:r>
            <a:r>
              <a:rPr lang="en-AU" b="1" dirty="0" smtClean="0"/>
              <a:t>The long view</a:t>
            </a:r>
          </a:p>
          <a:p>
            <a:pPr>
              <a:buFont typeface="Arial" charset="0"/>
              <a:buChar char="•"/>
              <a:defRPr/>
            </a:pPr>
            <a:r>
              <a:rPr lang="en-AU" sz="1800" dirty="0" smtClean="0"/>
              <a:t>The first </a:t>
            </a:r>
            <a:r>
              <a:rPr lang="en-AU" sz="1800" dirty="0" err="1" smtClean="0"/>
              <a:t>Hib</a:t>
            </a:r>
            <a:r>
              <a:rPr lang="en-AU" sz="1800" dirty="0" smtClean="0"/>
              <a:t> vaccine was licensed in 1985</a:t>
            </a:r>
          </a:p>
          <a:p>
            <a:pPr>
              <a:buFont typeface="Arial" charset="0"/>
              <a:buChar char="•"/>
              <a:defRPr/>
            </a:pPr>
            <a:r>
              <a:rPr lang="en-AU" sz="1800" dirty="0"/>
              <a:t>S</a:t>
            </a:r>
            <a:r>
              <a:rPr lang="en-AU" sz="1800" dirty="0" smtClean="0"/>
              <a:t>teady increase in vaccine coverage among wealthy countries, but low income countries have lagged behind</a:t>
            </a:r>
          </a:p>
          <a:p>
            <a:pPr>
              <a:buFont typeface="Arial" charset="0"/>
              <a:buChar char="•"/>
              <a:defRPr/>
            </a:pPr>
            <a:r>
              <a:rPr lang="en-AU" sz="1800" dirty="0" smtClean="0"/>
              <a:t>In 2000, </a:t>
            </a:r>
            <a:r>
              <a:rPr lang="en-AU" sz="1800" dirty="0" err="1" smtClean="0"/>
              <a:t>Hib</a:t>
            </a:r>
            <a:r>
              <a:rPr lang="en-AU" sz="1800" dirty="0" smtClean="0"/>
              <a:t> estimated to cause 386,000 deaths worldwide in Kids &lt;5 yrs</a:t>
            </a:r>
          </a:p>
          <a:p>
            <a:pPr>
              <a:buFont typeface="Arial" charset="0"/>
              <a:buChar char="•"/>
              <a:defRPr/>
            </a:pPr>
            <a:r>
              <a:rPr lang="en-AU" sz="1800" dirty="0" smtClean="0"/>
              <a:t>A major health initiative has led to a dramatic increase in coverage in poorer nations - especially across Africa - but coverage in SE Asia remains poor</a:t>
            </a:r>
          </a:p>
          <a:p>
            <a:pPr>
              <a:buFont typeface="Arial" charset="0"/>
              <a:buChar char="•"/>
              <a:defRPr/>
            </a:pPr>
            <a:endParaRPr lang="en-AU" sz="1800" b="1" dirty="0" smtClean="0"/>
          </a:p>
          <a:p>
            <a:pPr>
              <a:buFont typeface="Arial" charset="0"/>
              <a:buChar char="•"/>
              <a:defRPr/>
            </a:pPr>
            <a:endParaRPr lang="en-AU" dirty="0"/>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705100"/>
            <a:ext cx="70866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2197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260350"/>
            <a:ext cx="8642350" cy="4525963"/>
          </a:xfrm>
        </p:spPr>
        <p:txBody>
          <a:bodyPr/>
          <a:lstStyle/>
          <a:p>
            <a:pPr marL="0" indent="0">
              <a:buFont typeface="Arial" charset="0"/>
              <a:buNone/>
              <a:defRPr/>
            </a:pPr>
            <a:r>
              <a:rPr lang="en-AU" b="1" dirty="0" smtClean="0"/>
              <a:t>				DTP</a:t>
            </a:r>
          </a:p>
          <a:p>
            <a:pPr>
              <a:buFont typeface="Arial" charset="0"/>
              <a:buChar char="•"/>
              <a:defRPr/>
            </a:pPr>
            <a:r>
              <a:rPr lang="en-AU" sz="1800" dirty="0" smtClean="0"/>
              <a:t>DTP is a combined vaccine against diphtheria, tetanus and pertussis</a:t>
            </a:r>
          </a:p>
          <a:p>
            <a:pPr>
              <a:buFont typeface="Arial" charset="0"/>
              <a:buChar char="•"/>
              <a:defRPr/>
            </a:pPr>
            <a:r>
              <a:rPr lang="en-AU" sz="1800" dirty="0" smtClean="0"/>
              <a:t>Pertussis remains a major cause of infant death</a:t>
            </a:r>
          </a:p>
          <a:p>
            <a:pPr>
              <a:buFont typeface="Arial" charset="0"/>
              <a:buChar char="•"/>
              <a:defRPr/>
            </a:pPr>
            <a:r>
              <a:rPr lang="en-AU" sz="1800" dirty="0" smtClean="0"/>
              <a:t>In 2008 it caused around 195,000 fatalities </a:t>
            </a:r>
          </a:p>
          <a:p>
            <a:pPr>
              <a:buFont typeface="Arial" charset="0"/>
              <a:buChar char="•"/>
              <a:defRPr/>
            </a:pPr>
            <a:r>
              <a:rPr lang="en-AU" sz="1800" dirty="0" smtClean="0"/>
              <a:t>Tetanus &gt;500,000 infant deaths in 1980, but the death rate has since declined</a:t>
            </a:r>
          </a:p>
          <a:p>
            <a:pPr>
              <a:buFont typeface="Arial" charset="0"/>
              <a:buChar char="•"/>
              <a:defRPr/>
            </a:pPr>
            <a:r>
              <a:rPr lang="en-AU" sz="1800" dirty="0" smtClean="0"/>
              <a:t>Diphtheria is rare except in poorer nations</a:t>
            </a:r>
          </a:p>
          <a:p>
            <a:pPr>
              <a:buFont typeface="Arial" charset="0"/>
              <a:buChar char="•"/>
              <a:defRPr/>
            </a:pPr>
            <a:r>
              <a:rPr lang="en-AU" sz="1800" dirty="0"/>
              <a:t>P</a:t>
            </a:r>
            <a:r>
              <a:rPr lang="en-AU" sz="1800" dirty="0" smtClean="0"/>
              <a:t>roportion of children receiving all three doses is a key indicator of global coverage</a:t>
            </a:r>
          </a:p>
          <a:p>
            <a:pPr>
              <a:buFont typeface="Arial" charset="0"/>
              <a:buChar char="•"/>
              <a:defRPr/>
            </a:pPr>
            <a:endParaRPr lang="en-AU" dirty="0"/>
          </a:p>
        </p:txBody>
      </p:sp>
      <p:pic>
        <p:nvPicPr>
          <p:cNvPr id="450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0" y="2806700"/>
            <a:ext cx="5924550"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3429000"/>
            <a:ext cx="3132138"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4786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1426170"/>
          </a:xfrm>
        </p:spPr>
        <p:txBody>
          <a:bodyPr>
            <a:normAutofit fontScale="90000"/>
          </a:bodyPr>
          <a:lstStyle/>
          <a:p>
            <a:r>
              <a:rPr lang="en-AU" dirty="0" err="1" smtClean="0"/>
              <a:t>Fluvax</a:t>
            </a:r>
            <a:r>
              <a:rPr lang="en-AU" dirty="0" smtClean="0"/>
              <a:t> given to under 5s despite ban</a:t>
            </a:r>
            <a:br>
              <a:rPr lang="en-AU" dirty="0" smtClean="0"/>
            </a:br>
            <a:r>
              <a:rPr lang="en-AU" dirty="0" smtClean="0"/>
              <a:t>Warning from CMO..</a:t>
            </a:r>
            <a:r>
              <a:rPr lang="en-AU" sz="5300" dirty="0" smtClean="0"/>
              <a:t> </a:t>
            </a:r>
            <a:r>
              <a:rPr lang="en-AU" sz="3100" dirty="0" smtClean="0"/>
              <a:t>May 2015</a:t>
            </a:r>
            <a:r>
              <a:rPr lang="en-AU" dirty="0"/>
              <a:t/>
            </a:r>
            <a:br>
              <a:rPr lang="en-AU" dirty="0"/>
            </a:br>
            <a:endParaRPr lang="en-AU" dirty="0"/>
          </a:p>
        </p:txBody>
      </p:sp>
      <p:sp>
        <p:nvSpPr>
          <p:cNvPr id="3" name="Content Placeholder 2"/>
          <p:cNvSpPr>
            <a:spLocks noGrp="1"/>
          </p:cNvSpPr>
          <p:nvPr>
            <p:ph idx="1"/>
          </p:nvPr>
        </p:nvSpPr>
        <p:spPr>
          <a:xfrm>
            <a:off x="539552" y="2060848"/>
            <a:ext cx="8352928" cy="4065315"/>
          </a:xfrm>
        </p:spPr>
        <p:txBody>
          <a:bodyPr>
            <a:normAutofit fontScale="92500"/>
          </a:bodyPr>
          <a:lstStyle/>
          <a:p>
            <a:r>
              <a:rPr lang="en-AU" dirty="0" smtClean="0"/>
              <a:t>three </a:t>
            </a:r>
            <a:r>
              <a:rPr lang="en-AU" dirty="0"/>
              <a:t>cases in NSW, </a:t>
            </a:r>
            <a:endParaRPr lang="en-AU" dirty="0" smtClean="0"/>
          </a:p>
          <a:p>
            <a:r>
              <a:rPr lang="en-AU" dirty="0" smtClean="0"/>
              <a:t>three </a:t>
            </a:r>
            <a:r>
              <a:rPr lang="en-AU" dirty="0"/>
              <a:t>in Queensland, </a:t>
            </a:r>
            <a:endParaRPr lang="en-AU" dirty="0" smtClean="0"/>
          </a:p>
          <a:p>
            <a:r>
              <a:rPr lang="en-AU" dirty="0" smtClean="0"/>
              <a:t>one </a:t>
            </a:r>
            <a:r>
              <a:rPr lang="en-AU" dirty="0"/>
              <a:t>in South Australia </a:t>
            </a:r>
            <a:endParaRPr lang="en-AU" dirty="0" smtClean="0"/>
          </a:p>
          <a:p>
            <a:r>
              <a:rPr lang="en-AU" dirty="0" smtClean="0"/>
              <a:t>two </a:t>
            </a:r>
            <a:r>
              <a:rPr lang="en-AU" dirty="0"/>
              <a:t>in West </a:t>
            </a:r>
            <a:r>
              <a:rPr lang="en-AU" dirty="0" smtClean="0"/>
              <a:t>Australia</a:t>
            </a:r>
          </a:p>
          <a:p>
            <a:r>
              <a:rPr lang="en-AU" dirty="0" smtClean="0"/>
              <a:t>National vaccination delayed until April 21 so an appropriate vaccine was available for &lt;5 </a:t>
            </a:r>
            <a:r>
              <a:rPr lang="en-AU" dirty="0" err="1"/>
              <a:t>y</a:t>
            </a:r>
            <a:r>
              <a:rPr lang="en-AU" dirty="0" err="1" smtClean="0"/>
              <a:t>r</a:t>
            </a:r>
            <a:r>
              <a:rPr lang="en-AU" dirty="0" smtClean="0"/>
              <a:t> olds</a:t>
            </a:r>
          </a:p>
          <a:p>
            <a:r>
              <a:rPr lang="en-AU" dirty="0" smtClean="0"/>
              <a:t>Impact on risk groups?  Elderly, cancer…</a:t>
            </a:r>
          </a:p>
          <a:p>
            <a:endParaRPr lang="en-AU" dirty="0"/>
          </a:p>
        </p:txBody>
      </p:sp>
    </p:spTree>
    <p:extLst>
      <p:ext uri="{BB962C8B-B14F-4D97-AF65-F5344CB8AC3E}">
        <p14:creationId xmlns:p14="http://schemas.microsoft.com/office/powerpoint/2010/main" val="124778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260350"/>
            <a:ext cx="8496300" cy="4525963"/>
          </a:xfrm>
        </p:spPr>
        <p:txBody>
          <a:bodyPr/>
          <a:lstStyle/>
          <a:p>
            <a:pPr marL="0" indent="0">
              <a:buFont typeface="Arial" charset="0"/>
              <a:buNone/>
              <a:defRPr/>
            </a:pPr>
            <a:r>
              <a:rPr lang="en-AU" b="1" dirty="0" smtClean="0"/>
              <a:t>			The long view</a:t>
            </a:r>
          </a:p>
          <a:p>
            <a:pPr>
              <a:buFont typeface="Arial" charset="0"/>
              <a:buChar char="•"/>
              <a:defRPr/>
            </a:pPr>
            <a:r>
              <a:rPr lang="en-AU" sz="1800" b="1" dirty="0" smtClean="0"/>
              <a:t>Currently, more than 100 million children get fully immunised against DTP every year, but 20 million do not get the full three doses</a:t>
            </a:r>
          </a:p>
          <a:p>
            <a:pPr>
              <a:buFont typeface="Arial" charset="0"/>
              <a:buChar char="•"/>
              <a:defRPr/>
            </a:pPr>
            <a:r>
              <a:rPr lang="en-AU" sz="1800" b="1" dirty="0" smtClean="0"/>
              <a:t>The one in five children who miss out are almost all among the poorest families from poorer nations</a:t>
            </a:r>
          </a:p>
          <a:p>
            <a:pPr>
              <a:buFont typeface="Arial" charset="0"/>
              <a:buChar char="•"/>
              <a:defRPr/>
            </a:pPr>
            <a:r>
              <a:rPr lang="en-AU" sz="1800" dirty="0" smtClean="0"/>
              <a:t>Weak healthcare systems and difficulties reaching remote areas and storing the vaccines at the correct temperature are pressing issues in many countries</a:t>
            </a:r>
          </a:p>
          <a:p>
            <a:pPr>
              <a:buFont typeface="Arial" charset="0"/>
              <a:buChar char="•"/>
              <a:defRPr/>
            </a:pPr>
            <a:endParaRPr lang="en-AU" dirty="0"/>
          </a:p>
        </p:txBody>
      </p:sp>
      <p:pic>
        <p:nvPicPr>
          <p:cNvPr id="460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708275"/>
            <a:ext cx="6665912" cy="403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314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893763" y="2544763"/>
            <a:ext cx="7358062" cy="928687"/>
          </a:xfrm>
        </p:spPr>
        <p:txBody>
          <a:bodyPr/>
          <a:lstStyle/>
          <a:p>
            <a:r>
              <a:rPr lang="en-US" smtClean="0">
                <a:solidFill>
                  <a:srgbClr val="FF0000"/>
                </a:solidFill>
              </a:rPr>
              <a:t>Summary of Impact</a:t>
            </a:r>
          </a:p>
        </p:txBody>
      </p:sp>
      <p:sp>
        <p:nvSpPr>
          <p:cNvPr id="53251" name="Rectangle 2"/>
          <p:cNvSpPr>
            <a:spLocks noGrp="1" noChangeArrowheads="1"/>
          </p:cNvSpPr>
          <p:nvPr>
            <p:ph type="body" idx="1"/>
          </p:nvPr>
        </p:nvSpPr>
        <p:spPr>
          <a:xfrm>
            <a:off x="893763" y="3535363"/>
            <a:ext cx="7358062" cy="1339850"/>
          </a:xfrm>
        </p:spPr>
        <p:txBody>
          <a:bodyPr>
            <a:normAutofit fontScale="92500" lnSpcReduction="20000"/>
          </a:bodyPr>
          <a:lstStyle/>
          <a:p>
            <a:r>
              <a:rPr lang="en-US" smtClean="0"/>
              <a:t>Overview, web views, distribution &amp; ROI</a:t>
            </a:r>
            <a:br>
              <a:rPr lang="en-US" smtClean="0"/>
            </a:br>
            <a:endParaRPr lang="en-US" smtClean="0"/>
          </a:p>
          <a:p>
            <a:r>
              <a:rPr lang="en-US" b="1" smtClean="0">
                <a:latin typeface="Helvetica" pitchFamily="34" charset="0"/>
                <a:ea typeface="Helvetica" pitchFamily="34" charset="0"/>
                <a:cs typeface="Helvetica" pitchFamily="34" charset="0"/>
                <a:sym typeface="Helvetica" pitchFamily="34" charset="0"/>
              </a:rPr>
              <a:t>October 2013</a:t>
            </a:r>
            <a:endParaRPr lang="en-US" b="1" smtClean="0">
              <a:latin typeface="Helvetica" pitchFamily="34" charset="0"/>
              <a:ea typeface="ヒラギノ角ゴ ProN W6"/>
              <a:cs typeface="ヒラギノ角ゴ ProN W6"/>
              <a:sym typeface="Helvetica" pitchFamily="34" charset="0"/>
            </a:endParaRPr>
          </a:p>
        </p:txBody>
      </p:sp>
      <p:pic>
        <p:nvPicPr>
          <p:cNvPr id="532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025" y="652463"/>
            <a:ext cx="340995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32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679950"/>
            <a:ext cx="34607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5647225"/>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ChangeArrowheads="1"/>
          </p:cNvSpPr>
          <p:nvPr>
            <p:ph type="title"/>
          </p:nvPr>
        </p:nvSpPr>
        <p:spPr/>
        <p:txBody>
          <a:bodyPr/>
          <a:lstStyle/>
          <a:p>
            <a:r>
              <a:rPr lang="en-US" dirty="0" smtClean="0">
                <a:solidFill>
                  <a:srgbClr val="FF0000"/>
                </a:solidFill>
              </a:rPr>
              <a:t>Chain of Protection</a:t>
            </a:r>
          </a:p>
        </p:txBody>
      </p:sp>
      <p:sp>
        <p:nvSpPr>
          <p:cNvPr id="54275" name="Rectangle 2"/>
          <p:cNvSpPr>
            <a:spLocks noGrp="1" noChangeArrowheads="1"/>
          </p:cNvSpPr>
          <p:nvPr>
            <p:ph type="body" idx="1"/>
          </p:nvPr>
        </p:nvSpPr>
        <p:spPr>
          <a:xfrm>
            <a:off x="468313" y="1504480"/>
            <a:ext cx="8229600" cy="4362919"/>
          </a:xfrm>
        </p:spPr>
        <p:txBody>
          <a:bodyPr>
            <a:normAutofit fontScale="92500" lnSpcReduction="10000"/>
          </a:bodyPr>
          <a:lstStyle/>
          <a:p>
            <a:r>
              <a:rPr lang="en-US" dirty="0" smtClean="0"/>
              <a:t>Launched in June 2010 </a:t>
            </a:r>
          </a:p>
          <a:p>
            <a:r>
              <a:rPr lang="en-US" dirty="0" smtClean="0"/>
              <a:t>Made possible through an unrestricted education grant from Medicine Australia</a:t>
            </a:r>
          </a:p>
          <a:p>
            <a:r>
              <a:rPr lang="en-US" b="1" dirty="0" smtClean="0"/>
              <a:t>Purpose: provide families </a:t>
            </a:r>
            <a:r>
              <a:rPr lang="en-US" b="1" dirty="0"/>
              <a:t>&amp;</a:t>
            </a:r>
            <a:r>
              <a:rPr lang="en-US" b="1" dirty="0" smtClean="0"/>
              <a:t> health professionals a way to understand immunisation  </a:t>
            </a:r>
          </a:p>
          <a:p>
            <a:pPr lvl="1"/>
            <a:r>
              <a:rPr lang="en-US" b="1" dirty="0" smtClean="0"/>
              <a:t>To be engaged emotionally via video, asked to take action by learning more, acting on what’s learnt and to care for those around them by asking them to be </a:t>
            </a:r>
            <a:r>
              <a:rPr lang="en-US" b="1" dirty="0" err="1" smtClean="0"/>
              <a:t>immunised</a:t>
            </a:r>
            <a:endParaRPr lang="en-US" b="1" dirty="0" smtClean="0"/>
          </a:p>
          <a:p>
            <a:r>
              <a:rPr lang="en-US" b="1" dirty="0" smtClean="0"/>
              <a:t>Two main feature films plus 17 shorts </a:t>
            </a:r>
            <a:r>
              <a:rPr lang="en-US" dirty="0" smtClean="0"/>
              <a:t>produced </a:t>
            </a:r>
          </a:p>
        </p:txBody>
      </p:sp>
      <p:pic>
        <p:nvPicPr>
          <p:cNvPr id="542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7738" y="284163"/>
            <a:ext cx="2504702" cy="122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330730980"/>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Pertussis vaccine in 2015</a:t>
            </a:r>
            <a:endParaRPr lang="en-AU" dirty="0"/>
          </a:p>
        </p:txBody>
      </p:sp>
      <p:sp>
        <p:nvSpPr>
          <p:cNvPr id="3" name="Content Placeholder 2"/>
          <p:cNvSpPr>
            <a:spLocks noGrp="1"/>
          </p:cNvSpPr>
          <p:nvPr>
            <p:ph idx="1"/>
          </p:nvPr>
        </p:nvSpPr>
        <p:spPr/>
        <p:txBody>
          <a:bodyPr>
            <a:normAutofit fontScale="92500" lnSpcReduction="10000"/>
          </a:bodyPr>
          <a:lstStyle/>
          <a:p>
            <a:r>
              <a:rPr lang="en-AU" dirty="0"/>
              <a:t>Government’s recent addition of </a:t>
            </a:r>
            <a:r>
              <a:rPr lang="en-AU" dirty="0" err="1" smtClean="0"/>
              <a:t>DTPa</a:t>
            </a:r>
            <a:r>
              <a:rPr lang="en-AU" dirty="0" smtClean="0"/>
              <a:t> </a:t>
            </a:r>
            <a:r>
              <a:rPr lang="en-AU" dirty="0"/>
              <a:t>vaccine for children aged 18 months to the National Immunisation Program to boost individual and community </a:t>
            </a:r>
            <a:r>
              <a:rPr lang="en-AU" dirty="0" smtClean="0"/>
              <a:t>immunity</a:t>
            </a:r>
          </a:p>
          <a:p>
            <a:r>
              <a:rPr lang="en-AU" dirty="0" smtClean="0"/>
              <a:t> ‘</a:t>
            </a:r>
            <a:r>
              <a:rPr lang="en-AU" i="1" dirty="0" smtClean="0"/>
              <a:t>No </a:t>
            </a:r>
            <a:r>
              <a:rPr lang="en-AU" i="1" dirty="0"/>
              <a:t>Jab, No Pay’</a:t>
            </a:r>
            <a:r>
              <a:rPr lang="en-AU" dirty="0"/>
              <a:t> </a:t>
            </a:r>
            <a:r>
              <a:rPr lang="en-AU" dirty="0" smtClean="0"/>
              <a:t>policy: ? </a:t>
            </a:r>
            <a:r>
              <a:rPr lang="en-AU" dirty="0"/>
              <a:t>positive impact on increasing overall childhood vaccination </a:t>
            </a:r>
            <a:r>
              <a:rPr lang="en-AU" dirty="0" smtClean="0"/>
              <a:t>rates</a:t>
            </a:r>
            <a:endParaRPr lang="en-AU" dirty="0"/>
          </a:p>
          <a:p>
            <a:r>
              <a:rPr lang="en-AU" dirty="0"/>
              <a:t>L</a:t>
            </a:r>
            <a:r>
              <a:rPr lang="en-AU" dirty="0" smtClean="0"/>
              <a:t>ow </a:t>
            </a:r>
            <a:r>
              <a:rPr lang="en-AU" dirty="0"/>
              <a:t>level of adult </a:t>
            </a:r>
            <a:r>
              <a:rPr lang="en-AU" dirty="0" smtClean="0"/>
              <a:t>immunisation: </a:t>
            </a:r>
          </a:p>
          <a:p>
            <a:r>
              <a:rPr lang="en-AU" dirty="0" smtClean="0"/>
              <a:t>To </a:t>
            </a:r>
            <a:r>
              <a:rPr lang="en-AU" dirty="0"/>
              <a:t>protect young babies, </a:t>
            </a:r>
            <a:r>
              <a:rPr lang="en-AU" b="1" dirty="0" smtClean="0"/>
              <a:t>Pertussis </a:t>
            </a:r>
            <a:r>
              <a:rPr lang="en-AU" b="1" dirty="0"/>
              <a:t>booster, particularly new and expectant parents </a:t>
            </a:r>
            <a:r>
              <a:rPr lang="en-AU" dirty="0"/>
              <a:t>but </a:t>
            </a:r>
            <a:r>
              <a:rPr lang="en-AU" dirty="0" smtClean="0"/>
              <a:t>also grandparents</a:t>
            </a:r>
            <a:r>
              <a:rPr lang="en-AU" dirty="0"/>
              <a:t>, childcare workers &amp;</a:t>
            </a:r>
            <a:r>
              <a:rPr lang="en-AU" dirty="0" smtClean="0"/>
              <a:t> HCWs</a:t>
            </a:r>
            <a:endParaRPr lang="en-AU" dirty="0"/>
          </a:p>
          <a:p>
            <a:endParaRPr lang="en-AU" dirty="0"/>
          </a:p>
        </p:txBody>
      </p:sp>
    </p:spTree>
    <p:extLst>
      <p:ext uri="{BB962C8B-B14F-4D97-AF65-F5344CB8AC3E}">
        <p14:creationId xmlns:p14="http://schemas.microsoft.com/office/powerpoint/2010/main" val="36000542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225"/>
            <a:ext cx="910907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b="15311"/>
          <a:stretch>
            <a:fillRect/>
          </a:stretch>
        </p:blipFill>
        <p:spPr bwMode="auto">
          <a:xfrm>
            <a:off x="4763" y="2252663"/>
            <a:ext cx="9024937"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284538"/>
            <a:ext cx="4991100" cy="241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l="5920" t="1208"/>
          <a:stretch>
            <a:fillRect/>
          </a:stretch>
        </p:blipFill>
        <p:spPr bwMode="auto">
          <a:xfrm rot="-171263">
            <a:off x="5279367" y="2725145"/>
            <a:ext cx="3724612" cy="4903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763" y="5702300"/>
            <a:ext cx="5215309" cy="1200329"/>
          </a:xfrm>
          <a:prstGeom prst="rect">
            <a:avLst/>
          </a:prstGeom>
          <a:solidFill>
            <a:srgbClr val="00B0F0"/>
          </a:solidFill>
        </p:spPr>
        <p:txBody>
          <a:bodyPr wrap="square" rtlCol="0">
            <a:spAutoFit/>
          </a:bodyPr>
          <a:lstStyle/>
          <a:p>
            <a:pPr>
              <a:defRPr/>
            </a:pPr>
            <a:r>
              <a:rPr lang="en-AU" dirty="0"/>
              <a:t>A vaccination APP to remind parents when their child’s shots are </a:t>
            </a:r>
            <a:r>
              <a:rPr lang="en-AU" dirty="0" smtClean="0"/>
              <a:t>due and $</a:t>
            </a:r>
            <a:r>
              <a:rPr lang="en-AU" dirty="0"/>
              <a:t>3 million in financial incentives for hospital and health services that find innovative new ways to vaccine kids</a:t>
            </a:r>
          </a:p>
        </p:txBody>
      </p:sp>
    </p:spTree>
    <p:extLst>
      <p:ext uri="{BB962C8B-B14F-4D97-AF65-F5344CB8AC3E}">
        <p14:creationId xmlns:p14="http://schemas.microsoft.com/office/powerpoint/2010/main" val="1342079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TotalTime>
  <Words>3101</Words>
  <Application>Microsoft Office PowerPoint</Application>
  <PresentationFormat>On-screen Show (4:3)</PresentationFormat>
  <Paragraphs>395</Paragraphs>
  <Slides>72</Slides>
  <Notes>6</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6" baseType="lpstr">
      <vt:lpstr>ＭＳ Ｐゴシック</vt:lpstr>
      <vt:lpstr>Arial</vt:lpstr>
      <vt:lpstr>Calibri</vt:lpstr>
      <vt:lpstr>Comic Sans MS</vt:lpstr>
      <vt:lpstr>Helvetica</vt:lpstr>
      <vt:lpstr>Monotype Sorts</vt:lpstr>
      <vt:lpstr>Symbol</vt:lpstr>
      <vt:lpstr>Times New Roman</vt:lpstr>
      <vt:lpstr>TT63Bt00</vt:lpstr>
      <vt:lpstr>Wingdings</vt:lpstr>
      <vt:lpstr>ZapfHumnst BT</vt:lpstr>
      <vt:lpstr>ヒラギノ角ゴ ProN W6</vt:lpstr>
      <vt:lpstr>Office Theme</vt:lpstr>
      <vt:lpstr>Microsoft Excel Chart</vt:lpstr>
      <vt:lpstr>Diseases and Vaccines New &amp; old</vt:lpstr>
      <vt:lpstr> What would be an ideal vaccine? </vt:lpstr>
      <vt:lpstr>Measles   was declared as Eliminated in Australia in 2014</vt:lpstr>
      <vt:lpstr>CDC Travel - http://wwwnc.cdc.gov/travel/ </vt:lpstr>
      <vt:lpstr>Measles Outbreak Alert</vt:lpstr>
      <vt:lpstr>Measles</vt:lpstr>
      <vt:lpstr>Fluvax given to under 5s despite ban Warning from CMO.. May 2015 </vt:lpstr>
      <vt:lpstr>Pertussis vaccine in 2015</vt:lpstr>
      <vt:lpstr>PowerPoint Presentation</vt:lpstr>
      <vt:lpstr>PowerPoint Presentation</vt:lpstr>
      <vt:lpstr>Children under 6 months of age are at greatest risk of Pertussis </vt:lpstr>
      <vt:lpstr>PowerPoint Presentation</vt:lpstr>
      <vt:lpstr>Rabies &amp; Lyssavirus</vt:lpstr>
      <vt:lpstr>  </vt:lpstr>
      <vt:lpstr>Rabies is called ABLV in Australia 3 cases: all in QLD when are they dangerous? </vt:lpstr>
      <vt:lpstr>Rabies</vt:lpstr>
      <vt:lpstr>Rabies in Australia</vt:lpstr>
      <vt:lpstr>4.16 RABIES AND OTHER LYSSAVIRUSES (INCLUDING AUSTRALIAN BAT LYSSAVIRUS) </vt:lpstr>
      <vt:lpstr>Rabies in Bali/Indonesia: now endemic</vt:lpstr>
      <vt:lpstr>PowerPoint Presentation</vt:lpstr>
      <vt:lpstr>Rabies treatment: wound care and vaccine</vt:lpstr>
      <vt:lpstr>PowerPoint Presentation</vt:lpstr>
      <vt:lpstr>PowerPoint Presentation</vt:lpstr>
      <vt:lpstr>               The Age of Contagion </vt:lpstr>
      <vt:lpstr>PowerPoint Presentation</vt:lpstr>
      <vt:lpstr>Ebola: no proven cure or vaccine critical to quarantine </vt:lpstr>
      <vt:lpstr>June 2015 NIH research</vt:lpstr>
      <vt:lpstr>Schools re-opened 2015</vt:lpstr>
      <vt:lpstr>PowerPoint Presentation</vt:lpstr>
      <vt:lpstr>New Threats for Travellers</vt:lpstr>
      <vt:lpstr>PowerPoint Presentation</vt:lpstr>
      <vt:lpstr>PowerPoint Presentation</vt:lpstr>
      <vt:lpstr>South Korea reports &gt;100 MERS cases, June 2015 </vt:lpstr>
      <vt:lpstr>SUPER-TRANSMITTERS in Korean hospitals</vt:lpstr>
      <vt:lpstr>PowerPoint Presentation</vt:lpstr>
      <vt:lpstr>PowerPoint Presentation</vt:lpstr>
      <vt:lpstr>SARS vaccines</vt:lpstr>
      <vt:lpstr>New World Bats: Diverse Influenza A Viruses Tong, et al. PLoS Pathog 9(10). October 10, 2013</vt:lpstr>
      <vt:lpstr>     Scientists Closer to Universal Flu Vaccine</vt:lpstr>
      <vt:lpstr>PowerPoint Presentation</vt:lpstr>
      <vt:lpstr>New Vaccine Delivery:  Intradermal Flu vaccine</vt:lpstr>
      <vt:lpstr>PowerPoint Presentation</vt:lpstr>
      <vt:lpstr> PATCHES to replace needles and syringes have moved a step closer to clinical trials </vt:lpstr>
      <vt:lpstr>Who should be vaccinated?  </vt:lpstr>
      <vt:lpstr>Vaccines  </vt:lpstr>
      <vt:lpstr>Could Single Doses Be the Future of HPV Vaccination? </vt:lpstr>
      <vt:lpstr> What vaccines should be prioritized in world terms?  </vt:lpstr>
      <vt:lpstr>The origin of Tuberculosis Nature Genetics Sept 2013 Sebastian Gagneux’s group</vt:lpstr>
      <vt:lpstr>PowerPoint Presentation</vt:lpstr>
      <vt:lpstr>Malaria  bad air, miasma</vt:lpstr>
      <vt:lpstr>HIV</vt:lpstr>
      <vt:lpstr>Recent Vaccine successes: brain and other life-threatening infections   </vt:lpstr>
      <vt:lpstr>Hib conjugate vaccination has been very successful in reducing disease incidence</vt:lpstr>
      <vt:lpstr>Successful introduction of MenC vaccination into Australia’s National Immunisation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PCV7 vaccination programmes have been very successful in reducing disease incidence</vt:lpstr>
      <vt:lpstr>PowerPoint Presentation</vt:lpstr>
      <vt:lpstr>   The growth of global immunisation                                           WHO data </vt:lpstr>
      <vt:lpstr>PowerPoint Presentation</vt:lpstr>
      <vt:lpstr>PowerPoint Presentation</vt:lpstr>
      <vt:lpstr>PowerPoint Presentation</vt:lpstr>
      <vt:lpstr>PowerPoint Presentation</vt:lpstr>
      <vt:lpstr>PowerPoint Presentation</vt:lpstr>
      <vt:lpstr>PowerPoint Presentation</vt:lpstr>
      <vt:lpstr>Summary of Impact</vt:lpstr>
      <vt:lpstr>Chain of Protection</vt:lpstr>
    </vt:vector>
  </TitlesOfParts>
  <Company>CHW</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localuser</dc:creator>
  <cp:lastModifiedBy>Microhire</cp:lastModifiedBy>
  <cp:revision>39</cp:revision>
  <dcterms:created xsi:type="dcterms:W3CDTF">2015-04-30T20:59:05Z</dcterms:created>
  <dcterms:modified xsi:type="dcterms:W3CDTF">2015-06-19T22:29:54Z</dcterms:modified>
</cp:coreProperties>
</file>