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9" r:id="rId2"/>
    <p:sldId id="328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8AD7"/>
    <a:srgbClr val="4F2488"/>
    <a:srgbClr val="4B2381"/>
    <a:srgbClr val="53268E"/>
    <a:srgbClr val="4A2280"/>
    <a:srgbClr val="42257D"/>
    <a:srgbClr val="55257D"/>
    <a:srgbClr val="4F2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FE031F-8244-48BB-BDA9-EAB4AEE4D9D3}" type="datetimeFigureOut">
              <a:rPr lang="en-US"/>
              <a:pPr/>
              <a:t>6/20/2015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B6D02B-6679-4B74-9C47-6B4C86C724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82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8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13C33D-B844-4008-BC2D-082728FE8626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043D3-B754-4CE4-8333-D4C3548722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5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F8FE36-2E6F-4E50-B8C6-48CCC6545B02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56018-FCBA-42AC-8E94-4391DA2261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5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FAEB83-5865-4D50-B3C0-DEC80125DFFE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4008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4201404B-042E-46FE-B7AC-415C617F6E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8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4D9443-4F17-427F-9E4F-D109502D0F89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816BF-C717-4D1D-88BD-7D5A067C18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6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8000D9-0069-4186-B940-5B75CED29545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C7A99-7D54-4EF5-9F0D-C91561E5BE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9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C9953B-357D-4D62-ACB2-2C55BD900BAB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A37A6-BF26-41A9-9872-FA5609CFFE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B8BA4-F929-463F-B15C-77EFD1A7AC9B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0E3B8-2F3F-4AD3-BA00-1B1C335482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9D4B2-6D6C-43F5-9A55-6894C84A2AE7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BB457-7B2B-4C91-B5CF-90E4B5C5B9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2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1E1356-50BC-43C7-B13C-B350C7C250E1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6314A-0DBE-44AD-9964-2C0500A3F0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6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2B340-F42E-4B55-87D0-30B5252F6179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7F95F-3A1B-48B8-A984-D62C906FC4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6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68538" y="274638"/>
            <a:ext cx="64182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8FD46EE-243A-42B1-A0CA-03B36A281878}" type="datetime1">
              <a:rPr lang="en-US"/>
              <a:pPr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6770494-7D85-4B47-AAE0-5BB8867D687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object 4"/>
          <p:cNvSpPr>
            <a:spLocks noChangeArrowheads="1"/>
          </p:cNvSpPr>
          <p:nvPr userDrawn="1"/>
        </p:nvSpPr>
        <p:spPr bwMode="auto">
          <a:xfrm>
            <a:off x="0" y="260350"/>
            <a:ext cx="2114550" cy="1062038"/>
          </a:xfrm>
          <a:prstGeom prst="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object 2"/>
          <p:cNvSpPr txBox="1"/>
          <p:nvPr userDrawn="1"/>
        </p:nvSpPr>
        <p:spPr>
          <a:xfrm>
            <a:off x="396875" y="6326188"/>
            <a:ext cx="2203450" cy="258762"/>
          </a:xfrm>
          <a:prstGeom prst="rect">
            <a:avLst/>
          </a:prstGeom>
        </p:spPr>
        <p:txBody>
          <a:bodyPr lIns="0" tIns="0" rIns="0" bIns="0"/>
          <a:lstStyle/>
          <a:p>
            <a:pPr marL="12700">
              <a:defRPr/>
            </a:pPr>
            <a:r>
              <a:rPr sz="1600" spc="-55" dirty="0">
                <a:solidFill>
                  <a:srgbClr val="005293"/>
                </a:solidFill>
                <a:latin typeface="Arial"/>
                <a:ea typeface="ＭＳ Ｐゴシック" charset="0"/>
                <a:cs typeface="Arial"/>
              </a:rPr>
              <a:t>heartcarepartners.com.au</a:t>
            </a:r>
            <a:endParaRPr sz="160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033" name="object 3"/>
          <p:cNvSpPr>
            <a:spLocks/>
          </p:cNvSpPr>
          <p:nvPr userDrawn="1"/>
        </p:nvSpPr>
        <p:spPr bwMode="auto">
          <a:xfrm>
            <a:off x="8320088" y="0"/>
            <a:ext cx="823912" cy="6553200"/>
          </a:xfrm>
          <a:custGeom>
            <a:avLst/>
            <a:gdLst>
              <a:gd name="T0" fmla="*/ 0 w 823667"/>
              <a:gd name="T1" fmla="*/ 0 h 6553651"/>
              <a:gd name="T2" fmla="*/ 39 w 823667"/>
              <a:gd name="T3" fmla="*/ 6230015 h 6553651"/>
              <a:gd name="T4" fmla="*/ 313 w 823667"/>
              <a:gd name="T5" fmla="*/ 6278473 h 6553651"/>
              <a:gd name="T6" fmla="*/ 1057 w 823667"/>
              <a:gd name="T7" fmla="*/ 6321836 h 6553651"/>
              <a:gd name="T8" fmla="*/ 2507 w 823667"/>
              <a:gd name="T9" fmla="*/ 6360385 h 6553651"/>
              <a:gd name="T10" fmla="*/ 8462 w 823667"/>
              <a:gd name="T11" fmla="*/ 6424178 h 6553651"/>
              <a:gd name="T12" fmla="*/ 20059 w 823667"/>
              <a:gd name="T13" fmla="*/ 6472117 h 6553651"/>
              <a:gd name="T14" fmla="*/ 39179 w 823667"/>
              <a:gd name="T15" fmla="*/ 6506467 h 6553651"/>
              <a:gd name="T16" fmla="*/ 86077 w 823667"/>
              <a:gd name="T17" fmla="*/ 6537467 h 6553651"/>
              <a:gd name="T18" fmla="*/ 132230 w 823667"/>
              <a:gd name="T19" fmla="*/ 6547753 h 6553651"/>
              <a:gd name="T20" fmla="*/ 192488 w 823667"/>
              <a:gd name="T21" fmla="*/ 6552377 h 6553651"/>
              <a:gd name="T22" fmla="*/ 823667 w 823667"/>
              <a:gd name="T23" fmla="*/ 6553651 h 6553651"/>
              <a:gd name="T24" fmla="*/ 823667 w 823667"/>
              <a:gd name="T25" fmla="*/ 0 h 6553651"/>
              <a:gd name="T26" fmla="*/ 0 w 823667"/>
              <a:gd name="T27" fmla="*/ 0 h 6553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23667" h="6553651">
                <a:moveTo>
                  <a:pt x="0" y="0"/>
                </a:moveTo>
                <a:lnTo>
                  <a:pt x="39" y="6230015"/>
                </a:lnTo>
                <a:lnTo>
                  <a:pt x="313" y="6278473"/>
                </a:lnTo>
                <a:lnTo>
                  <a:pt x="1057" y="6321836"/>
                </a:lnTo>
                <a:lnTo>
                  <a:pt x="2507" y="6360385"/>
                </a:lnTo>
                <a:lnTo>
                  <a:pt x="8462" y="6424178"/>
                </a:lnTo>
                <a:lnTo>
                  <a:pt x="20059" y="6472117"/>
                </a:lnTo>
                <a:lnTo>
                  <a:pt x="39179" y="6506467"/>
                </a:lnTo>
                <a:lnTo>
                  <a:pt x="86077" y="6537467"/>
                </a:lnTo>
                <a:lnTo>
                  <a:pt x="132230" y="6547753"/>
                </a:lnTo>
                <a:lnTo>
                  <a:pt x="192488" y="6552377"/>
                </a:lnTo>
                <a:lnTo>
                  <a:pt x="823667" y="6553651"/>
                </a:lnTo>
                <a:lnTo>
                  <a:pt x="823667" y="0"/>
                </a:lnTo>
                <a:lnTo>
                  <a:pt x="0" y="0"/>
                </a:lnTo>
              </a:path>
            </a:pathLst>
          </a:custGeom>
          <a:solidFill>
            <a:srgbClr val="DBE0E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AU"/>
          </a:p>
        </p:txBody>
      </p:sp>
      <p:pic>
        <p:nvPicPr>
          <p:cNvPr id="10" name="Picture 6" descr="pah crest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8384" y="1"/>
            <a:ext cx="1115616" cy="147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en-US" dirty="0" smtClean="0"/>
              <a:t>Women and </a:t>
            </a:r>
            <a:r>
              <a:rPr lang="en-US" dirty="0"/>
              <a:t>C</a:t>
            </a:r>
            <a:r>
              <a:rPr lang="en-US" dirty="0" smtClean="0"/>
              <a:t>ardiovascular Disease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59228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Anthony Camuglia MBBS(</a:t>
            </a:r>
            <a:r>
              <a:rPr lang="en-US" dirty="0" err="1" smtClean="0"/>
              <a:t>HonsI</a:t>
            </a:r>
            <a:r>
              <a:rPr lang="en-US" dirty="0" smtClean="0"/>
              <a:t>), FRACP</a:t>
            </a:r>
          </a:p>
          <a:p>
            <a:r>
              <a:rPr lang="en-US" dirty="0" smtClean="0"/>
              <a:t>Interventional and General Cardiologist</a:t>
            </a:r>
          </a:p>
          <a:p>
            <a:endParaRPr lang="en-US" dirty="0" smtClean="0"/>
          </a:p>
          <a:p>
            <a:r>
              <a:rPr lang="en-US" dirty="0" smtClean="0"/>
              <a:t>Mater Hospitals, Brisbane, Australia</a:t>
            </a:r>
          </a:p>
          <a:p>
            <a:r>
              <a:rPr lang="en-US" dirty="0" smtClean="0"/>
              <a:t>Princess Alexandra Hospital, Brisbane, Australia</a:t>
            </a:r>
          </a:p>
          <a:p>
            <a:r>
              <a:rPr lang="en-US" dirty="0" smtClean="0"/>
              <a:t>Senior Lecturer, University of Queensland, Australia</a:t>
            </a:r>
          </a:p>
          <a:p>
            <a:r>
              <a:rPr lang="en-US" dirty="0" smtClean="0"/>
              <a:t>Cardiologist, </a:t>
            </a:r>
            <a:r>
              <a:rPr lang="en-US" dirty="0" err="1" smtClean="0"/>
              <a:t>HeartCare</a:t>
            </a:r>
            <a:r>
              <a:rPr lang="en-US" dirty="0" smtClean="0"/>
              <a:t> Partners, Brisbane, Australia</a:t>
            </a:r>
          </a:p>
        </p:txBody>
      </p:sp>
    </p:spTree>
    <p:extLst>
      <p:ext uri="{BB962C8B-B14F-4D97-AF65-F5344CB8AC3E}">
        <p14:creationId xmlns:p14="http://schemas.microsoft.com/office/powerpoint/2010/main" val="1537929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Coronary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 with either biomarker elevation or documented ECG changes</a:t>
            </a:r>
          </a:p>
          <a:p>
            <a:r>
              <a:rPr lang="en-US" dirty="0" smtClean="0"/>
              <a:t>Women are older at time of presentation with more comorbidities as a result</a:t>
            </a:r>
          </a:p>
          <a:p>
            <a:r>
              <a:rPr lang="en-US" dirty="0" smtClean="0"/>
              <a:t>Less likely to be treated with an invasive management strategy but likely to benefit if so treated</a:t>
            </a:r>
          </a:p>
          <a:p>
            <a:r>
              <a:rPr lang="en-US" dirty="0" smtClean="0"/>
              <a:t>Less likely to treated with CABG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93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Coronary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have been shown to be less likely to received appropriate secondary preventative therapies (including statins and ACE inhibitors)</a:t>
            </a:r>
          </a:p>
          <a:p>
            <a:endParaRPr lang="en-US" dirty="0"/>
          </a:p>
          <a:p>
            <a:r>
              <a:rPr lang="en-US" dirty="0" smtClean="0"/>
              <a:t>Where they are used women benefit from the 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0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women present at an older age than men (in general)</a:t>
            </a:r>
          </a:p>
          <a:p>
            <a:endParaRPr lang="en-US" dirty="0"/>
          </a:p>
          <a:p>
            <a:r>
              <a:rPr lang="en-US" dirty="0" smtClean="0"/>
              <a:t>More frequently present with HFPEF which has no clear therapy to improve overall mortality (compare this with HF with impaired systolic function).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307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 Replacement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role to use HRT as  primary or secondary preventative strategy for cardiovascular disease</a:t>
            </a:r>
          </a:p>
          <a:p>
            <a:endParaRPr lang="en-US" dirty="0"/>
          </a:p>
          <a:p>
            <a:r>
              <a:rPr lang="en-US" dirty="0" smtClean="0"/>
              <a:t>Women &lt; 60 years old without cardiovascular risk factors probably have no significant change in cardiovascular risk with HRT</a:t>
            </a:r>
          </a:p>
          <a:p>
            <a:endParaRPr lang="en-US" dirty="0"/>
          </a:p>
          <a:p>
            <a:r>
              <a:rPr lang="en-US" dirty="0" smtClean="0"/>
              <a:t>Caution with use of HRT in women &gt; 60 years of age and careful risk assessment and modification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596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Berger JS et al. JAMA 2006; 295:306.</a:t>
            </a:r>
          </a:p>
          <a:p>
            <a:r>
              <a:rPr lang="en-US" dirty="0" err="1" smtClean="0"/>
              <a:t>Blomkins</a:t>
            </a:r>
            <a:r>
              <a:rPr lang="en-US" dirty="0" smtClean="0"/>
              <a:t> AL et al. J Am </a:t>
            </a:r>
            <a:r>
              <a:rPr lang="en-US" dirty="0" err="1" smtClean="0"/>
              <a:t>Coll</a:t>
            </a:r>
            <a:r>
              <a:rPr lang="en-US" dirty="0" smtClean="0"/>
              <a:t> </a:t>
            </a:r>
            <a:r>
              <a:rPr lang="en-US" dirty="0" err="1" smtClean="0"/>
              <a:t>Cardiol</a:t>
            </a:r>
            <a:r>
              <a:rPr lang="en-US" dirty="0" smtClean="0"/>
              <a:t> 2004; 45:832.</a:t>
            </a:r>
          </a:p>
          <a:p>
            <a:r>
              <a:rPr lang="en-US" dirty="0" smtClean="0"/>
              <a:t>Cannon CP et al. N </a:t>
            </a:r>
            <a:r>
              <a:rPr lang="en-US" dirty="0" err="1" smtClean="0"/>
              <a:t>Engl</a:t>
            </a:r>
            <a:r>
              <a:rPr lang="en-US" dirty="0" smtClean="0"/>
              <a:t> J Med 2004; 350:1495.</a:t>
            </a:r>
          </a:p>
          <a:p>
            <a:r>
              <a:rPr lang="en-US" dirty="0" smtClean="0"/>
              <a:t>Cholesterol treatment </a:t>
            </a:r>
            <a:r>
              <a:rPr lang="en-US" dirty="0" err="1" smtClean="0"/>
              <a:t>trialists</a:t>
            </a:r>
            <a:r>
              <a:rPr lang="en-US" dirty="0" smtClean="0"/>
              <a:t> collaboration. Lancet. 2015; 385:9976.</a:t>
            </a:r>
          </a:p>
          <a:p>
            <a:r>
              <a:rPr lang="en-US" dirty="0" smtClean="0"/>
              <a:t>Ford ES et al. N </a:t>
            </a:r>
            <a:r>
              <a:rPr lang="en-US" dirty="0" err="1" smtClean="0"/>
              <a:t>Engl</a:t>
            </a:r>
            <a:r>
              <a:rPr lang="en-US" dirty="0" smtClean="0"/>
              <a:t> J Med 2007; 356:2388.</a:t>
            </a:r>
          </a:p>
          <a:p>
            <a:r>
              <a:rPr lang="en-US" dirty="0" err="1" smtClean="0"/>
              <a:t>Jneid</a:t>
            </a:r>
            <a:r>
              <a:rPr lang="en-US" dirty="0" smtClean="0"/>
              <a:t> H et al. Circulation 2008; 118:2803.</a:t>
            </a:r>
          </a:p>
          <a:p>
            <a:r>
              <a:rPr lang="en-US" dirty="0" err="1" smtClean="0"/>
              <a:t>Lakoski</a:t>
            </a:r>
            <a:r>
              <a:rPr lang="en-US" dirty="0" smtClean="0"/>
              <a:t> et al. Arch Intern Med 2007; 167:2437.</a:t>
            </a:r>
          </a:p>
          <a:p>
            <a:r>
              <a:rPr lang="en-US" dirty="0" err="1" smtClean="0"/>
              <a:t>Mieres</a:t>
            </a:r>
            <a:r>
              <a:rPr lang="en-US" dirty="0" smtClean="0"/>
              <a:t> JH et al. Circulation 2005; 111:682.</a:t>
            </a:r>
          </a:p>
          <a:p>
            <a:r>
              <a:rPr lang="en-US" dirty="0" smtClean="0"/>
              <a:t>Newby LK et al. Circulation 2006; 113:203.</a:t>
            </a:r>
          </a:p>
          <a:p>
            <a:r>
              <a:rPr lang="en-US" dirty="0" err="1" smtClean="0"/>
              <a:t>Rozenberg</a:t>
            </a:r>
            <a:r>
              <a:rPr lang="en-US" dirty="0" smtClean="0"/>
              <a:t> S et al. Nature Rev Endo 2013; 9:217.</a:t>
            </a:r>
          </a:p>
        </p:txBody>
      </p:sp>
    </p:spTree>
    <p:extLst>
      <p:ext uri="{BB962C8B-B14F-4D97-AF65-F5344CB8AC3E}">
        <p14:creationId xmlns:p14="http://schemas.microsoft.com/office/powerpoint/2010/main" val="69003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Disclosures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Medical advisory board member for Boston Scientific (including receiving consulting fees)</a:t>
            </a:r>
          </a:p>
        </p:txBody>
      </p:sp>
    </p:spTree>
    <p:extLst>
      <p:ext uri="{BB962C8B-B14F-4D97-AF65-F5344CB8AC3E}">
        <p14:creationId xmlns:p14="http://schemas.microsoft.com/office/powerpoint/2010/main" val="15801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cause of death in Women</a:t>
            </a:r>
          </a:p>
          <a:p>
            <a:endParaRPr lang="en-US" dirty="0"/>
          </a:p>
          <a:p>
            <a:r>
              <a:rPr lang="en-US" dirty="0" smtClean="0"/>
              <a:t>Just as for men, mortality rates for cardiovascular disease in women continue to fall</a:t>
            </a:r>
          </a:p>
          <a:p>
            <a:endParaRPr lang="en-US" dirty="0"/>
          </a:p>
          <a:p>
            <a:r>
              <a:rPr lang="en-US" dirty="0" smtClean="0"/>
              <a:t>Mortality after acute ST elevation MI higher in women than 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2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Women (and doctors) seem less aware of cardiovascular risk compared with other conditions like breast cancer</a:t>
            </a:r>
          </a:p>
          <a:p>
            <a:endParaRPr lang="en-US" dirty="0"/>
          </a:p>
          <a:p>
            <a:r>
              <a:rPr lang="en-US" dirty="0" smtClean="0"/>
              <a:t>Women develop heart disease around 8 – 10 years later than men</a:t>
            </a:r>
          </a:p>
          <a:p>
            <a:endParaRPr lang="en-US" dirty="0"/>
          </a:p>
          <a:p>
            <a:r>
              <a:rPr lang="en-US" dirty="0" smtClean="0"/>
              <a:t>Smoking rates in young women of great concern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0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Modifiable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Hypertension</a:t>
            </a:r>
          </a:p>
          <a:p>
            <a:endParaRPr lang="en-US" dirty="0" smtClean="0"/>
          </a:p>
          <a:p>
            <a:r>
              <a:rPr lang="en-US" dirty="0" smtClean="0"/>
              <a:t>Diabetes and the metabolic syndrome</a:t>
            </a:r>
          </a:p>
          <a:p>
            <a:endParaRPr lang="en-US" dirty="0" smtClean="0"/>
          </a:p>
          <a:p>
            <a:r>
              <a:rPr lang="en-US" dirty="0" smtClean="0"/>
              <a:t>Lifestyle factors</a:t>
            </a:r>
          </a:p>
          <a:p>
            <a:pPr lvl="1"/>
            <a:r>
              <a:rPr lang="en-US" dirty="0" smtClean="0"/>
              <a:t>Especially smoking</a:t>
            </a:r>
          </a:p>
          <a:p>
            <a:endParaRPr lang="en-US" dirty="0" smtClean="0"/>
          </a:p>
          <a:p>
            <a:r>
              <a:rPr lang="en-US" dirty="0" err="1" smtClean="0"/>
              <a:t>Dyslipidaemia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48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Conventional wisdom that women more likely to present with ‘atypical’ symptoms</a:t>
            </a:r>
          </a:p>
          <a:p>
            <a:pPr lvl="1"/>
            <a:r>
              <a:rPr lang="en-US" dirty="0" smtClean="0"/>
              <a:t>Data is somewhat conflicting but is evidence to support this</a:t>
            </a:r>
          </a:p>
          <a:p>
            <a:pPr lvl="1"/>
            <a:r>
              <a:rPr lang="en-US" dirty="0" smtClean="0"/>
              <a:t>Most women still present with chest pain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eed to be aware of non-chest pain symptoms as cause for presentation: chest tightness, shoulder, arm and jaw pain, </a:t>
            </a:r>
            <a:r>
              <a:rPr lang="en-US" dirty="0" err="1" smtClean="0"/>
              <a:t>dyspnoea</a:t>
            </a:r>
            <a:r>
              <a:rPr lang="en-US" dirty="0" smtClean="0"/>
              <a:t>, ‘heart burn’ or ‘indigestion’</a:t>
            </a:r>
          </a:p>
          <a:p>
            <a:pPr lvl="1"/>
            <a:r>
              <a:rPr lang="en-US" dirty="0" smtClean="0"/>
              <a:t>Women often older with more comorbidities at presentation</a:t>
            </a:r>
          </a:p>
        </p:txBody>
      </p:sp>
    </p:spTree>
    <p:extLst>
      <p:ext uri="{BB962C8B-B14F-4D97-AF65-F5344CB8AC3E}">
        <p14:creationId xmlns:p14="http://schemas.microsoft.com/office/powerpoint/2010/main" val="178367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</a:p>
          <a:p>
            <a:endParaRPr lang="en-US" dirty="0"/>
          </a:p>
          <a:p>
            <a:r>
              <a:rPr lang="en-US" dirty="0" smtClean="0"/>
              <a:t>ECG</a:t>
            </a:r>
          </a:p>
          <a:p>
            <a:endParaRPr lang="en-US" dirty="0"/>
          </a:p>
          <a:p>
            <a:r>
              <a:rPr lang="en-US" dirty="0" smtClean="0"/>
              <a:t>Cardiac biomarkers</a:t>
            </a:r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Two of three: urgent specialist referral.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35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Non-Invasive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Exercise stress test: Non-specific with high false positive rate</a:t>
            </a:r>
          </a:p>
          <a:p>
            <a:endParaRPr lang="en-US" dirty="0"/>
          </a:p>
          <a:p>
            <a:r>
              <a:rPr lang="en-US" dirty="0" smtClean="0"/>
              <a:t>Exercise Stress Echo: More specific and sensitive, no </a:t>
            </a:r>
            <a:r>
              <a:rPr lang="en-US" dirty="0" err="1" smtClean="0"/>
              <a:t>ionising</a:t>
            </a:r>
            <a:r>
              <a:rPr lang="en-US" dirty="0" smtClean="0"/>
              <a:t> radiation (</a:t>
            </a:r>
            <a:r>
              <a:rPr lang="en-US" dirty="0" err="1" smtClean="0"/>
              <a:t>Dobutamine</a:t>
            </a:r>
            <a:r>
              <a:rPr lang="en-US" dirty="0" smtClean="0"/>
              <a:t> Stress Echo if unable to exercise)</a:t>
            </a:r>
          </a:p>
          <a:p>
            <a:endParaRPr lang="en-US" dirty="0"/>
          </a:p>
          <a:p>
            <a:r>
              <a:rPr lang="en-US" dirty="0" smtClean="0"/>
              <a:t>Myocardial perfusion study: Cannot exclude balanced </a:t>
            </a:r>
            <a:r>
              <a:rPr lang="en-US" dirty="0" err="1" smtClean="0"/>
              <a:t>ischaemia</a:t>
            </a:r>
            <a:r>
              <a:rPr lang="en-US" dirty="0" smtClean="0"/>
              <a:t> (LMCA or </a:t>
            </a:r>
            <a:r>
              <a:rPr lang="en-US" dirty="0" err="1" smtClean="0"/>
              <a:t>multivessel</a:t>
            </a:r>
            <a:r>
              <a:rPr lang="en-US" dirty="0" smtClean="0"/>
              <a:t> disease), no information on </a:t>
            </a:r>
            <a:r>
              <a:rPr lang="en-US" dirty="0" err="1" smtClean="0"/>
              <a:t>valvular</a:t>
            </a:r>
            <a:r>
              <a:rPr lang="en-US" dirty="0" smtClean="0"/>
              <a:t> status, radiation.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857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Non-Invasive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CT coronary angiography:</a:t>
            </a:r>
          </a:p>
          <a:p>
            <a:pPr lvl="1"/>
            <a:r>
              <a:rPr lang="en-US" dirty="0" smtClean="0"/>
              <a:t>Currently need a specialist referral for patient to receive rebate</a:t>
            </a:r>
          </a:p>
          <a:p>
            <a:pPr lvl="1"/>
            <a:r>
              <a:rPr lang="en-US" dirty="0" err="1" smtClean="0"/>
              <a:t>Ionising</a:t>
            </a:r>
            <a:r>
              <a:rPr lang="en-US" dirty="0" smtClean="0"/>
              <a:t> radiation</a:t>
            </a:r>
          </a:p>
          <a:p>
            <a:pPr lvl="1"/>
            <a:r>
              <a:rPr lang="en-US" dirty="0" smtClean="0"/>
              <a:t>Very sensitive but variable specificity and positive predictive value for significant CAD (highly </a:t>
            </a:r>
            <a:r>
              <a:rPr lang="en-US" dirty="0" err="1" smtClean="0"/>
              <a:t>centre</a:t>
            </a:r>
            <a:r>
              <a:rPr lang="en-US" dirty="0" smtClean="0"/>
              <a:t>/operator/experience dependent)</a:t>
            </a:r>
          </a:p>
          <a:p>
            <a:pPr lvl="1"/>
            <a:endParaRPr lang="en-US" dirty="0"/>
          </a:p>
          <a:p>
            <a:r>
              <a:rPr lang="en-US" dirty="0" smtClean="0"/>
              <a:t>CT calcium score: Risk stratification tool only, should not be used to assess for CAD in symptomatic patients.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3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12819</TotalTime>
  <Words>631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ＭＳ Ｐゴシック</vt:lpstr>
      <vt:lpstr>Arial</vt:lpstr>
      <vt:lpstr>Calibri</vt:lpstr>
      <vt:lpstr>Office Theme</vt:lpstr>
      <vt:lpstr>Women and Cardiovascular Disease</vt:lpstr>
      <vt:lpstr>Disclosures</vt:lpstr>
      <vt:lpstr>Background</vt:lpstr>
      <vt:lpstr>Background</vt:lpstr>
      <vt:lpstr>Modifiable Risk Factors</vt:lpstr>
      <vt:lpstr>Clinical Presentation</vt:lpstr>
      <vt:lpstr>Initial assessment</vt:lpstr>
      <vt:lpstr>Non-Invasive Assessment</vt:lpstr>
      <vt:lpstr>Non-Invasive Assessment</vt:lpstr>
      <vt:lpstr>Acute Coronary Syndromes</vt:lpstr>
      <vt:lpstr>Acute Coronary Syndrome</vt:lpstr>
      <vt:lpstr>Heart Failure</vt:lpstr>
      <vt:lpstr>Hormone Replacement Therapy</vt:lpstr>
      <vt:lpstr>References</vt:lpstr>
    </vt:vector>
  </TitlesOfParts>
  <Company>London Hospitals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McClelland</dc:creator>
  <cp:lastModifiedBy>Microhire</cp:lastModifiedBy>
  <cp:revision>70</cp:revision>
  <dcterms:created xsi:type="dcterms:W3CDTF">2013-09-11T18:28:51Z</dcterms:created>
  <dcterms:modified xsi:type="dcterms:W3CDTF">2015-06-20T02:04:12Z</dcterms:modified>
</cp:coreProperties>
</file>