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473" r:id="rId2"/>
    <p:sldId id="392" r:id="rId3"/>
    <p:sldId id="536" r:id="rId4"/>
    <p:sldId id="538" r:id="rId5"/>
    <p:sldId id="551" r:id="rId6"/>
    <p:sldId id="542" r:id="rId7"/>
    <p:sldId id="543" r:id="rId8"/>
    <p:sldId id="544" r:id="rId9"/>
    <p:sldId id="545" r:id="rId10"/>
    <p:sldId id="547" r:id="rId11"/>
    <p:sldId id="548" r:id="rId12"/>
    <p:sldId id="549" r:id="rId13"/>
    <p:sldId id="460" r:id="rId14"/>
    <p:sldId id="474" r:id="rId15"/>
    <p:sldId id="464" r:id="rId16"/>
    <p:sldId id="461" r:id="rId17"/>
    <p:sldId id="468" r:id="rId18"/>
    <p:sldId id="405" r:id="rId19"/>
    <p:sldId id="482" r:id="rId20"/>
    <p:sldId id="524" r:id="rId21"/>
    <p:sldId id="483" r:id="rId22"/>
    <p:sldId id="509" r:id="rId23"/>
    <p:sldId id="492" r:id="rId24"/>
    <p:sldId id="429" r:id="rId25"/>
    <p:sldId id="493" r:id="rId26"/>
    <p:sldId id="430" r:id="rId27"/>
    <p:sldId id="495" r:id="rId28"/>
    <p:sldId id="433" r:id="rId29"/>
    <p:sldId id="497" r:id="rId30"/>
    <p:sldId id="431" r:id="rId31"/>
    <p:sldId id="499" r:id="rId32"/>
    <p:sldId id="534" r:id="rId33"/>
    <p:sldId id="532" r:id="rId34"/>
    <p:sldId id="500" r:id="rId35"/>
    <p:sldId id="501" r:id="rId36"/>
    <p:sldId id="511" r:id="rId37"/>
    <p:sldId id="525" r:id="rId38"/>
    <p:sldId id="512" r:id="rId39"/>
    <p:sldId id="513" r:id="rId40"/>
    <p:sldId id="527" r:id="rId41"/>
    <p:sldId id="530" r:id="rId42"/>
    <p:sldId id="526" r:id="rId43"/>
    <p:sldId id="528" r:id="rId44"/>
    <p:sldId id="514" r:id="rId45"/>
    <p:sldId id="502" r:id="rId46"/>
    <p:sldId id="550" r:id="rId47"/>
    <p:sldId id="503" r:id="rId48"/>
    <p:sldId id="5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46" autoAdjust="0"/>
  </p:normalViewPr>
  <p:slideViewPr>
    <p:cSldViewPr>
      <p:cViewPr varScale="1">
        <p:scale>
          <a:sx n="101" d="100"/>
          <a:sy n="101" d="100"/>
        </p:scale>
        <p:origin x="18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66536964981843E-2"/>
          <c:y val="0.26952141057934531"/>
          <c:w val="0.84435797665370371"/>
          <c:h val="0.433249370277078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64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/>
              </a:solidFill>
              <a:ln w="1264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1264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 w="1264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264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46.1</c:v>
                </c:pt>
                <c:pt idx="1">
                  <c:v>50.3</c:v>
                </c:pt>
                <c:pt idx="2">
                  <c:v>1.3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8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66536964981774E-2"/>
          <c:y val="0.27020202020202022"/>
          <c:w val="0.84435797665370371"/>
          <c:h val="0.4343434343434343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67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/>
              </a:solidFill>
              <a:ln w="1267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1267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 w="1267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267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52.7</c:v>
                </c:pt>
                <c:pt idx="1">
                  <c:v>31.9</c:v>
                </c:pt>
                <c:pt idx="2">
                  <c:v>9.3000000000000007</c:v>
                </c:pt>
                <c:pt idx="3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C018-9B60-4883-82D7-2F9A1BA55511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D9026-500E-4473-8390-8B949DAE000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4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D9026-500E-4473-8390-8B949DAE000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78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5F5DD-84F4-41CA-AD54-6C0B4A8F220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707" y="4342464"/>
            <a:ext cx="5292587" cy="4114487"/>
          </a:xfrm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Bipolar disorder: </a:t>
            </a:r>
            <a:r>
              <a:rPr lang="en-US" b="1" dirty="0" err="1" smtClean="0">
                <a:solidFill>
                  <a:schemeClr val="tx2"/>
                </a:solidFill>
              </a:rPr>
              <a:t>unrecognised</a:t>
            </a:r>
            <a:r>
              <a:rPr lang="en-US" b="1" dirty="0" smtClean="0">
                <a:solidFill>
                  <a:schemeClr val="tx2"/>
                </a:solidFill>
              </a:rPr>
              <a:t> and undiagnosed</a:t>
            </a:r>
            <a:endParaRPr lang="en-GB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dirty="0" err="1" smtClean="0"/>
              <a:t>Hirschfeld</a:t>
            </a:r>
            <a:r>
              <a:rPr lang="en-GB" dirty="0" smtClean="0"/>
              <a:t> and colleagues conducted a study to estimate the rate of positive screens for bipolar I and II disorder in the general population of the USA.</a:t>
            </a:r>
          </a:p>
          <a:p>
            <a:pPr eaLnBrk="1" hangingPunct="1"/>
            <a:r>
              <a:rPr lang="en-GB" dirty="0" smtClean="0"/>
              <a:t>The Mood Disorder Questionnaire, which is a validated screening tool for bipolar I and II, was sent to 127,800 people (aged </a:t>
            </a:r>
            <a:r>
              <a:rPr lang="en-GB" dirty="0" smtClean="0">
                <a:cs typeface="Arial" charset="0"/>
              </a:rPr>
              <a:t>≥</a:t>
            </a:r>
            <a:r>
              <a:rPr lang="en-GB" dirty="0" smtClean="0"/>
              <a:t>18 years) in the USA. Overall 66.8% of people responded (n=85,358).  </a:t>
            </a:r>
          </a:p>
          <a:p>
            <a:pPr eaLnBrk="1" hangingPunct="1"/>
            <a:r>
              <a:rPr lang="en-GB" dirty="0" smtClean="0"/>
              <a:t>Of the people with a positive screen for bipolar disorder, 19.8% reported that they had previously received a diagnosis of bipolar disorder from a physician; 31.2% of those screened positive for bipolar disorder reported a physician diagnosis of </a:t>
            </a:r>
            <a:r>
              <a:rPr lang="en-GB" dirty="0" err="1" smtClean="0"/>
              <a:t>unipolar</a:t>
            </a:r>
            <a:r>
              <a:rPr lang="en-GB" dirty="0" smtClean="0"/>
              <a:t> depression.  49.0% reported no diagnosis of either bipolar disorder or </a:t>
            </a:r>
            <a:r>
              <a:rPr lang="en-GB" dirty="0" err="1" smtClean="0"/>
              <a:t>unipolar</a:t>
            </a:r>
            <a:r>
              <a:rPr lang="en-GB" dirty="0" smtClean="0"/>
              <a:t> depression.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Reference</a:t>
            </a:r>
          </a:p>
          <a:p>
            <a:pPr eaLnBrk="1" hangingPunct="1"/>
            <a:r>
              <a:rPr lang="en-US" sz="1000" dirty="0" err="1">
                <a:cs typeface="Times New Roman" pitchFamily="18" charset="0"/>
              </a:rPr>
              <a:t>Hirschfeld</a:t>
            </a:r>
            <a:r>
              <a:rPr lang="en-US" sz="1000" dirty="0">
                <a:cs typeface="Times New Roman" pitchFamily="18" charset="0"/>
              </a:rPr>
              <a:t> RM et al. Screening for bipolar disorder in the community. 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03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/>
              <a:t>Bipolar disease state slide kit _ 10 January 2008 [FINAL VERSION]</a:t>
            </a:r>
            <a:br>
              <a:rPr lang="nl-NL"/>
            </a:b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6A141-0E3C-454E-BB47-4CD2A224703F}" type="slidenum">
              <a:rPr lang="nl-NL"/>
              <a:pPr/>
              <a:t>14</a:t>
            </a:fld>
            <a:endParaRPr lang="nl-NL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436563"/>
            <a:ext cx="4383088" cy="3287712"/>
          </a:xfrm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161814"/>
            <a:ext cx="5527080" cy="4170588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900">
              <a:cs typeface="Times New Roman" pitchFamily="18" charset="0"/>
            </a:endParaRPr>
          </a:p>
          <a:p>
            <a:endParaRPr lang="en-US" sz="900"/>
          </a:p>
        </p:txBody>
      </p:sp>
      <p:sp>
        <p:nvSpPr>
          <p:cNvPr id="1472516" name="Rectangle 4"/>
          <p:cNvSpPr>
            <a:spLocks noChangeArrowheads="1"/>
          </p:cNvSpPr>
          <p:nvPr/>
        </p:nvSpPr>
        <p:spPr bwMode="auto">
          <a:xfrm>
            <a:off x="799193" y="4331446"/>
            <a:ext cx="5527080" cy="416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133" tIns="46066" rIns="92133" bIns="46066"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000">
                <a:solidFill>
                  <a:schemeClr val="tx2"/>
                </a:solidFill>
              </a:rPr>
              <a:t>Frequency of symptoms</a:t>
            </a:r>
            <a:endParaRPr lang="en-US" sz="100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sz="1000" b="0"/>
              <a:t>In a study of long-term symptomatic status by Judd et al, patients with bipolar I disorder patients (12.8 years follow up) experienced 3 times more depressive symptoms (31.9% of total follow-up weeks) than manic symptoms (9.3% of weeks), and depressive symptoms were 5 times more frequent than cycling/mixed symptoms (5.9% of weeks).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sz="1000" b="0"/>
              <a:t>In a similar study by Judd et al, patients with bipolar II disorder were symptomatic for 53.9% of weeks during a 13.4 year follow-up period. Again depressive symptoms dominated over hypomanic and mixed/cycling. Depressive symptoms occurred for 50.3% of weeks, hypomanic symptoms occurred for 1.3% of weeks and cycling/mixed symptoms occurred during 2.3% of weeks.</a:t>
            </a:r>
            <a:endParaRPr lang="en-GB" sz="1000" b="0" baseline="3000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en-US" sz="1000" i="1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000"/>
              <a:t>References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000" b="0">
                <a:cs typeface="Times New Roman" pitchFamily="18" charset="0"/>
              </a:rPr>
              <a:t>Judd LL et al. The long-term natural history of the weekly symptomatic status of bipolar I disorder. Arch Gen Psychiatry 2002; 59: 530-537.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sz="1000" b="0">
                <a:cs typeface="Times New Roman" pitchFamily="18" charset="0"/>
              </a:rPr>
              <a:t>Judd LL et al.  A prospective investigation of the natural history of the long-term weekly symptomatic status of bipolar II disorder.  Arch Gen Psychiatry 2003; 60: 261-269.</a:t>
            </a:r>
            <a:endParaRPr lang="en-US" sz="1000" b="0">
              <a:cs typeface="Times New Roman" pitchFamily="18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46352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92D50-E806-49E2-A141-7A118B62BB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434975"/>
            <a:ext cx="4384675" cy="328930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164013"/>
            <a:ext cx="5527675" cy="41671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67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3C61C-CBA3-4ABD-9CFA-3594A9ADA76F}" type="slidenum">
              <a:rPr lang="en-AU" smtClean="0"/>
              <a:pPr/>
              <a:t>17</a:t>
            </a:fld>
            <a:endParaRPr lang="en-A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 lIns="92207" tIns="45295" rIns="92207" bIns="4529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65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91328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828800"/>
            <a:ext cx="8077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AC8A-67D0-4A79-927C-7669F5011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5C45-26A5-4638-8765-C70FE8ACE02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79D312-7C19-4725-B39B-9AFDF809A17B}" type="datetimeFigureOut">
              <a:rPr lang="en-US" smtClean="0"/>
              <a:pPr/>
              <a:t>6/20/2015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08E43-F82A-4F95-A831-DFD57CE9C5A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464496" cy="417646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Is it depression or is it bipolar disorder?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			 Jon-Paul </a:t>
            </a:r>
            <a:r>
              <a:rPr lang="en-AU" dirty="0" err="1" smtClean="0"/>
              <a:t>Khoo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026" name="Picture 2" descr="C:\Users\User\Desktop\scream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096344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“Manic depression is a frustrating mess”</a:t>
            </a:r>
            <a:br>
              <a:rPr lang="en-AU" sz="2800" i="1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AU" sz="2400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	 	                              </a:t>
            </a:r>
            <a:r>
              <a:rPr lang="en-AU" sz="1600" i="1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Manic Depression</a:t>
            </a:r>
            <a:r>
              <a:rPr lang="en-AU" sz="1600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n-AU" sz="1600" dirty="0" err="1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Jimi</a:t>
            </a:r>
            <a:r>
              <a:rPr lang="en-AU" sz="1600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Hendrix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DSM-5 Bipolar and related disorders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Mania with psychosis</a:t>
            </a:r>
          </a:p>
          <a:p>
            <a:r>
              <a:rPr lang="en-AU" dirty="0" smtClean="0"/>
              <a:t>Mania</a:t>
            </a:r>
          </a:p>
          <a:p>
            <a:r>
              <a:rPr lang="en-AU" dirty="0" smtClean="0"/>
              <a:t>Hypomania</a:t>
            </a:r>
          </a:p>
          <a:p>
            <a:r>
              <a:rPr lang="en-AU" dirty="0" err="1" smtClean="0"/>
              <a:t>Subsyndromal</a:t>
            </a:r>
            <a:r>
              <a:rPr lang="en-AU" dirty="0" smtClean="0"/>
              <a:t> elevation</a:t>
            </a:r>
          </a:p>
          <a:p>
            <a:r>
              <a:rPr lang="en-AU" dirty="0" smtClean="0"/>
              <a:t>Normal mood</a:t>
            </a:r>
          </a:p>
          <a:p>
            <a:r>
              <a:rPr lang="en-AU" dirty="0" err="1" smtClean="0"/>
              <a:t>Subsyndromal</a:t>
            </a:r>
            <a:r>
              <a:rPr lang="en-AU" dirty="0" smtClean="0"/>
              <a:t> depression</a:t>
            </a:r>
          </a:p>
          <a:p>
            <a:r>
              <a:rPr lang="en-AU" dirty="0" smtClean="0"/>
              <a:t>Mild depression </a:t>
            </a:r>
          </a:p>
          <a:p>
            <a:r>
              <a:rPr lang="en-AU" dirty="0" smtClean="0"/>
              <a:t>Moderate depression</a:t>
            </a:r>
          </a:p>
          <a:p>
            <a:r>
              <a:rPr lang="en-AU" dirty="0" smtClean="0"/>
              <a:t>Severe depression</a:t>
            </a:r>
          </a:p>
          <a:p>
            <a:r>
              <a:rPr lang="en-AU" dirty="0" smtClean="0"/>
              <a:t>Severe depression with psychosis</a:t>
            </a:r>
            <a:endParaRPr lang="en-AU" dirty="0"/>
          </a:p>
        </p:txBody>
      </p:sp>
      <p:sp>
        <p:nvSpPr>
          <p:cNvPr id="4" name="Up-Down Arrow 3"/>
          <p:cNvSpPr/>
          <p:nvPr/>
        </p:nvSpPr>
        <p:spPr>
          <a:xfrm>
            <a:off x="5652120" y="3429000"/>
            <a:ext cx="72008" cy="2232248"/>
          </a:xfrm>
          <a:prstGeom prst="up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16200000">
            <a:off x="4665283" y="4271822"/>
            <a:ext cx="263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Major Depressive Disorder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716016" y="2852936"/>
            <a:ext cx="72008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 rot="16200000">
            <a:off x="4397855" y="3243105"/>
            <a:ext cx="12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Cyclothymia</a:t>
            </a:r>
            <a:endParaRPr lang="en-AU" dirty="0"/>
          </a:p>
        </p:txBody>
      </p:sp>
      <p:sp>
        <p:nvSpPr>
          <p:cNvPr id="8" name="Up-Down Arrow 7"/>
          <p:cNvSpPr/>
          <p:nvPr/>
        </p:nvSpPr>
        <p:spPr>
          <a:xfrm>
            <a:off x="6372200" y="1700808"/>
            <a:ext cx="72008" cy="39604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 rot="16200000">
            <a:off x="5869438" y="465184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Bipolar I Disorder</a:t>
            </a:r>
            <a:endParaRPr lang="en-AU" dirty="0"/>
          </a:p>
        </p:txBody>
      </p:sp>
      <p:sp>
        <p:nvSpPr>
          <p:cNvPr id="10" name="Up-Down Arrow 9"/>
          <p:cNvSpPr/>
          <p:nvPr/>
        </p:nvSpPr>
        <p:spPr>
          <a:xfrm flipH="1">
            <a:off x="7164287" y="2420888"/>
            <a:ext cx="72008" cy="32403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635878" y="460548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Bipolar II Disorder</a:t>
            </a:r>
            <a:endParaRPr lang="en-AU" dirty="0"/>
          </a:p>
        </p:txBody>
      </p:sp>
      <p:sp>
        <p:nvSpPr>
          <p:cNvPr id="13" name="Up-Down Arrow 12"/>
          <p:cNvSpPr/>
          <p:nvPr/>
        </p:nvSpPr>
        <p:spPr>
          <a:xfrm flipH="1">
            <a:off x="7956374" y="2924944"/>
            <a:ext cx="72009" cy="27363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695366" y="3609890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Other specified and related bipolar disorders</a:t>
            </a:r>
          </a:p>
        </p:txBody>
      </p:sp>
      <p:sp>
        <p:nvSpPr>
          <p:cNvPr id="15" name="Up-Down Arrow 14"/>
          <p:cNvSpPr/>
          <p:nvPr/>
        </p:nvSpPr>
        <p:spPr>
          <a:xfrm flipH="1">
            <a:off x="8100392" y="2420888"/>
            <a:ext cx="72008" cy="1584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04800"/>
            <a:ext cx="8155632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ahoma" pitchFamily="34" charset="0"/>
              </a:rPr>
              <a:t>Akiskal’s</a:t>
            </a:r>
            <a:r>
              <a:rPr lang="en-US" dirty="0" smtClean="0">
                <a:latin typeface="Tahoma" pitchFamily="34" charset="0"/>
              </a:rPr>
              <a:t> Bipolar Spectrum</a:t>
            </a:r>
          </a:p>
        </p:txBody>
      </p:sp>
      <p:pic>
        <p:nvPicPr>
          <p:cNvPr id="26627" name="Picture 5" descr="C:\Documents and Settings\Jon-Paul Khoo\Application Data\Microsoft\Media Catalog\scan000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628800"/>
            <a:ext cx="6319854" cy="5080667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ahoma" pitchFamily="34" charset="0"/>
              </a:rPr>
              <a:t>Akiskal’s</a:t>
            </a:r>
            <a:r>
              <a:rPr lang="en-US" dirty="0" smtClean="0">
                <a:latin typeface="Tahoma" pitchFamily="34" charset="0"/>
              </a:rPr>
              <a:t> Bipolar Spectrum</a:t>
            </a:r>
          </a:p>
        </p:txBody>
      </p:sp>
      <p:pic>
        <p:nvPicPr>
          <p:cNvPr id="27651" name="Picture 5" descr="C:\Documents and Settings\Jon-Paul Khoo\Application Data\Microsoft\Media Catalog\scan000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628800"/>
            <a:ext cx="6215106" cy="4996457"/>
          </a:xfrm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Causes of misdiagnosis as depression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85000" lnSpcReduction="20000"/>
          </a:bodyPr>
          <a:lstStyle/>
          <a:p>
            <a:r>
              <a:rPr lang="en-AU" sz="2800" dirty="0" smtClean="0"/>
              <a:t>Overly restrictive DSM criteria</a:t>
            </a:r>
          </a:p>
          <a:p>
            <a:r>
              <a:rPr lang="en-AU" sz="2800" dirty="0" smtClean="0"/>
              <a:t>Critical diagnostic element is elevation </a:t>
            </a:r>
          </a:p>
          <a:p>
            <a:pPr lvl="1"/>
            <a:r>
              <a:rPr lang="en-AU" sz="2400" dirty="0" smtClean="0"/>
              <a:t>But bipolar disorder is depression-predominant</a:t>
            </a:r>
          </a:p>
          <a:p>
            <a:pPr lvl="1"/>
            <a:r>
              <a:rPr lang="en-AU" sz="2400" dirty="0" smtClean="0"/>
              <a:t>Most bipolar patients seek treatment only for depression</a:t>
            </a:r>
          </a:p>
          <a:p>
            <a:r>
              <a:rPr lang="en-AU" sz="2800" dirty="0" smtClean="0"/>
              <a:t>Elevation usually absent at time of diagnosis</a:t>
            </a:r>
          </a:p>
          <a:p>
            <a:pPr lvl="1"/>
            <a:r>
              <a:rPr lang="en-AU" sz="2400" dirty="0" smtClean="0"/>
              <a:t>Diagnosis often based on history rather than presentation</a:t>
            </a:r>
          </a:p>
          <a:p>
            <a:r>
              <a:rPr lang="en-AU" sz="2800" dirty="0" smtClean="0"/>
              <a:t>Historical mania and hypomania are missed</a:t>
            </a:r>
          </a:p>
          <a:p>
            <a:pPr lvl="1"/>
            <a:r>
              <a:rPr lang="en-AU" sz="2400" dirty="0" smtClean="0"/>
              <a:t>Not asked after, denied or not spontaneously reported</a:t>
            </a:r>
          </a:p>
          <a:p>
            <a:pPr lvl="2"/>
            <a:r>
              <a:rPr lang="en-AU" sz="2100" dirty="0" smtClean="0"/>
              <a:t>Insight impairment is common</a:t>
            </a:r>
          </a:p>
          <a:p>
            <a:pPr lvl="2"/>
            <a:r>
              <a:rPr lang="en-AU" sz="2100" dirty="0" smtClean="0"/>
              <a:t>Hypomania may be subtle or constructive</a:t>
            </a:r>
          </a:p>
          <a:p>
            <a:pPr lvl="2"/>
            <a:r>
              <a:rPr lang="en-AU" sz="2100" dirty="0" smtClean="0"/>
              <a:t>Feel good, creative, active, heightened well-being, energised, productive, social, invigorated</a:t>
            </a:r>
          </a:p>
          <a:p>
            <a:pPr lvl="3"/>
            <a:r>
              <a:rPr lang="en-AU" dirty="0" smtClean="0"/>
              <a:t>Not considered negative or even preferred</a:t>
            </a:r>
          </a:p>
          <a:p>
            <a:pPr lvl="1"/>
            <a:r>
              <a:rPr lang="en-AU" sz="2400" dirty="0" smtClean="0"/>
              <a:t>Non-classical phenomena are common</a:t>
            </a:r>
          </a:p>
          <a:p>
            <a:pPr lvl="1"/>
            <a:r>
              <a:rPr lang="en-AU" sz="2400" dirty="0" smtClean="0"/>
              <a:t>Often no historical indication/record of hypomania 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4283968" y="1556792"/>
          <a:ext cx="4981575" cy="38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556792"/>
          <a:ext cx="4981575" cy="38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71500" name="Rectangle 12"/>
          <p:cNvSpPr>
            <a:spLocks noChangeArrowheads="1"/>
          </p:cNvSpPr>
          <p:nvPr/>
        </p:nvSpPr>
        <p:spPr bwMode="auto">
          <a:xfrm>
            <a:off x="1691680" y="2276872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5.9%</a:t>
            </a:r>
            <a:endParaRPr lang="en-GB" sz="2000" b="0" dirty="0"/>
          </a:p>
        </p:txBody>
      </p:sp>
      <p:sp>
        <p:nvSpPr>
          <p:cNvPr id="1471501" name="Rectangle 13"/>
          <p:cNvSpPr>
            <a:spLocks noChangeArrowheads="1"/>
          </p:cNvSpPr>
          <p:nvPr/>
        </p:nvSpPr>
        <p:spPr bwMode="auto">
          <a:xfrm>
            <a:off x="827584" y="2420888"/>
            <a:ext cx="646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9.3%</a:t>
            </a:r>
            <a:endParaRPr lang="en-GB" sz="2000" b="0" dirty="0"/>
          </a:p>
        </p:txBody>
      </p:sp>
      <p:sp>
        <p:nvSpPr>
          <p:cNvPr id="1471502" name="Rectangle 14"/>
          <p:cNvSpPr>
            <a:spLocks noChangeArrowheads="1"/>
          </p:cNvSpPr>
          <p:nvPr/>
        </p:nvSpPr>
        <p:spPr bwMode="auto">
          <a:xfrm>
            <a:off x="1043608" y="3140968"/>
            <a:ext cx="782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31.9%</a:t>
            </a:r>
            <a:endParaRPr lang="en-GB" sz="2000" b="0" dirty="0"/>
          </a:p>
        </p:txBody>
      </p:sp>
      <p:sp>
        <p:nvSpPr>
          <p:cNvPr id="1471503" name="Rectangle 15"/>
          <p:cNvSpPr>
            <a:spLocks noChangeArrowheads="1"/>
          </p:cNvSpPr>
          <p:nvPr/>
        </p:nvSpPr>
        <p:spPr bwMode="auto">
          <a:xfrm>
            <a:off x="2915816" y="3068960"/>
            <a:ext cx="85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52.7%</a:t>
            </a:r>
            <a:endParaRPr lang="en-GB" sz="2000" b="0" dirty="0"/>
          </a:p>
        </p:txBody>
      </p:sp>
      <p:sp>
        <p:nvSpPr>
          <p:cNvPr id="1471512" name="Rectangle 24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532440" cy="1143000"/>
          </a:xfrm>
        </p:spPr>
        <p:txBody>
          <a:bodyPr/>
          <a:lstStyle/>
          <a:p>
            <a:r>
              <a:rPr lang="en-US" sz="4000" dirty="0"/>
              <a:t>Frequency of symptoms</a:t>
            </a:r>
          </a:p>
        </p:txBody>
      </p:sp>
      <p:sp>
        <p:nvSpPr>
          <p:cNvPr id="1471513" name="Rectangle 25"/>
          <p:cNvSpPr>
            <a:spLocks noChangeArrowheads="1"/>
          </p:cNvSpPr>
          <p:nvPr/>
        </p:nvSpPr>
        <p:spPr bwMode="auto">
          <a:xfrm>
            <a:off x="251520" y="6165304"/>
            <a:ext cx="4168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400" dirty="0"/>
              <a:t>n=146, bipolar I; n=86, bipolar II</a:t>
            </a:r>
          </a:p>
          <a:p>
            <a:pPr eaLnBrk="1" hangingPunct="1"/>
            <a:r>
              <a:rPr lang="es-ES_tradnl" sz="1400" dirty="0" err="1"/>
              <a:t>Follow</a:t>
            </a:r>
            <a:r>
              <a:rPr lang="es-ES_tradnl" sz="1400" dirty="0"/>
              <a:t> up: </a:t>
            </a:r>
            <a:r>
              <a:rPr lang="es-ES_tradnl" sz="1400" baseline="30000" dirty="0"/>
              <a:t>a</a:t>
            </a:r>
            <a:r>
              <a:rPr lang="es-ES_tradnl" sz="1400" dirty="0"/>
              <a:t>12.8 </a:t>
            </a:r>
            <a:r>
              <a:rPr lang="es-ES_tradnl" sz="1400" dirty="0" err="1"/>
              <a:t>years</a:t>
            </a:r>
            <a:r>
              <a:rPr lang="es-ES_tradnl" sz="1400" dirty="0"/>
              <a:t>; </a:t>
            </a:r>
            <a:r>
              <a:rPr lang="es-ES_tradnl" sz="1400" baseline="30000" dirty="0"/>
              <a:t>b</a:t>
            </a:r>
            <a:r>
              <a:rPr lang="es-ES_tradnl" sz="1400" dirty="0"/>
              <a:t>13.4 </a:t>
            </a:r>
            <a:r>
              <a:rPr lang="es-ES_tradnl" sz="1400" dirty="0" err="1"/>
              <a:t>years</a:t>
            </a:r>
            <a:r>
              <a:rPr lang="es-ES_tradnl" sz="1400" dirty="0"/>
              <a:t>  </a:t>
            </a:r>
          </a:p>
        </p:txBody>
      </p:sp>
      <p:sp>
        <p:nvSpPr>
          <p:cNvPr id="1471514" name="Text Box 26"/>
          <p:cNvSpPr txBox="1">
            <a:spLocks noChangeArrowheads="1"/>
          </p:cNvSpPr>
          <p:nvPr/>
        </p:nvSpPr>
        <p:spPr bwMode="auto">
          <a:xfrm>
            <a:off x="3203848" y="6381328"/>
            <a:ext cx="577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GB" sz="1400" dirty="0"/>
              <a:t>Judd et al 2002; 2003</a:t>
            </a:r>
            <a:endParaRPr lang="en-US" sz="1400" dirty="0"/>
          </a:p>
        </p:txBody>
      </p:sp>
      <p:sp>
        <p:nvSpPr>
          <p:cNvPr id="1471504" name="Rectangle 16"/>
          <p:cNvSpPr>
            <a:spLocks noChangeArrowheads="1"/>
          </p:cNvSpPr>
          <p:nvPr/>
        </p:nvSpPr>
        <p:spPr bwMode="auto">
          <a:xfrm>
            <a:off x="1475656" y="4869160"/>
            <a:ext cx="153987" cy="15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71505" name="Rectangle 17"/>
          <p:cNvSpPr>
            <a:spLocks noChangeArrowheads="1"/>
          </p:cNvSpPr>
          <p:nvPr/>
        </p:nvSpPr>
        <p:spPr bwMode="auto">
          <a:xfrm>
            <a:off x="1835696" y="4797152"/>
            <a:ext cx="2108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900" dirty="0"/>
              <a:t>Time asymptomatic</a:t>
            </a:r>
            <a:endParaRPr lang="en-GB" sz="2400" b="0" dirty="0"/>
          </a:p>
        </p:txBody>
      </p:sp>
      <p:sp>
        <p:nvSpPr>
          <p:cNvPr id="1471506" name="Rectangle 18"/>
          <p:cNvSpPr>
            <a:spLocks noChangeArrowheads="1"/>
          </p:cNvSpPr>
          <p:nvPr/>
        </p:nvSpPr>
        <p:spPr bwMode="auto">
          <a:xfrm>
            <a:off x="1475656" y="5229200"/>
            <a:ext cx="153987" cy="1539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71507" name="Rectangle 19"/>
          <p:cNvSpPr>
            <a:spLocks noChangeArrowheads="1"/>
          </p:cNvSpPr>
          <p:nvPr/>
        </p:nvSpPr>
        <p:spPr bwMode="auto">
          <a:xfrm>
            <a:off x="1835696" y="5157192"/>
            <a:ext cx="1744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900" dirty="0"/>
              <a:t>Time depressed</a:t>
            </a:r>
            <a:endParaRPr lang="en-GB" sz="2400" b="0" dirty="0"/>
          </a:p>
        </p:txBody>
      </p:sp>
      <p:sp>
        <p:nvSpPr>
          <p:cNvPr id="1471508" name="Rectangle 20"/>
          <p:cNvSpPr>
            <a:spLocks noChangeArrowheads="1"/>
          </p:cNvSpPr>
          <p:nvPr/>
        </p:nvSpPr>
        <p:spPr bwMode="auto">
          <a:xfrm>
            <a:off x="4788024" y="4869160"/>
            <a:ext cx="153987" cy="1539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71509" name="Rectangle 21"/>
          <p:cNvSpPr>
            <a:spLocks noChangeArrowheads="1"/>
          </p:cNvSpPr>
          <p:nvPr/>
        </p:nvSpPr>
        <p:spPr bwMode="auto">
          <a:xfrm>
            <a:off x="5148064" y="4797152"/>
            <a:ext cx="263912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900" dirty="0"/>
              <a:t>Time manic / </a:t>
            </a:r>
            <a:r>
              <a:rPr lang="en-GB" sz="1900" dirty="0" err="1"/>
              <a:t>hypomanic</a:t>
            </a:r>
            <a:endParaRPr lang="en-GB" sz="2400" b="0" dirty="0"/>
          </a:p>
        </p:txBody>
      </p:sp>
      <p:sp>
        <p:nvSpPr>
          <p:cNvPr id="1471510" name="Rectangle 22"/>
          <p:cNvSpPr>
            <a:spLocks noChangeArrowheads="1"/>
          </p:cNvSpPr>
          <p:nvPr/>
        </p:nvSpPr>
        <p:spPr bwMode="auto">
          <a:xfrm>
            <a:off x="4788024" y="5229200"/>
            <a:ext cx="153987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71511" name="Rectangle 23"/>
          <p:cNvSpPr>
            <a:spLocks noChangeArrowheads="1"/>
          </p:cNvSpPr>
          <p:nvPr/>
        </p:nvSpPr>
        <p:spPr bwMode="auto">
          <a:xfrm>
            <a:off x="5148064" y="5157192"/>
            <a:ext cx="220310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900" dirty="0"/>
              <a:t>Time cycling / mixed</a:t>
            </a:r>
            <a:endParaRPr lang="en-GB" sz="2400" b="0" dirty="0"/>
          </a:p>
        </p:txBody>
      </p:sp>
      <p:sp>
        <p:nvSpPr>
          <p:cNvPr id="1471515" name="Rectangle 27"/>
          <p:cNvSpPr>
            <a:spLocks noChangeArrowheads="1"/>
          </p:cNvSpPr>
          <p:nvPr/>
        </p:nvSpPr>
        <p:spPr bwMode="auto">
          <a:xfrm>
            <a:off x="1187624" y="4725144"/>
            <a:ext cx="6856412" cy="844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71520" name="Rectangle 32"/>
          <p:cNvSpPr>
            <a:spLocks noChangeArrowheads="1"/>
          </p:cNvSpPr>
          <p:nvPr/>
        </p:nvSpPr>
        <p:spPr bwMode="auto">
          <a:xfrm>
            <a:off x="6516216" y="2276872"/>
            <a:ext cx="73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2.3%</a:t>
            </a:r>
            <a:endParaRPr lang="en-GB" sz="2000" b="0" dirty="0"/>
          </a:p>
        </p:txBody>
      </p:sp>
      <p:sp>
        <p:nvSpPr>
          <p:cNvPr id="1471521" name="Rectangle 33"/>
          <p:cNvSpPr>
            <a:spLocks noChangeArrowheads="1"/>
          </p:cNvSpPr>
          <p:nvPr/>
        </p:nvSpPr>
        <p:spPr bwMode="auto">
          <a:xfrm>
            <a:off x="5796136" y="2276872"/>
            <a:ext cx="70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1.3%</a:t>
            </a:r>
            <a:endParaRPr lang="en-GB" sz="2000" b="0" dirty="0"/>
          </a:p>
        </p:txBody>
      </p:sp>
      <p:sp>
        <p:nvSpPr>
          <p:cNvPr id="1471522" name="Rectangle 34"/>
          <p:cNvSpPr>
            <a:spLocks noChangeArrowheads="1"/>
          </p:cNvSpPr>
          <p:nvPr/>
        </p:nvSpPr>
        <p:spPr bwMode="auto">
          <a:xfrm>
            <a:off x="5436096" y="3068960"/>
            <a:ext cx="88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50.3%</a:t>
            </a:r>
            <a:endParaRPr lang="en-GB" sz="2000" b="0" dirty="0"/>
          </a:p>
        </p:txBody>
      </p:sp>
      <p:sp>
        <p:nvSpPr>
          <p:cNvPr id="1471523" name="Rectangle 35"/>
          <p:cNvSpPr>
            <a:spLocks noChangeArrowheads="1"/>
          </p:cNvSpPr>
          <p:nvPr/>
        </p:nvSpPr>
        <p:spPr bwMode="auto">
          <a:xfrm>
            <a:off x="7308304" y="2996952"/>
            <a:ext cx="84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000" dirty="0"/>
              <a:t>46.1%</a:t>
            </a:r>
            <a:endParaRPr lang="en-GB" sz="2000" b="0" dirty="0"/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1115616" y="1700808"/>
            <a:ext cx="262764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Bipolar I </a:t>
            </a:r>
            <a:r>
              <a:rPr lang="en-GB" sz="2400" dirty="0" err="1">
                <a:solidFill>
                  <a:srgbClr val="002060"/>
                </a:solidFill>
              </a:rPr>
              <a:t>disorder</a:t>
            </a:r>
            <a:r>
              <a:rPr lang="en-GB" sz="2400" baseline="30000" dirty="0" err="1">
                <a:solidFill>
                  <a:srgbClr val="002060"/>
                </a:solidFill>
              </a:rPr>
              <a:t>a</a:t>
            </a:r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1471525" name="Text Box 37"/>
          <p:cNvSpPr txBox="1">
            <a:spLocks noChangeArrowheads="1"/>
          </p:cNvSpPr>
          <p:nvPr/>
        </p:nvSpPr>
        <p:spPr bwMode="auto">
          <a:xfrm>
            <a:off x="5508104" y="1628800"/>
            <a:ext cx="271260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Bipolar II </a:t>
            </a:r>
            <a:r>
              <a:rPr lang="en-GB" sz="2400" dirty="0" err="1">
                <a:solidFill>
                  <a:srgbClr val="002060"/>
                </a:solidFill>
              </a:rPr>
              <a:t>disorder</a:t>
            </a:r>
            <a:r>
              <a:rPr lang="en-GB" sz="2400" baseline="30000" dirty="0" err="1">
                <a:solidFill>
                  <a:srgbClr val="002060"/>
                </a:solidFill>
              </a:rPr>
              <a:t>b</a:t>
            </a:r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1471526" name="Text Box 38"/>
          <p:cNvSpPr txBox="1">
            <a:spLocks noChangeArrowheads="1"/>
          </p:cNvSpPr>
          <p:nvPr/>
        </p:nvSpPr>
        <p:spPr bwMode="auto">
          <a:xfrm>
            <a:off x="179512" y="5733256"/>
            <a:ext cx="8712968" cy="338554"/>
          </a:xfrm>
          <a:prstGeom prst="rect">
            <a:avLst/>
          </a:prstGeom>
          <a:solidFill>
            <a:srgbClr val="FF66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Irrespective of </a:t>
            </a:r>
            <a:r>
              <a:rPr lang="en-US" sz="1600" dirty="0" smtClean="0"/>
              <a:t>bipolar </a:t>
            </a:r>
            <a:r>
              <a:rPr lang="en-US" sz="1600" dirty="0"/>
              <a:t>subtype, patients spend the </a:t>
            </a:r>
            <a:r>
              <a:rPr lang="en-US" sz="1600" dirty="0" smtClean="0"/>
              <a:t>majority of </a:t>
            </a:r>
            <a:r>
              <a:rPr lang="en-US" sz="1600" dirty="0"/>
              <a:t>their time in </a:t>
            </a:r>
            <a:r>
              <a:rPr lang="en-US" sz="1600" dirty="0" smtClean="0"/>
              <a:t>the depressed </a:t>
            </a:r>
            <a:r>
              <a:rPr lang="en-US" sz="1600" dirty="0"/>
              <a:t>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15362" cy="838200"/>
          </a:xfrm>
        </p:spPr>
        <p:txBody>
          <a:bodyPr/>
          <a:lstStyle/>
          <a:p>
            <a:r>
              <a:rPr lang="en-AU" sz="4000" dirty="0" smtClean="0"/>
              <a:t>Onset timeline of Bipolar Disorder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-1408279">
            <a:off x="1817997" y="2749796"/>
            <a:ext cx="1485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>
                <a:solidFill>
                  <a:schemeClr val="folHlink"/>
                </a:solidFill>
              </a:rPr>
              <a:t>Mood swings &amp; symptoms of depression (18.0)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-1531371">
            <a:off x="2955925" y="2709863"/>
            <a:ext cx="13160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>
                <a:solidFill>
                  <a:schemeClr val="folHlink"/>
                </a:solidFill>
              </a:rPr>
              <a:t>Full episode of depression (21.1)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-1843711">
            <a:off x="3962400" y="2998788"/>
            <a:ext cx="1319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solidFill>
                  <a:srgbClr val="FF0066"/>
                </a:solidFill>
              </a:rPr>
              <a:t>Symptoms of mania (21.3)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1702054">
            <a:off x="5357813" y="2817813"/>
            <a:ext cx="1317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solidFill>
                  <a:srgbClr val="FF0066"/>
                </a:solidFill>
              </a:rPr>
              <a:t>Full episode of mania (24.3)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-1843711">
            <a:off x="3962400" y="4219575"/>
            <a:ext cx="1563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>
                <a:solidFill>
                  <a:schemeClr val="accent2"/>
                </a:solidFill>
              </a:rPr>
              <a:t>Medical treatment (24)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-1843711">
            <a:off x="7634288" y="2655888"/>
            <a:ext cx="1317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solidFill>
                  <a:srgbClr val="FFCC00"/>
                </a:solidFill>
              </a:rPr>
              <a:t>Diagnosis of bipolar disorder (30.0)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-1843711">
            <a:off x="655638" y="4389438"/>
            <a:ext cx="1698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solidFill>
                  <a:schemeClr val="tx2"/>
                </a:solidFill>
              </a:rPr>
              <a:t>Any symptoms of mental illness (17.5)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19138" y="4008438"/>
            <a:ext cx="766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09600" y="40989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84513" y="40989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557838" y="40989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948613" y="40989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30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176463" y="3916363"/>
            <a:ext cx="163512" cy="185737"/>
          </a:xfrm>
          <a:prstGeom prst="flowChartConnector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3413125" y="3765550"/>
            <a:ext cx="431800" cy="457200"/>
          </a:xfrm>
          <a:prstGeom prst="flowChartConnector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4154488" y="3916363"/>
            <a:ext cx="165100" cy="185737"/>
          </a:xfrm>
          <a:prstGeom prst="flowChartConnector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308600" y="3751263"/>
            <a:ext cx="460375" cy="485775"/>
          </a:xfrm>
          <a:prstGeom prst="flowChartConnector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5143500" y="3824288"/>
            <a:ext cx="330200" cy="369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8029575" y="3824288"/>
            <a:ext cx="328613" cy="369887"/>
          </a:xfrm>
          <a:prstGeom prst="flowChartConnector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1846263" y="3916363"/>
            <a:ext cx="165100" cy="185737"/>
          </a:xfrm>
          <a:prstGeom prst="flowChartConnec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FF66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860032" y="6309320"/>
            <a:ext cx="4000500" cy="304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400" dirty="0"/>
              <a:t>Berk 2007, Journal of Affective Disorders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563888" y="5229200"/>
            <a:ext cx="2016125" cy="3667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 smtClean="0"/>
              <a:t>Age </a:t>
            </a:r>
            <a:r>
              <a:rPr lang="en-AU" sz="1800" dirty="0"/>
              <a:t>(Median)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Consequences of misdiagnosis as depression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20000"/>
          </a:bodyPr>
          <a:lstStyle/>
          <a:p>
            <a:r>
              <a:rPr lang="en-AU" sz="3600" dirty="0" smtClean="0"/>
              <a:t>Inappropriate </a:t>
            </a:r>
            <a:r>
              <a:rPr lang="en-AU" sz="3600" dirty="0" err="1" smtClean="0"/>
              <a:t>monotherapy</a:t>
            </a:r>
            <a:r>
              <a:rPr lang="en-AU" sz="3600" dirty="0" smtClean="0"/>
              <a:t> with antidepressants </a:t>
            </a:r>
          </a:p>
          <a:p>
            <a:pPr lvl="1"/>
            <a:r>
              <a:rPr lang="en-AU" sz="3100" dirty="0" smtClean="0"/>
              <a:t>“Treatment resistant depression” which is really pseudo-resistance</a:t>
            </a:r>
          </a:p>
          <a:p>
            <a:pPr lvl="1"/>
            <a:r>
              <a:rPr lang="en-AU" sz="3100" dirty="0" smtClean="0"/>
              <a:t>May destabilise the illness</a:t>
            </a:r>
          </a:p>
          <a:p>
            <a:r>
              <a:rPr lang="en-AU" sz="3600" dirty="0" smtClean="0"/>
              <a:t>Delays appropriate treatment</a:t>
            </a:r>
          </a:p>
          <a:p>
            <a:pPr lvl="1"/>
            <a:r>
              <a:rPr lang="en-AU" sz="3100" dirty="0" smtClean="0"/>
              <a:t>Increases recurrence, </a:t>
            </a:r>
            <a:r>
              <a:rPr lang="en-AU" sz="3100" dirty="0" err="1" smtClean="0"/>
              <a:t>chronicity</a:t>
            </a:r>
            <a:r>
              <a:rPr lang="en-AU" sz="3100" dirty="0" smtClean="0"/>
              <a:t> and suffering</a:t>
            </a:r>
          </a:p>
          <a:p>
            <a:r>
              <a:rPr lang="en-AU" sz="3600" dirty="0" smtClean="0"/>
              <a:t>Worsens occupational, family, social and economic disadvantage</a:t>
            </a:r>
          </a:p>
          <a:p>
            <a:r>
              <a:rPr lang="en-AU" sz="3600" dirty="0" smtClean="0"/>
              <a:t>Increased healthcare costs</a:t>
            </a:r>
          </a:p>
          <a:p>
            <a:r>
              <a:rPr lang="en-AU" sz="3600" dirty="0" smtClean="0"/>
              <a:t>Increased suicide attempts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42493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600" dirty="0"/>
              <a:t>Burden of disease across disorders averted with optimal treatment</a:t>
            </a:r>
            <a:endParaRPr lang="es-ES_tradnl" sz="36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47664" y="1556792"/>
          <a:ext cx="71151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8" name="Chart" r:id="rId4" imgW="7115302" imgH="3228930" progId="MSGraph.Chart.8">
                  <p:embed followColorScheme="full"/>
                </p:oleObj>
              </mc:Choice>
              <mc:Fallback>
                <p:oleObj name="Chart" r:id="rId4" imgW="7115302" imgH="322893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556792"/>
                        <a:ext cx="7115175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7544" y="1988840"/>
            <a:ext cx="1062038" cy="14779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b="1" dirty="0">
                <a:latin typeface="Arial" pitchFamily="34" charset="0"/>
              </a:rPr>
              <a:t>Burden of</a:t>
            </a:r>
            <a:br>
              <a:rPr lang="en-GB" sz="1800" b="1" dirty="0">
                <a:latin typeface="Arial" pitchFamily="34" charset="0"/>
              </a:rPr>
            </a:br>
            <a:r>
              <a:rPr lang="en-GB" sz="1800" b="1" dirty="0">
                <a:latin typeface="Arial" pitchFamily="34" charset="0"/>
              </a:rPr>
              <a:t>disease</a:t>
            </a:r>
            <a:br>
              <a:rPr lang="en-GB" sz="1800" b="1" dirty="0">
                <a:latin typeface="Arial" pitchFamily="34" charset="0"/>
              </a:rPr>
            </a:br>
            <a:r>
              <a:rPr lang="en-GB" sz="1800" b="1" dirty="0">
                <a:latin typeface="Arial" pitchFamily="34" charset="0"/>
              </a:rPr>
              <a:t>(YLD)</a:t>
            </a:r>
            <a:br>
              <a:rPr lang="en-GB" sz="1800" b="1" dirty="0">
                <a:latin typeface="Arial" pitchFamily="34" charset="0"/>
              </a:rPr>
            </a:br>
            <a:r>
              <a:rPr lang="en-GB" sz="1800" b="1" dirty="0">
                <a:latin typeface="Arial" pitchFamily="34" charset="0"/>
              </a:rPr>
              <a:t>[%]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228184" y="602128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800" b="1" dirty="0">
                <a:latin typeface="Arial" pitchFamily="34" charset="0"/>
                <a:cs typeface="Arial" pitchFamily="34" charset="0"/>
              </a:rPr>
              <a:t>Andrews et al 2004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99592" y="6021288"/>
            <a:ext cx="767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b="1" dirty="0">
                <a:latin typeface="Arial" pitchFamily="34" charset="0"/>
                <a:cs typeface="Arial" pitchFamily="34" charset="0"/>
              </a:rPr>
              <a:t>YLD, Years lived with disability</a:t>
            </a:r>
            <a:br>
              <a:rPr lang="en-AU" sz="1800" b="1" dirty="0">
                <a:latin typeface="Arial" pitchFamily="34" charset="0"/>
                <a:cs typeface="Arial" pitchFamily="34" charset="0"/>
              </a:rPr>
            </a:br>
            <a:endParaRPr lang="en-A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-2700000">
            <a:off x="1619250" y="4681538"/>
            <a:ext cx="1098550" cy="641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AU" sz="1800" b="1">
                <a:latin typeface="Arial" pitchFamily="34" charset="0"/>
              </a:rPr>
              <a:t>Bipolar</a:t>
            </a:r>
            <a:br>
              <a:rPr lang="en-AU" sz="1800" b="1">
                <a:latin typeface="Arial" pitchFamily="34" charset="0"/>
              </a:rPr>
            </a:br>
            <a:r>
              <a:rPr lang="en-AU" sz="1800" b="1">
                <a:latin typeface="Arial" pitchFamily="34" charset="0"/>
              </a:rPr>
              <a:t>disorder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-2700000">
            <a:off x="2619375" y="4651375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Arial" pitchFamily="34" charset="0"/>
              </a:rPr>
              <a:t>GAD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2700000">
            <a:off x="2627313" y="4845050"/>
            <a:ext cx="1428750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dirty="0">
                <a:latin typeface="Arial" pitchFamily="34" charset="0"/>
              </a:rPr>
              <a:t>Depression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-2700000">
            <a:off x="2960688" y="4940300"/>
            <a:ext cx="1746250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Arial" pitchFamily="34" charset="0"/>
              </a:rPr>
              <a:t>Schizophrenia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-2700000">
            <a:off x="3967163" y="4795838"/>
            <a:ext cx="1339850" cy="3667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Arial" pitchFamily="34" charset="0"/>
              </a:rPr>
              <a:t>Dysthymia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-2700000">
            <a:off x="5073650" y="4621213"/>
            <a:ext cx="793750" cy="3667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Arial" pitchFamily="34" charset="0"/>
              </a:rPr>
              <a:t>PTSD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-2700000">
            <a:off x="4968875" y="4932363"/>
            <a:ext cx="1670050" cy="3667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Arial" pitchFamily="34" charset="0"/>
              </a:rPr>
              <a:t>Social phobia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-2700000">
            <a:off x="5414963" y="5002213"/>
            <a:ext cx="1898650" cy="641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AU" sz="1800" b="1">
                <a:latin typeface="Arial" pitchFamily="34" charset="0"/>
              </a:rPr>
              <a:t>Panic disorder /</a:t>
            </a:r>
            <a:br>
              <a:rPr lang="en-AU" sz="1800" b="1">
                <a:latin typeface="Arial" pitchFamily="34" charset="0"/>
              </a:rPr>
            </a:br>
            <a:r>
              <a:rPr lang="en-AU" sz="1800" b="1">
                <a:latin typeface="Arial" pitchFamily="34" charset="0"/>
              </a:rPr>
              <a:t>agoraphobia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-2700000">
            <a:off x="6492875" y="4830763"/>
            <a:ext cx="1517650" cy="641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AU" sz="1800" b="1">
                <a:latin typeface="Arial" pitchFamily="34" charset="0"/>
              </a:rPr>
              <a:t>Alcohol</a:t>
            </a:r>
            <a:br>
              <a:rPr lang="en-AU" sz="1800" b="1">
                <a:latin typeface="Arial" pitchFamily="34" charset="0"/>
              </a:rPr>
            </a:br>
            <a:r>
              <a:rPr lang="en-AU" sz="1800" b="1">
                <a:latin typeface="Arial" pitchFamily="34" charset="0"/>
              </a:rPr>
              <a:t>dependence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 rot="-2700000">
            <a:off x="7253288" y="4816475"/>
            <a:ext cx="1504950" cy="641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Arial" pitchFamily="34" charset="0"/>
              </a:rPr>
              <a:t>Harmful use</a:t>
            </a:r>
            <a:br>
              <a:rPr lang="en-AU" sz="1800" b="1">
                <a:latin typeface="Arial" pitchFamily="34" charset="0"/>
              </a:rPr>
            </a:br>
            <a:r>
              <a:rPr lang="en-AU" sz="1800" b="1">
                <a:latin typeface="Arial" pitchFamily="34" charset="0"/>
              </a:rPr>
              <a:t>of alcohol</a:t>
            </a:r>
            <a:endParaRPr lang="en-US" sz="1800" b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03648" y="3284984"/>
            <a:ext cx="7123113" cy="1673225"/>
          </a:xfrm>
        </p:spPr>
        <p:txBody>
          <a:bodyPr>
            <a:normAutofit/>
          </a:bodyPr>
          <a:lstStyle/>
          <a:p>
            <a:r>
              <a:rPr lang="en-AU" sz="4000" dirty="0" smtClean="0"/>
              <a:t>A practical approach to mitigating bipolar misdiagnosis</a:t>
            </a:r>
            <a:endParaRPr lang="en-AU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Index of suspicion</a:t>
            </a:r>
            <a:r>
              <a:rPr lang="en-AU" sz="2800" dirty="0" smtClean="0"/>
              <a:t> </a:t>
            </a:r>
            <a:r>
              <a:rPr lang="en-AU" sz="2800" dirty="0" smtClean="0">
                <a:solidFill>
                  <a:schemeClr val="accent2"/>
                </a:solidFill>
              </a:rPr>
              <a:t>and a probabilistic approach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Depression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50-80% of all depression management occurs in primary care</a:t>
            </a:r>
          </a:p>
          <a:p>
            <a:pPr>
              <a:defRPr/>
            </a:pPr>
            <a:r>
              <a:rPr lang="en-AU" dirty="0" smtClean="0"/>
              <a:t>One of the most common conditions in primary care</a:t>
            </a:r>
          </a:p>
          <a:p>
            <a:pPr lvl="1">
              <a:defRPr/>
            </a:pPr>
            <a:r>
              <a:rPr lang="en-AU" dirty="0" smtClean="0"/>
              <a:t>Nearly 10% of all primary care presentations are depression related</a:t>
            </a:r>
            <a:endParaRPr lang="en-US" dirty="0" smtClean="0"/>
          </a:p>
          <a:p>
            <a:r>
              <a:rPr lang="en-AU" dirty="0" smtClean="0"/>
              <a:t>Lifetime prevalence of depression is 1 in 7 (10-15%)</a:t>
            </a:r>
          </a:p>
          <a:p>
            <a:r>
              <a:rPr lang="en-AU" dirty="0" smtClean="0"/>
              <a:t>12 month prevalence of depression is 6.2%</a:t>
            </a:r>
          </a:p>
          <a:p>
            <a:pPr lvl="1"/>
            <a:r>
              <a:rPr lang="en-AU" dirty="0" err="1" smtClean="0"/>
              <a:t>Unipolar</a:t>
            </a:r>
            <a:r>
              <a:rPr lang="en-AU" dirty="0" smtClean="0"/>
              <a:t> depressive episodes 4.1%</a:t>
            </a:r>
          </a:p>
          <a:p>
            <a:pPr lvl="1"/>
            <a:r>
              <a:rPr lang="en-AU" dirty="0" err="1" smtClean="0"/>
              <a:t>Dysthymia</a:t>
            </a:r>
            <a:r>
              <a:rPr lang="en-AU" dirty="0" smtClean="0"/>
              <a:t> 1.3%</a:t>
            </a:r>
          </a:p>
          <a:p>
            <a:pPr lvl="1"/>
            <a:r>
              <a:rPr lang="en-AU" dirty="0" smtClean="0"/>
              <a:t>Bipolar disorder 1.8%</a:t>
            </a:r>
          </a:p>
          <a:p>
            <a:pPr lvl="1">
              <a:buNone/>
            </a:pPr>
            <a:r>
              <a:rPr lang="en-AU" sz="2900" dirty="0" smtClean="0"/>
              <a:t>Using these figures, of depressed people, 29% will have bipolar disorder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probabilistic approach</a:t>
            </a:r>
            <a:endParaRPr lang="en-AU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No </a:t>
            </a:r>
            <a:r>
              <a:rPr lang="en-AU" dirty="0" err="1" smtClean="0"/>
              <a:t>pathognomonic</a:t>
            </a:r>
            <a:r>
              <a:rPr lang="en-AU" dirty="0" smtClean="0"/>
              <a:t> characteristics of bipolar depression compared to major (</a:t>
            </a:r>
            <a:r>
              <a:rPr lang="en-AU" dirty="0" err="1" smtClean="0"/>
              <a:t>unipolar</a:t>
            </a:r>
            <a:r>
              <a:rPr lang="en-AU" dirty="0" smtClean="0"/>
              <a:t>) depressive disorder</a:t>
            </a:r>
          </a:p>
          <a:p>
            <a:pPr lvl="1"/>
            <a:r>
              <a:rPr lang="en-AU" dirty="0" smtClean="0"/>
              <a:t>Maintain a high index of suspicion</a:t>
            </a:r>
          </a:p>
          <a:p>
            <a:pPr lvl="1"/>
            <a:r>
              <a:rPr lang="en-AU" dirty="0" smtClean="0"/>
              <a:t>Consider bipolar disorder in every depressive presentation</a:t>
            </a:r>
          </a:p>
          <a:p>
            <a:r>
              <a:rPr lang="en-AU" dirty="0" smtClean="0"/>
              <a:t>There are clinical, illness and historical characteristics more commonly associated with bipolar depression</a:t>
            </a:r>
          </a:p>
          <a:p>
            <a:r>
              <a:rPr lang="en-AU" dirty="0" smtClean="0"/>
              <a:t>Use a probabilistic (or likelihood) approach to consider the differential likelihood of bipolar or </a:t>
            </a:r>
            <a:r>
              <a:rPr lang="en-AU" dirty="0" err="1" smtClean="0"/>
              <a:t>unipolar</a:t>
            </a:r>
            <a:r>
              <a:rPr lang="en-AU" dirty="0" smtClean="0"/>
              <a:t> depression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237312"/>
            <a:ext cx="3825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Mitchell PB et al. Bipolar Disorders 2008;10:144–152.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>
                <a:solidFill>
                  <a:schemeClr val="accent2"/>
                </a:solidFill>
              </a:rPr>
              <a:t>Personal history of mania/hypomania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AU" sz="4400" dirty="0">
                <a:solidFill>
                  <a:schemeClr val="tx2"/>
                </a:solidFill>
                <a:latin typeface="+mj-lt"/>
              </a:rPr>
              <a:t>H</a:t>
            </a:r>
            <a:r>
              <a:rPr lang="en-AU" sz="4400" dirty="0" smtClean="0">
                <a:solidFill>
                  <a:schemeClr val="tx2"/>
                </a:solidFill>
                <a:latin typeface="+mj-lt"/>
              </a:rPr>
              <a:t>istory of mania/hypomania</a:t>
            </a:r>
            <a:endParaRPr lang="en-AU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Duration?</a:t>
            </a:r>
          </a:p>
          <a:p>
            <a:r>
              <a:rPr lang="en-US" dirty="0" smtClean="0"/>
              <a:t>Abnormally and persistently </a:t>
            </a:r>
          </a:p>
          <a:p>
            <a:pPr lvl="1"/>
            <a:r>
              <a:rPr lang="en-US" dirty="0" smtClean="0"/>
              <a:t>Elevated, expansive, or irritable mood </a:t>
            </a:r>
            <a:r>
              <a:rPr lang="en-US" b="1" dirty="0" smtClean="0"/>
              <a:t>and</a:t>
            </a:r>
          </a:p>
          <a:p>
            <a:pPr lvl="1"/>
            <a:r>
              <a:rPr lang="en-US" dirty="0" smtClean="0"/>
              <a:t>Increased goal-directed activity or energy</a:t>
            </a:r>
          </a:p>
          <a:p>
            <a:r>
              <a:rPr lang="en-US" dirty="0" smtClean="0"/>
              <a:t>3 or more of the following symptoms (4 if irritable only):</a:t>
            </a:r>
          </a:p>
          <a:p>
            <a:pPr lvl="1"/>
            <a:r>
              <a:rPr lang="en-US" sz="2800" dirty="0" smtClean="0"/>
              <a:t>Inflated self-esteem or grandiosity</a:t>
            </a:r>
          </a:p>
          <a:p>
            <a:pPr lvl="1"/>
            <a:r>
              <a:rPr lang="en-US" sz="2800" dirty="0" smtClean="0"/>
              <a:t>Decreased need for sleep</a:t>
            </a:r>
          </a:p>
          <a:p>
            <a:pPr lvl="1"/>
            <a:r>
              <a:rPr lang="en-US" sz="2800" dirty="0" smtClean="0"/>
              <a:t>Increased or pressured speech</a:t>
            </a:r>
          </a:p>
          <a:p>
            <a:pPr lvl="1"/>
            <a:r>
              <a:rPr lang="en-US" sz="2800" dirty="0" smtClean="0"/>
              <a:t>Flight of ideas/racing thoughts</a:t>
            </a:r>
          </a:p>
          <a:p>
            <a:pPr lvl="1"/>
            <a:r>
              <a:rPr lang="en-US" sz="2800" dirty="0" smtClean="0"/>
              <a:t>Distractibility</a:t>
            </a:r>
          </a:p>
          <a:p>
            <a:pPr lvl="1"/>
            <a:r>
              <a:rPr lang="en-US" sz="2800" dirty="0" smtClean="0"/>
              <a:t>Increased goal-directed activity or PMA</a:t>
            </a:r>
          </a:p>
          <a:p>
            <a:pPr lvl="1"/>
            <a:r>
              <a:rPr lang="en-US" sz="2800" dirty="0" smtClean="0"/>
              <a:t>Risk-taking </a:t>
            </a:r>
            <a:r>
              <a:rPr lang="en-US" sz="2800" dirty="0" err="1" smtClean="0"/>
              <a:t>behaviour</a:t>
            </a:r>
            <a:endParaRPr lang="en-US" sz="2800" dirty="0" smtClean="0"/>
          </a:p>
          <a:p>
            <a:r>
              <a:rPr lang="en-US" sz="3100" dirty="0" smtClean="0"/>
              <a:t>Severity of impairment, </a:t>
            </a:r>
            <a:r>
              <a:rPr lang="en-US" sz="3100" dirty="0" err="1" smtClean="0"/>
              <a:t>hospitalisation</a:t>
            </a:r>
            <a:r>
              <a:rPr lang="en-US" sz="3100" dirty="0" smtClean="0"/>
              <a:t> and/or psychotic features</a:t>
            </a:r>
          </a:p>
          <a:p>
            <a:r>
              <a:rPr lang="en-US" sz="3100" dirty="0" smtClean="0"/>
              <a:t>Exclusions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>
                <a:solidFill>
                  <a:schemeClr val="accent2"/>
                </a:solidFill>
              </a:rPr>
              <a:t>Family history of bipolar disorder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Bipolar family history markers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Consecutive generation mood disorder</a:t>
            </a:r>
          </a:p>
          <a:p>
            <a:pPr lvl="1"/>
            <a:r>
              <a:rPr lang="en-AU" dirty="0" smtClean="0"/>
              <a:t>Genetic anticipation</a:t>
            </a:r>
          </a:p>
          <a:p>
            <a:r>
              <a:rPr lang="en-AU" dirty="0" smtClean="0"/>
              <a:t>Completed suicide</a:t>
            </a:r>
          </a:p>
          <a:p>
            <a:r>
              <a:rPr lang="en-AU" dirty="0" smtClean="0"/>
              <a:t>Mood stabiliser usage</a:t>
            </a:r>
          </a:p>
          <a:p>
            <a:r>
              <a:rPr lang="en-AU" dirty="0" smtClean="0"/>
              <a:t>Alcohol/substance use disorder</a:t>
            </a:r>
          </a:p>
          <a:p>
            <a:r>
              <a:rPr lang="en-AU" dirty="0" smtClean="0"/>
              <a:t>Institutionalisation</a:t>
            </a:r>
          </a:p>
          <a:p>
            <a:r>
              <a:rPr lang="en-AU" dirty="0" smtClean="0"/>
              <a:t>?Eccentricity</a:t>
            </a:r>
          </a:p>
          <a:p>
            <a:r>
              <a:rPr lang="en-AU" dirty="0" smtClean="0"/>
              <a:t>Clustered </a:t>
            </a:r>
            <a:r>
              <a:rPr lang="en-AU" dirty="0" err="1" smtClean="0"/>
              <a:t>comorbid</a:t>
            </a:r>
            <a:r>
              <a:rPr lang="en-AU" dirty="0" smtClean="0"/>
              <a:t> associations of bipolar disorder</a:t>
            </a:r>
          </a:p>
          <a:p>
            <a:pPr lvl="1"/>
            <a:r>
              <a:rPr lang="en-AU" dirty="0" smtClean="0"/>
              <a:t>Depression, anxiety, substance, gambling, ADHD, eating disorder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>
                <a:solidFill>
                  <a:schemeClr val="accent2"/>
                </a:solidFill>
              </a:rPr>
              <a:t>Comorbidity</a:t>
            </a:r>
            <a:endParaRPr lang="en-AU" sz="2400" dirty="0" smtClean="0">
              <a:solidFill>
                <a:schemeClr val="accent2"/>
              </a:solidFill>
            </a:endParaRP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Comorbidity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Comorbidity</a:t>
            </a:r>
            <a:r>
              <a:rPr lang="en-AU" dirty="0" smtClean="0"/>
              <a:t> is the norm (60-70%)</a:t>
            </a:r>
          </a:p>
          <a:p>
            <a:pPr lvl="1"/>
            <a:r>
              <a:rPr lang="en-AU" dirty="0" smtClean="0"/>
              <a:t>Psychiatric</a:t>
            </a:r>
          </a:p>
          <a:p>
            <a:pPr lvl="2"/>
            <a:r>
              <a:rPr lang="en-AU" dirty="0" smtClean="0"/>
              <a:t>Anxiety disorder; personality disorder; eating disorder; ADHD; impulse control disorders</a:t>
            </a:r>
          </a:p>
          <a:p>
            <a:pPr lvl="1"/>
            <a:r>
              <a:rPr lang="en-AU" dirty="0" smtClean="0"/>
              <a:t>Substance use disorder</a:t>
            </a:r>
          </a:p>
          <a:p>
            <a:pPr lvl="1"/>
            <a:r>
              <a:rPr lang="en-AU" dirty="0" smtClean="0"/>
              <a:t>Medical disorder</a:t>
            </a:r>
          </a:p>
          <a:p>
            <a:pPr lvl="2"/>
            <a:r>
              <a:rPr lang="en-AU" dirty="0" smtClean="0"/>
              <a:t>Migraine; MS; Cushing's syndrome; CNS neoplasm; head trauma; asthma; obesity; T2DM;  CVD; metabolic syndrome; thyroid disorder</a:t>
            </a:r>
          </a:p>
          <a:p>
            <a:r>
              <a:rPr lang="en-AU" dirty="0" smtClean="0"/>
              <a:t>Clustering raises suspicion</a:t>
            </a:r>
          </a:p>
          <a:p>
            <a:r>
              <a:rPr lang="en-AU" dirty="0" smtClean="0"/>
              <a:t>May alter presentation</a:t>
            </a:r>
          </a:p>
          <a:p>
            <a:r>
              <a:rPr lang="en-AU" dirty="0" smtClean="0"/>
              <a:t>May dominate presentation</a:t>
            </a:r>
          </a:p>
          <a:p>
            <a:r>
              <a:rPr lang="en-AU" dirty="0" smtClean="0"/>
              <a:t>May influence physician diagnostic response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Comorbidity</a:t>
            </a:r>
            <a:endParaRPr lang="en-AU" sz="2400" dirty="0" smtClean="0"/>
          </a:p>
          <a:p>
            <a:pPr lvl="1">
              <a:lnSpc>
                <a:spcPct val="90000"/>
              </a:lnSpc>
            </a:pPr>
            <a:r>
              <a:rPr lang="en-AU" sz="2500" dirty="0" smtClean="0">
                <a:solidFill>
                  <a:schemeClr val="accent2"/>
                </a:solidFill>
              </a:rPr>
              <a:t>Look for bipolar markers in illness course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Markers for bipolarity in illness course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cs typeface="Times New Roman" pitchFamily="18" charset="0"/>
              </a:rPr>
              <a:t>Onset</a:t>
            </a:r>
          </a:p>
          <a:p>
            <a:pPr lvl="1"/>
            <a:r>
              <a:rPr lang="en-US" sz="2800" dirty="0" smtClean="0">
                <a:cs typeface="Times New Roman" pitchFamily="18" charset="0"/>
              </a:rPr>
              <a:t>Postpartum</a:t>
            </a:r>
          </a:p>
          <a:p>
            <a:pPr lvl="1"/>
            <a:r>
              <a:rPr lang="en-AU" sz="2800" dirty="0" smtClean="0"/>
              <a:t>Early age (&lt;25years)</a:t>
            </a:r>
          </a:p>
          <a:p>
            <a:pPr lvl="1"/>
            <a:r>
              <a:rPr lang="en-AU" sz="2800" dirty="0" smtClean="0"/>
              <a:t>More equal gender ratio</a:t>
            </a:r>
          </a:p>
          <a:p>
            <a:r>
              <a:rPr lang="en-AU" sz="3400" dirty="0" smtClean="0"/>
              <a:t>Past illness history</a:t>
            </a:r>
          </a:p>
          <a:p>
            <a:pPr lvl="1"/>
            <a:r>
              <a:rPr lang="en-AU" sz="2800" dirty="0" smtClean="0"/>
              <a:t>High number of prior depressive episodes</a:t>
            </a:r>
          </a:p>
          <a:p>
            <a:pPr lvl="1"/>
            <a:r>
              <a:rPr lang="en-AU" sz="2800" dirty="0" smtClean="0"/>
              <a:t>Frank elevation (</a:t>
            </a:r>
            <a:r>
              <a:rPr lang="en-AU" sz="2800" dirty="0" err="1" smtClean="0"/>
              <a:t>nb</a:t>
            </a:r>
            <a:r>
              <a:rPr lang="en-AU" sz="2800" dirty="0" smtClean="0"/>
              <a:t> mixed presentations)</a:t>
            </a:r>
          </a:p>
          <a:p>
            <a:pPr lvl="1"/>
            <a:r>
              <a:rPr lang="en-US" sz="2800" dirty="0" smtClean="0">
                <a:cs typeface="Times New Roman" pitchFamily="18" charset="0"/>
              </a:rPr>
              <a:t>Sudden onset/offset</a:t>
            </a:r>
            <a:r>
              <a:rPr lang="en-AU" sz="2800" dirty="0" smtClean="0">
                <a:cs typeface="Times New Roman" pitchFamily="18" charset="0"/>
              </a:rPr>
              <a:t> (“abruptness” and shorter episodes)</a:t>
            </a:r>
          </a:p>
          <a:p>
            <a:pPr lvl="1"/>
            <a:r>
              <a:rPr lang="en-AU" sz="2800" dirty="0" smtClean="0">
                <a:cs typeface="Times New Roman" pitchFamily="18" charset="0"/>
              </a:rPr>
              <a:t>Seasonal mood variations (winter depressions)</a:t>
            </a:r>
          </a:p>
          <a:p>
            <a:pPr lvl="1"/>
            <a:r>
              <a:rPr lang="en-AU" sz="2800" dirty="0" smtClean="0">
                <a:cs typeface="Times New Roman" pitchFamily="18" charset="0"/>
              </a:rPr>
              <a:t>History of recurrent but brief depressive episodes</a:t>
            </a:r>
          </a:p>
          <a:p>
            <a:r>
              <a:rPr lang="en-AU" sz="3400" dirty="0" smtClean="0">
                <a:cs typeface="Times New Roman" pitchFamily="18" charset="0"/>
              </a:rPr>
              <a:t>Treatment history</a:t>
            </a:r>
          </a:p>
          <a:p>
            <a:pPr lvl="1"/>
            <a:r>
              <a:rPr lang="en-US" sz="2800" dirty="0" smtClean="0">
                <a:cs typeface="Times New Roman" pitchFamily="18" charset="0"/>
              </a:rPr>
              <a:t>Response to mood-</a:t>
            </a:r>
            <a:r>
              <a:rPr lang="en-US" sz="2800" dirty="0" err="1" smtClean="0">
                <a:cs typeface="Times New Roman" pitchFamily="18" charset="0"/>
              </a:rPr>
              <a:t>stabilisers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AU" sz="2800" dirty="0" smtClean="0"/>
              <a:t>Adverse reactions to antidepressants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Comorbidity</a:t>
            </a:r>
            <a:endParaRPr lang="en-AU" sz="2400" dirty="0" smtClean="0"/>
          </a:p>
          <a:p>
            <a:pPr lvl="1">
              <a:lnSpc>
                <a:spcPct val="90000"/>
              </a:lnSpc>
            </a:pPr>
            <a:r>
              <a:rPr lang="en-AU" sz="2500" dirty="0" smtClean="0"/>
              <a:t>Look for bipolar markers in illness course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>
                <a:solidFill>
                  <a:schemeClr val="accent2"/>
                </a:solidFill>
              </a:rPr>
              <a:t>Adverse reactions to antidepressants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Missing bipolar disorder diagnosis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2/3 bipolar disorder patients are misdiagnosed</a:t>
            </a:r>
          </a:p>
          <a:p>
            <a:pPr lvl="1"/>
            <a:r>
              <a:rPr lang="en-US" sz="2800" dirty="0" smtClean="0"/>
              <a:t>An average of 3.5 times </a:t>
            </a:r>
          </a:p>
          <a:p>
            <a:pPr lvl="1"/>
            <a:r>
              <a:rPr lang="en-US" sz="2800" dirty="0" smtClean="0"/>
              <a:t>By 4 different doctors </a:t>
            </a:r>
          </a:p>
          <a:p>
            <a:pPr lvl="1"/>
            <a:r>
              <a:rPr lang="en-US" sz="2800" dirty="0" smtClean="0"/>
              <a:t>1/3 are symptomatic for 10 years before diagnosis </a:t>
            </a:r>
          </a:p>
          <a:p>
            <a:pPr lvl="1"/>
            <a:r>
              <a:rPr lang="en-AU" sz="2800" dirty="0" smtClean="0"/>
              <a:t>6-7.5 years between misdiagnosis and accurate diagnosis</a:t>
            </a:r>
          </a:p>
          <a:p>
            <a:r>
              <a:rPr lang="en-AU" sz="3000" dirty="0" smtClean="0"/>
              <a:t>Up to about 40% of bipolar inpatients/ outpatients initially diagnosed with MDD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Adverse reactions to antidepressants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Antidepressant-induced mood disturbances</a:t>
            </a:r>
          </a:p>
          <a:p>
            <a:pPr lvl="1"/>
            <a:r>
              <a:rPr lang="en-AU" dirty="0" smtClean="0"/>
              <a:t>Gross activation</a:t>
            </a:r>
          </a:p>
          <a:p>
            <a:pPr lvl="1"/>
            <a:r>
              <a:rPr lang="en-AU" dirty="0" smtClean="0"/>
              <a:t>Elevation (mania/hypomania)</a:t>
            </a:r>
          </a:p>
          <a:p>
            <a:pPr lvl="1"/>
            <a:r>
              <a:rPr lang="en-AU" dirty="0" smtClean="0"/>
              <a:t>Induction of mixed states</a:t>
            </a:r>
          </a:p>
          <a:p>
            <a:pPr lvl="1"/>
            <a:r>
              <a:rPr lang="en-AU" dirty="0" smtClean="0"/>
              <a:t>Cycle destabilisation/acceleration (rapid-cycling)</a:t>
            </a:r>
          </a:p>
          <a:p>
            <a:r>
              <a:rPr lang="en-AU" dirty="0" smtClean="0"/>
              <a:t>Atypical reactions</a:t>
            </a:r>
          </a:p>
          <a:p>
            <a:pPr lvl="1"/>
            <a:r>
              <a:rPr lang="en-AU" dirty="0" smtClean="0"/>
              <a:t>Antidepressant inefficacy</a:t>
            </a:r>
          </a:p>
          <a:p>
            <a:pPr lvl="1"/>
            <a:r>
              <a:rPr lang="en-AU" dirty="0" smtClean="0"/>
              <a:t>Antidepressant “tolerance”/“Poop-out”</a:t>
            </a:r>
          </a:p>
          <a:p>
            <a:pPr lvl="1"/>
            <a:r>
              <a:rPr lang="en-AU" dirty="0" smtClean="0"/>
              <a:t>On-off phenomena</a:t>
            </a:r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Comorbidity</a:t>
            </a:r>
            <a:endParaRPr lang="en-AU" sz="2400" dirty="0" smtClean="0"/>
          </a:p>
          <a:p>
            <a:pPr lvl="1">
              <a:lnSpc>
                <a:spcPct val="90000"/>
              </a:lnSpc>
            </a:pPr>
            <a:r>
              <a:rPr lang="en-AU" sz="2500" dirty="0" smtClean="0"/>
              <a:t>Look for bipolar markers in illness course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Adverse reactions to antidepressants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Look for bipolar markers on examination</a:t>
            </a:r>
          </a:p>
          <a:p>
            <a:pPr>
              <a:lnSpc>
                <a:spcPct val="90000"/>
              </a:lnSpc>
            </a:pPr>
            <a:endParaRPr lang="en-AU" sz="2800" dirty="0" smtClean="0">
              <a:solidFill>
                <a:schemeClr val="accent2"/>
              </a:solidFill>
            </a:endParaRP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Phenomenological markers for bipolarity on mental state examination: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4565104"/>
          </a:xfrm>
        </p:spPr>
        <p:txBody>
          <a:bodyPr>
            <a:noAutofit/>
          </a:bodyPr>
          <a:lstStyle/>
          <a:p>
            <a:r>
              <a:rPr lang="en-AU" sz="2200" dirty="0" smtClean="0"/>
              <a:t>Atypical features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cs typeface="Times New Roman" pitchFamily="18" charset="0"/>
              </a:rPr>
              <a:t>Hypersomnia</a:t>
            </a:r>
            <a:r>
              <a:rPr lang="en-US" sz="1800" dirty="0" smtClean="0">
                <a:cs typeface="Times New Roman" pitchFamily="18" charset="0"/>
              </a:rPr>
              <a:t>, leaden paralysis, </a:t>
            </a:r>
            <a:r>
              <a:rPr lang="en-US" sz="1800" dirty="0" err="1" smtClean="0">
                <a:cs typeface="Times New Roman" pitchFamily="18" charset="0"/>
              </a:rPr>
              <a:t>hyperphagia</a:t>
            </a:r>
            <a:r>
              <a:rPr lang="en-US" sz="1800" dirty="0" smtClean="0">
                <a:cs typeface="Times New Roman" pitchFamily="18" charset="0"/>
              </a:rPr>
              <a:t> and weight gain</a:t>
            </a:r>
            <a:endParaRPr lang="en-AU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cs typeface="Times New Roman" pitchFamily="18" charset="0"/>
              </a:rPr>
              <a:t>Irritability and other mixed features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DSM-5 MDE </a:t>
            </a:r>
            <a:r>
              <a:rPr lang="en-US" sz="1800" i="1" dirty="0" smtClean="0">
                <a:cs typeface="Times New Roman" pitchFamily="18" charset="0"/>
              </a:rPr>
              <a:t>with mixed features</a:t>
            </a:r>
            <a:endParaRPr lang="en-AU" sz="1800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cs typeface="Times New Roman" pitchFamily="18" charset="0"/>
              </a:rPr>
              <a:t>Greater </a:t>
            </a:r>
            <a:r>
              <a:rPr lang="en-US" sz="2200" dirty="0" err="1" smtClean="0">
                <a:cs typeface="Times New Roman" pitchFamily="18" charset="0"/>
              </a:rPr>
              <a:t>suicidality</a:t>
            </a:r>
            <a:endParaRPr lang="en-AU" sz="22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cs typeface="Times New Roman" pitchFamily="18" charset="0"/>
              </a:rPr>
              <a:t>Catatonia and/or psychotic features (pathological guilt)</a:t>
            </a:r>
            <a:endParaRPr lang="en-AU" sz="22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2200" dirty="0" err="1" smtClean="0">
                <a:cs typeface="Times New Roman" pitchFamily="18" charset="0"/>
              </a:rPr>
              <a:t>Lability</a:t>
            </a:r>
            <a:r>
              <a:rPr lang="en-AU" sz="2200" dirty="0" smtClean="0">
                <a:cs typeface="Times New Roman" pitchFamily="18" charset="0"/>
              </a:rPr>
              <a:t> of mood</a:t>
            </a:r>
          </a:p>
          <a:p>
            <a:r>
              <a:rPr lang="en-AU" sz="2200" dirty="0" smtClean="0">
                <a:cs typeface="Times New Roman" pitchFamily="18" charset="0"/>
              </a:rPr>
              <a:t>Flatness/</a:t>
            </a:r>
            <a:r>
              <a:rPr lang="en-AU" sz="2200" dirty="0" err="1" smtClean="0">
                <a:cs typeface="Times New Roman" pitchFamily="18" charset="0"/>
              </a:rPr>
              <a:t>emotionlessness</a:t>
            </a:r>
            <a:r>
              <a:rPr lang="en-AU" sz="2200" dirty="0" smtClean="0">
                <a:cs typeface="Times New Roman" pitchFamily="18" charset="0"/>
              </a:rPr>
              <a:t> rather than sadness/crying</a:t>
            </a:r>
            <a:endParaRPr lang="en-AU" sz="2200" dirty="0" smtClean="0"/>
          </a:p>
          <a:p>
            <a:r>
              <a:rPr lang="en-AU" sz="2200" dirty="0" smtClean="0"/>
              <a:t>More melancholic features</a:t>
            </a:r>
          </a:p>
          <a:p>
            <a:pPr lvl="1">
              <a:lnSpc>
                <a:spcPct val="90000"/>
              </a:lnSpc>
            </a:pPr>
            <a:r>
              <a:rPr lang="en-AU" sz="1800" dirty="0" smtClean="0">
                <a:cs typeface="Times New Roman" pitchFamily="18" charset="0"/>
              </a:rPr>
              <a:t>Psychomotor retardation, severe </a:t>
            </a:r>
            <a:r>
              <a:rPr lang="en-AU" sz="1800" dirty="0" err="1" smtClean="0">
                <a:cs typeface="Times New Roman" pitchFamily="18" charset="0"/>
              </a:rPr>
              <a:t>anhedonia</a:t>
            </a:r>
            <a:r>
              <a:rPr lang="en-AU" sz="1800" dirty="0" smtClean="0">
                <a:cs typeface="Times New Roman" pitchFamily="18" charset="0"/>
              </a:rPr>
              <a:t>, EMW and DMV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cs typeface="Times New Roman" pitchFamily="18" charset="0"/>
              </a:rPr>
              <a:t>Greater probability of substance abuse</a:t>
            </a:r>
            <a:endParaRPr lang="en-AU" sz="22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2200" dirty="0" smtClean="0">
                <a:cs typeface="Times New Roman" pitchFamily="18" charset="0"/>
              </a:rPr>
              <a:t>More anxiety</a:t>
            </a:r>
          </a:p>
          <a:p>
            <a:pPr>
              <a:lnSpc>
                <a:spcPct val="90000"/>
              </a:lnSpc>
            </a:pPr>
            <a:r>
              <a:rPr lang="en-AU" sz="2200" dirty="0" smtClean="0">
                <a:cs typeface="Times New Roman" pitchFamily="18" charset="0"/>
              </a:rPr>
              <a:t>Anger attacks</a:t>
            </a:r>
          </a:p>
          <a:p>
            <a:pPr>
              <a:lnSpc>
                <a:spcPct val="90000"/>
              </a:lnSpc>
            </a:pPr>
            <a:r>
              <a:rPr lang="en-AU" sz="2200" dirty="0" smtClean="0">
                <a:cs typeface="Times New Roman" pitchFamily="18" charset="0"/>
              </a:rPr>
              <a:t>Fewer physical complaints</a:t>
            </a:r>
          </a:p>
          <a:p>
            <a:pPr>
              <a:lnSpc>
                <a:spcPct val="90000"/>
              </a:lnSpc>
            </a:pPr>
            <a:endParaRPr lang="en-AU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probabilistic approach</a:t>
            </a:r>
            <a:br>
              <a:rPr lang="en-AU" dirty="0" smtClean="0"/>
            </a:br>
            <a:r>
              <a:rPr lang="en-AU" sz="1200" dirty="0" smtClean="0"/>
              <a:t>Mitchell PB et al. Bipolar Disorders 2008: 10: 144–152.</a:t>
            </a:r>
            <a:endParaRPr lang="en-AU" sz="1200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775" y="1862466"/>
            <a:ext cx="8153400" cy="3971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Comorbidity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Look for bipolar markers in illness course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Adverse reactions to antidepressants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Look for bipolar markers on examination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Use bipolar symptom screening instrument 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Bipolar symptom screening instruments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Mood Disorder Questionnaire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D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696"/>
            <a:ext cx="5688632" cy="68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1052736"/>
            <a:ext cx="3187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400" dirty="0" smtClean="0"/>
              <a:t>  </a:t>
            </a:r>
            <a:r>
              <a:rPr lang="en-AU" sz="2400" dirty="0" smtClean="0">
                <a:cs typeface="Times New Roman"/>
              </a:rPr>
              <a:t>≥ </a:t>
            </a:r>
            <a:r>
              <a:rPr lang="en-AU" sz="2400" dirty="0" smtClean="0"/>
              <a:t>7/13 items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/>
              <a:t>  Concurrence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cs typeface="Times New Roman"/>
              </a:rPr>
              <a:t>  ≥ Moderate impact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cs typeface="Times New Roman"/>
              </a:rPr>
              <a:t>  Family history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cs typeface="Times New Roman"/>
              </a:rPr>
              <a:t>  Previous diagnosis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Bipolar symptom screening instruments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Mood Disorder Questionnaire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Black Dog Institute</a:t>
            </a:r>
          </a:p>
          <a:p>
            <a:pPr lvl="1"/>
            <a:r>
              <a:rPr lang="en-AU" sz="2800" dirty="0" smtClean="0">
                <a:solidFill>
                  <a:schemeClr val="accent2"/>
                </a:solidFill>
              </a:rPr>
              <a:t>Bipolar Self-test (Mood Swings Questionnaire)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AU" sz="4000" dirty="0" smtClean="0"/>
              <a:t>Black Dog Bipolar Self-test part 1</a:t>
            </a:r>
            <a:endParaRPr lang="en-AU" sz="4000" dirty="0"/>
          </a:p>
        </p:txBody>
      </p:sp>
      <p:pic>
        <p:nvPicPr>
          <p:cNvPr id="4" name="Content Placeholder 3" descr="SRT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10741" y="1600200"/>
            <a:ext cx="575746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Black Dog Bipolar Self-test part 2</a:t>
            </a:r>
            <a:endParaRPr lang="en-AU" dirty="0"/>
          </a:p>
        </p:txBody>
      </p:sp>
      <p:pic>
        <p:nvPicPr>
          <p:cNvPr id="4" name="Content Placeholder 3" descr="SRT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193746" cy="5024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36904" cy="1143000"/>
          </a:xfrm>
          <a:noFill/>
        </p:spPr>
        <p:txBody>
          <a:bodyPr anchor="t">
            <a:normAutofit fontScale="90000"/>
          </a:bodyPr>
          <a:lstStyle/>
          <a:p>
            <a:r>
              <a:rPr lang="en-US" dirty="0" smtClean="0"/>
              <a:t>Bipolar disorder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100" dirty="0" smtClean="0"/>
              <a:t>Under-</a:t>
            </a:r>
            <a:r>
              <a:rPr lang="en-US" sz="3100" dirty="0" err="1" smtClean="0"/>
              <a:t>recognised</a:t>
            </a:r>
            <a:r>
              <a:rPr lang="en-US" sz="3100" dirty="0" smtClean="0"/>
              <a:t> and under-diagnosed</a:t>
            </a:r>
            <a:endParaRPr lang="en-GB" sz="3100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64088" y="6237312"/>
            <a:ext cx="3489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err="1">
                <a:cs typeface="Times New Roman" pitchFamily="18" charset="0"/>
              </a:rPr>
              <a:t>Hirschfeld</a:t>
            </a:r>
            <a:r>
              <a:rPr lang="en-US" sz="1200" dirty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2003. J </a:t>
            </a:r>
            <a:r>
              <a:rPr lang="en-US" sz="1200" dirty="0" err="1" smtClean="0">
                <a:cs typeface="Times New Roman" pitchFamily="18" charset="0"/>
              </a:rPr>
              <a:t>Clin</a:t>
            </a:r>
            <a:r>
              <a:rPr lang="en-US" sz="1200" dirty="0" smtClean="0">
                <a:cs typeface="Times New Roman" pitchFamily="18" charset="0"/>
              </a:rPr>
              <a:t> Psychiatry 2003; 64: 53-59. </a:t>
            </a:r>
            <a:endParaRPr lang="en-AU" sz="1200" dirty="0" smtClean="0"/>
          </a:p>
          <a:p>
            <a:pPr eaLnBrk="1" hangingPunct="1"/>
            <a:endParaRPr lang="en-US" dirty="0">
              <a:cs typeface="Times New Roman" pitchFamily="18" charset="0"/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AU" sz="3200">
              <a:solidFill>
                <a:schemeClr val="tx2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8116" y="1484784"/>
            <a:ext cx="8137527" cy="5283202"/>
            <a:chOff x="314" y="830"/>
            <a:chExt cx="5126" cy="332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067" y="830"/>
            <a:ext cx="3825" cy="2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40" name="Chart" r:id="rId4" imgW="6096000" imgH="4067085" progId="MSGraph.Chart.8">
                    <p:embed followColorScheme="full"/>
                  </p:oleObj>
                </mc:Choice>
                <mc:Fallback>
                  <p:oleObj name="Chart" r:id="rId4" imgW="6096000" imgH="4067085" progId="MSGraph.Chart.8">
                    <p:embed followColorScheme="full"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" y="830"/>
                          <a:ext cx="3825" cy="2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14" y="1374"/>
              <a:ext cx="5126" cy="2784"/>
              <a:chOff x="314" y="1374"/>
              <a:chExt cx="5126" cy="2784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586" y="2826"/>
                <a:ext cx="1357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dirty="0"/>
                  <a:t>Correctly diagnosed </a:t>
                </a:r>
                <a:br>
                  <a:rPr lang="en-US" sz="1800" dirty="0"/>
                </a:br>
                <a:r>
                  <a:rPr lang="en-US" sz="1800" dirty="0"/>
                  <a:t>with bipolar disorder</a:t>
                </a:r>
                <a:endParaRPr lang="en-US" sz="1800" b="0" dirty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359" y="1374"/>
                <a:ext cx="160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dirty="0"/>
                  <a:t>Incorrectly diagnosed as </a:t>
                </a:r>
              </a:p>
              <a:p>
                <a:pPr algn="ctr"/>
                <a:r>
                  <a:rPr lang="en-US" sz="1800" dirty="0" err="1"/>
                  <a:t>unipolar</a:t>
                </a:r>
                <a:r>
                  <a:rPr lang="en-US" sz="1800" dirty="0"/>
                  <a:t> depression </a:t>
                </a:r>
                <a:endParaRPr lang="en-US" sz="1800" b="0" dirty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078" y="1646"/>
                <a:ext cx="117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800" dirty="0" smtClean="0"/>
                  <a:t>No diagnosis</a:t>
                </a:r>
                <a:endParaRPr lang="en-US" sz="1800" dirty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gray">
              <a:xfrm>
                <a:off x="2215" y="1664"/>
                <a:ext cx="55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31.2%</a:t>
                </a: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gray">
              <a:xfrm>
                <a:off x="2355" y="2554"/>
                <a:ext cx="54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19.8%</a:t>
                </a: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gray">
              <a:xfrm>
                <a:off x="3253" y="1859"/>
                <a:ext cx="55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49.0%</a:t>
                </a:r>
              </a:p>
            </p:txBody>
          </p:sp>
          <p:sp>
            <p:nvSpPr>
              <p:cNvPr id="1040" name="Text Box 12"/>
              <p:cNvSpPr txBox="1">
                <a:spLocks noChangeArrowheads="1"/>
              </p:cNvSpPr>
              <p:nvPr/>
            </p:nvSpPr>
            <p:spPr bwMode="auto">
              <a:xfrm>
                <a:off x="314" y="3344"/>
                <a:ext cx="5126" cy="8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70000"/>
                  </a:lnSpc>
                  <a:spcBef>
                    <a:spcPct val="50000"/>
                  </a:spcBef>
                </a:pPr>
                <a:r>
                  <a:rPr lang="en-US" sz="2000" b="1" dirty="0"/>
                  <a:t>Mood Disorder Questionnaire-Positive Rates (US population</a:t>
                </a:r>
                <a:r>
                  <a:rPr lang="en-US" sz="2000" b="1" dirty="0" smtClean="0"/>
                  <a:t>)</a:t>
                </a:r>
              </a:p>
              <a:p>
                <a:pPr algn="ctr">
                  <a:lnSpc>
                    <a:spcPct val="170000"/>
                  </a:lnSpc>
                  <a:spcBef>
                    <a:spcPct val="50000"/>
                  </a:spcBef>
                </a:pPr>
                <a:endParaRPr lang="en-GB" sz="2000" b="1" dirty="0"/>
              </a:p>
            </p:txBody>
          </p:sp>
        </p:grpSp>
      </p:grp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827584" y="6093296"/>
            <a:ext cx="936625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n=85,358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Bipolar symptom screening instruments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Mood Disorder Questionnaire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Black Dog Institute</a:t>
            </a:r>
          </a:p>
          <a:p>
            <a:pPr lvl="1"/>
            <a:r>
              <a:rPr lang="en-AU" sz="2800" dirty="0" smtClean="0"/>
              <a:t>Bipolar Self-test (Mood Swings Questionnaire)</a:t>
            </a:r>
          </a:p>
          <a:p>
            <a:pPr lvl="1"/>
            <a:r>
              <a:rPr lang="en-AU" sz="2800" dirty="0" smtClean="0">
                <a:solidFill>
                  <a:schemeClr val="accent2"/>
                </a:solidFill>
              </a:rPr>
              <a:t>Mood Assessment Program (MAP)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lackdog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6336704"/>
          </a:xfrm>
          <a:prstGeom prst="rect">
            <a:avLst/>
          </a:prstGeom>
        </p:spPr>
      </p:pic>
      <p:pic>
        <p:nvPicPr>
          <p:cNvPr id="3" name="Content Placeholder 3" descr="Blackdo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941168"/>
            <a:ext cx="22479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Bipolar symptom screening instruments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Mood Disorder Questionnaire</a:t>
            </a:r>
          </a:p>
          <a:p>
            <a:r>
              <a:rPr lang="en-AU" dirty="0" smtClean="0"/>
              <a:t>Black Dog Institute</a:t>
            </a:r>
          </a:p>
          <a:p>
            <a:pPr lvl="1"/>
            <a:r>
              <a:rPr lang="en-AU" sz="2800" dirty="0" smtClean="0"/>
              <a:t>Bipolar Self-test (Mood Swings Questionnaire)</a:t>
            </a:r>
          </a:p>
          <a:p>
            <a:pPr lvl="1"/>
            <a:r>
              <a:rPr lang="en-AU" sz="2800" dirty="0" smtClean="0"/>
              <a:t>Mood Assessment Program (MAP)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Hypomania Checklist (HCL 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Bipolar symptom screening instruments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Mood Disorder Questionnaire</a:t>
            </a:r>
          </a:p>
          <a:p>
            <a:r>
              <a:rPr lang="en-AU" dirty="0" smtClean="0"/>
              <a:t>Black Dog Institute</a:t>
            </a:r>
          </a:p>
          <a:p>
            <a:pPr lvl="1"/>
            <a:r>
              <a:rPr lang="en-AU" sz="2800" dirty="0" smtClean="0"/>
              <a:t>Bipolar Self-test (Mood Swings Questionnaire)</a:t>
            </a:r>
          </a:p>
          <a:p>
            <a:pPr lvl="1"/>
            <a:r>
              <a:rPr lang="en-AU" sz="2800" dirty="0" smtClean="0"/>
              <a:t>Mood Assessment Program (MAP)</a:t>
            </a:r>
          </a:p>
          <a:p>
            <a:r>
              <a:rPr lang="en-AU" dirty="0" smtClean="0"/>
              <a:t>Hypomania Checklist (HCL 32)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The Bipolarity Index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Bipolarity Index</a:t>
            </a:r>
            <a:endParaRPr lang="en-AU" dirty="0"/>
          </a:p>
        </p:txBody>
      </p:sp>
      <p:pic>
        <p:nvPicPr>
          <p:cNvPr id="4" name="Content Placeholder 3" descr="BP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849964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141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Comorbidity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Look for bipolar markers in illness course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Adverse reactions to antidepressants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Look for bipolar markers on examination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Use bipolar symptom screening instrument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Involve significant other(s) in assessment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depression bipolar?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1411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Know about bipolar disorder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Index of suspicion and a probabilistic approach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History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Personal history of mania/hypomania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Family history of bipolar disorder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Comorbid</a:t>
            </a:r>
            <a:r>
              <a:rPr lang="en-AU" sz="2400" dirty="0" smtClean="0"/>
              <a:t> associations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Look for bipolar markers in illness course</a:t>
            </a:r>
          </a:p>
          <a:p>
            <a:pPr lvl="1">
              <a:lnSpc>
                <a:spcPct val="90000"/>
              </a:lnSpc>
            </a:pPr>
            <a:r>
              <a:rPr lang="en-AU" sz="2500" dirty="0" smtClean="0"/>
              <a:t>Adverse reactions to antidepressants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Look for bipolar markers on examination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Use bipolar symptom screening instrument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Involve significant other(s) in assessment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2"/>
                </a:solidFill>
              </a:rPr>
              <a:t>Refer for specialist consultation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and 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Depressive presentations are common</a:t>
            </a:r>
          </a:p>
          <a:p>
            <a:r>
              <a:rPr lang="en-AU" sz="2800" dirty="0" smtClean="0"/>
              <a:t>Not all depression is MDD</a:t>
            </a:r>
          </a:p>
          <a:p>
            <a:r>
              <a:rPr lang="en-AU" sz="2800" dirty="0" smtClean="0"/>
              <a:t>Bipolar disorder is a more severe disorder that requires different and more complicated treatments</a:t>
            </a:r>
          </a:p>
          <a:p>
            <a:r>
              <a:rPr lang="en-AU" sz="2800" dirty="0" smtClean="0"/>
              <a:t>Bipolar disorder is commonly misdiagnosed as MDD for reasons relating to </a:t>
            </a:r>
            <a:r>
              <a:rPr lang="en-AU" sz="2800" dirty="0" err="1" smtClean="0"/>
              <a:t>nosological</a:t>
            </a:r>
            <a:r>
              <a:rPr lang="en-AU" sz="2800" dirty="0" smtClean="0"/>
              <a:t>, illness, patient and physician factors</a:t>
            </a:r>
          </a:p>
          <a:p>
            <a:r>
              <a:rPr lang="en-AU" sz="2800" dirty="0" smtClean="0"/>
              <a:t>Correctly diagnosing bipolar disorder ensures appropriate treatment and reduces patient adversity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and 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2800" dirty="0" smtClean="0"/>
              <a:t>You can mitigate bipolar disorder misdiagnosis in your practice tomorrow by</a:t>
            </a:r>
          </a:p>
          <a:p>
            <a:pPr lvl="1"/>
            <a:r>
              <a:rPr lang="en-AU" sz="2400" dirty="0" smtClean="0"/>
              <a:t>Understanding, suspicion and a probabilistic approach</a:t>
            </a:r>
          </a:p>
          <a:p>
            <a:pPr lvl="1"/>
            <a:r>
              <a:rPr lang="en-AU" sz="2400" dirty="0" smtClean="0"/>
              <a:t>Asking after previous elevation, family history and </a:t>
            </a:r>
            <a:r>
              <a:rPr lang="en-AU" sz="2400" dirty="0" err="1" smtClean="0"/>
              <a:t>comorbidity</a:t>
            </a:r>
            <a:endParaRPr lang="en-AU" sz="2400" dirty="0" smtClean="0"/>
          </a:p>
          <a:p>
            <a:pPr lvl="1"/>
            <a:r>
              <a:rPr lang="en-AU" sz="2400" dirty="0" smtClean="0"/>
              <a:t>Looking for bipolar markers in illness course, treatment history and mental state psychopathology</a:t>
            </a:r>
          </a:p>
          <a:p>
            <a:pPr lvl="1"/>
            <a:r>
              <a:rPr lang="en-AU" sz="2400" dirty="0" smtClean="0"/>
              <a:t>Using a bipolar symptom screening instrument</a:t>
            </a:r>
          </a:p>
          <a:p>
            <a:pPr lvl="1"/>
            <a:r>
              <a:rPr lang="en-AU" sz="2400" dirty="0" smtClean="0"/>
              <a:t>Involving significant others in assessment</a:t>
            </a:r>
          </a:p>
          <a:p>
            <a:pPr lvl="2"/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Bipolar disorder in primary care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Primary care screens</a:t>
            </a:r>
          </a:p>
          <a:p>
            <a:pPr lvl="1"/>
            <a:r>
              <a:rPr lang="en-US" dirty="0" smtClean="0"/>
              <a:t>~8-10% bipolar disorder</a:t>
            </a:r>
          </a:p>
          <a:p>
            <a:pPr lvl="1"/>
            <a:r>
              <a:rPr lang="en-US" dirty="0" smtClean="0"/>
              <a:t>0.5-4.3% bipolar disorder using structured psychiatric interviews</a:t>
            </a:r>
            <a:endParaRPr lang="en-AU" dirty="0" smtClean="0"/>
          </a:p>
          <a:p>
            <a:pPr lvl="1"/>
            <a:r>
              <a:rPr lang="en-US" dirty="0" smtClean="0"/>
              <a:t>An example using MDQ (</a:t>
            </a:r>
            <a:r>
              <a:rPr lang="en-AU" dirty="0" smtClean="0"/>
              <a:t>Das, JAMA 2005;293:956-963)</a:t>
            </a:r>
          </a:p>
          <a:p>
            <a:pPr lvl="2"/>
            <a:r>
              <a:rPr lang="en-US" dirty="0" smtClean="0"/>
              <a:t>9.8% prevalence bipolar disorder on screen</a:t>
            </a:r>
          </a:p>
          <a:p>
            <a:pPr lvl="2"/>
            <a:r>
              <a:rPr lang="en-US" dirty="0" smtClean="0"/>
              <a:t>49% doctor noted current evidence of depression</a:t>
            </a:r>
          </a:p>
          <a:p>
            <a:pPr lvl="2"/>
            <a:r>
              <a:rPr lang="en-US" dirty="0" smtClean="0"/>
              <a:t>72.3% had sought professional assistance</a:t>
            </a:r>
          </a:p>
          <a:p>
            <a:pPr lvl="2"/>
            <a:r>
              <a:rPr lang="en-US" dirty="0" smtClean="0"/>
              <a:t>8.4% diagnosed</a:t>
            </a:r>
          </a:p>
          <a:p>
            <a:pPr lvl="2"/>
            <a:r>
              <a:rPr lang="en-US" dirty="0" smtClean="0"/>
              <a:t>6.5% on a mood </a:t>
            </a:r>
            <a:r>
              <a:rPr lang="en-US" dirty="0" err="1" smtClean="0"/>
              <a:t>stabiliser</a:t>
            </a:r>
            <a:endParaRPr lang="en-US" dirty="0" smtClean="0"/>
          </a:p>
          <a:p>
            <a:pPr lvl="2"/>
            <a:r>
              <a:rPr lang="en-US" dirty="0" smtClean="0"/>
              <a:t>44% on other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Bipolar disorder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10000"/>
          </a:bodyPr>
          <a:lstStyle/>
          <a:p>
            <a:r>
              <a:rPr lang="en-AU" sz="3100" dirty="0" smtClean="0"/>
              <a:t>Lifetime prevalence 1.4-6.4%</a:t>
            </a:r>
          </a:p>
          <a:p>
            <a:r>
              <a:rPr lang="en-AU" sz="3100" dirty="0" smtClean="0"/>
              <a:t>Chronic, recurrent and irregular course</a:t>
            </a:r>
          </a:p>
          <a:p>
            <a:pPr lvl="1"/>
            <a:r>
              <a:rPr lang="en-US" sz="2800" dirty="0" smtClean="0"/>
              <a:t>Acute episodes are a relatively small part of the overall illness</a:t>
            </a:r>
          </a:p>
          <a:p>
            <a:pPr lvl="1"/>
            <a:r>
              <a:rPr lang="en-US" sz="2800" dirty="0" smtClean="0"/>
              <a:t>High frequency of </a:t>
            </a:r>
            <a:r>
              <a:rPr lang="en-US" sz="2800" dirty="0" err="1" smtClean="0"/>
              <a:t>subsyndromal</a:t>
            </a:r>
            <a:r>
              <a:rPr lang="en-US" sz="2800" dirty="0" smtClean="0"/>
              <a:t> </a:t>
            </a:r>
            <a:r>
              <a:rPr lang="en-US" sz="2800" dirty="0" err="1" smtClean="0"/>
              <a:t>interepisode</a:t>
            </a:r>
            <a:r>
              <a:rPr lang="en-US" sz="2800" dirty="0" smtClean="0"/>
              <a:t> symptoms </a:t>
            </a:r>
          </a:p>
          <a:p>
            <a:r>
              <a:rPr lang="en-US" sz="3100" dirty="0" smtClean="0"/>
              <a:t>Heavy </a:t>
            </a:r>
            <a:r>
              <a:rPr lang="en-US" sz="3100" dirty="0" err="1" smtClean="0"/>
              <a:t>comorbidity</a:t>
            </a:r>
            <a:endParaRPr lang="en-US" sz="3100" dirty="0" smtClean="0"/>
          </a:p>
          <a:p>
            <a:r>
              <a:rPr lang="en-US" sz="3100" dirty="0" smtClean="0"/>
              <a:t>Life impact similar to multiple sclerosis, and &gt; end-stage renal disease or rheumatoid arthritis </a:t>
            </a:r>
          </a:p>
          <a:p>
            <a:r>
              <a:rPr lang="en-US" sz="3100" dirty="0" smtClean="0"/>
              <a:t>35% attempt suicide and l</a:t>
            </a:r>
            <a:r>
              <a:rPr lang="en-US" sz="3100" dirty="0" smtClean="0">
                <a:cs typeface="Times New Roman" pitchFamily="18" charset="0"/>
              </a:rPr>
              <a:t>ifetime risk of death by suicide up to 19% (similar to heart disease and cancer)</a:t>
            </a:r>
            <a:r>
              <a:rPr lang="en-US" sz="3100" dirty="0" smtClean="0"/>
              <a:t> </a:t>
            </a:r>
          </a:p>
          <a:p>
            <a:pPr lvl="1"/>
            <a:r>
              <a:rPr lang="en-US" sz="2800" dirty="0" smtClean="0"/>
              <a:t>SMR suicide M2.5 F2.7 = SMRs for cardiovascular deaths </a:t>
            </a:r>
            <a:endParaRPr lang="en-AU" sz="2800" dirty="0" smtClean="0"/>
          </a:p>
          <a:p>
            <a:r>
              <a:rPr lang="en-US" sz="3100" dirty="0" smtClean="0"/>
              <a:t>Mortality from all causes is greater if untreated </a:t>
            </a:r>
          </a:p>
          <a:p>
            <a:endParaRPr lang="en-US" sz="3100" dirty="0" smtClean="0"/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DSM-5 Manic episode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 week (or any duration if </a:t>
            </a:r>
            <a:r>
              <a:rPr lang="en-US" dirty="0" err="1" smtClean="0"/>
              <a:t>hospitalised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Abnormally and persistently </a:t>
            </a:r>
          </a:p>
          <a:p>
            <a:pPr lvl="1"/>
            <a:r>
              <a:rPr lang="en-US" dirty="0" smtClean="0"/>
              <a:t>Elevated, expansive, or irritable mood </a:t>
            </a:r>
            <a:r>
              <a:rPr lang="en-US" b="1" dirty="0" smtClean="0"/>
              <a:t>and</a:t>
            </a:r>
          </a:p>
          <a:p>
            <a:pPr lvl="1"/>
            <a:r>
              <a:rPr lang="en-US" dirty="0" smtClean="0"/>
              <a:t>Increased goal-directed activity or energy</a:t>
            </a:r>
          </a:p>
          <a:p>
            <a:r>
              <a:rPr lang="en-US" dirty="0" smtClean="0"/>
              <a:t>3 or more of the following symptoms (4 if irritable only):</a:t>
            </a:r>
          </a:p>
          <a:p>
            <a:pPr lvl="1"/>
            <a:r>
              <a:rPr lang="en-US" sz="2800" dirty="0" smtClean="0"/>
              <a:t>Inflated self-esteem or grandiosity</a:t>
            </a:r>
          </a:p>
          <a:p>
            <a:pPr lvl="1"/>
            <a:r>
              <a:rPr lang="en-US" sz="2800" dirty="0" smtClean="0"/>
              <a:t>Decreased need for sleep</a:t>
            </a:r>
          </a:p>
          <a:p>
            <a:pPr lvl="1"/>
            <a:r>
              <a:rPr lang="en-US" sz="2800" dirty="0" smtClean="0"/>
              <a:t>Increased or pressured speech</a:t>
            </a:r>
          </a:p>
          <a:p>
            <a:pPr lvl="1"/>
            <a:r>
              <a:rPr lang="en-US" sz="2800" dirty="0" smtClean="0"/>
              <a:t>Flight of ideas/racing thoughts</a:t>
            </a:r>
          </a:p>
          <a:p>
            <a:pPr lvl="1"/>
            <a:r>
              <a:rPr lang="en-US" sz="2800" dirty="0" smtClean="0"/>
              <a:t>Distractibility</a:t>
            </a:r>
          </a:p>
          <a:p>
            <a:pPr lvl="1"/>
            <a:r>
              <a:rPr lang="en-US" sz="2800" dirty="0" smtClean="0"/>
              <a:t>Increased goal-directed activity or PMA</a:t>
            </a:r>
          </a:p>
          <a:p>
            <a:pPr lvl="1"/>
            <a:r>
              <a:rPr lang="en-US" sz="2800" dirty="0" smtClean="0"/>
              <a:t>Risk-taking </a:t>
            </a:r>
            <a:r>
              <a:rPr lang="en-US" sz="2800" dirty="0" err="1" smtClean="0"/>
              <a:t>behaviour</a:t>
            </a:r>
            <a:endParaRPr lang="en-US" sz="2800" dirty="0" smtClean="0"/>
          </a:p>
          <a:p>
            <a:r>
              <a:rPr lang="en-US" sz="3100" dirty="0" smtClean="0"/>
              <a:t>Severe enough to cause marked impairment, </a:t>
            </a:r>
            <a:r>
              <a:rPr lang="en-US" sz="3100" dirty="0" err="1" smtClean="0"/>
              <a:t>hospitalisation</a:t>
            </a:r>
            <a:r>
              <a:rPr lang="en-US" sz="3100" dirty="0" smtClean="0"/>
              <a:t> and/or psychotic features</a:t>
            </a:r>
          </a:p>
          <a:p>
            <a:r>
              <a:rPr lang="en-US" sz="3100" dirty="0" smtClean="0"/>
              <a:t>Exclusions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DSM-5 </a:t>
            </a:r>
            <a:r>
              <a:rPr lang="en-AU" dirty="0" err="1" smtClean="0">
                <a:solidFill>
                  <a:schemeClr val="accent2"/>
                </a:solidFill>
              </a:rPr>
              <a:t>Hypo</a:t>
            </a:r>
            <a:r>
              <a:rPr lang="en-AU" dirty="0" err="1" smtClean="0"/>
              <a:t>manic</a:t>
            </a:r>
            <a:r>
              <a:rPr lang="en-AU" dirty="0" smtClean="0"/>
              <a:t> episode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4 days</a:t>
            </a:r>
          </a:p>
          <a:p>
            <a:r>
              <a:rPr lang="en-US" dirty="0" smtClean="0"/>
              <a:t>Abnormally and persistently </a:t>
            </a:r>
          </a:p>
          <a:p>
            <a:pPr lvl="1"/>
            <a:r>
              <a:rPr lang="en-US" dirty="0" smtClean="0"/>
              <a:t>Elevated, expansive, or irritable mood </a:t>
            </a:r>
            <a:r>
              <a:rPr lang="en-US" b="1" dirty="0" smtClean="0"/>
              <a:t>and</a:t>
            </a:r>
          </a:p>
          <a:p>
            <a:pPr lvl="1"/>
            <a:r>
              <a:rPr lang="en-US" dirty="0" smtClean="0"/>
              <a:t>Increased goal-directed activity or energy</a:t>
            </a:r>
          </a:p>
          <a:p>
            <a:r>
              <a:rPr lang="en-US" dirty="0" smtClean="0"/>
              <a:t>3 or more of the following symptoms (4 if irritable only):</a:t>
            </a:r>
          </a:p>
          <a:p>
            <a:pPr lvl="1"/>
            <a:r>
              <a:rPr lang="en-US" sz="2800" dirty="0" smtClean="0"/>
              <a:t>Inflated self-esteem or grandiosity</a:t>
            </a:r>
          </a:p>
          <a:p>
            <a:pPr lvl="1"/>
            <a:r>
              <a:rPr lang="en-US" sz="2800" dirty="0" smtClean="0"/>
              <a:t>Decreased need for sleep</a:t>
            </a:r>
          </a:p>
          <a:p>
            <a:pPr lvl="1"/>
            <a:r>
              <a:rPr lang="en-US" sz="2800" dirty="0" smtClean="0"/>
              <a:t>Increased or pressured speech</a:t>
            </a:r>
          </a:p>
          <a:p>
            <a:pPr lvl="1"/>
            <a:r>
              <a:rPr lang="en-US" sz="2800" dirty="0" smtClean="0"/>
              <a:t>Flight of ideas/racing thoughts</a:t>
            </a:r>
          </a:p>
          <a:p>
            <a:pPr lvl="1"/>
            <a:r>
              <a:rPr lang="en-US" sz="2800" dirty="0" smtClean="0"/>
              <a:t>Distractibility</a:t>
            </a:r>
          </a:p>
          <a:p>
            <a:pPr lvl="1"/>
            <a:r>
              <a:rPr lang="en-US" sz="2800" dirty="0" smtClean="0"/>
              <a:t>Increased goal-directed activity or PMA</a:t>
            </a:r>
          </a:p>
          <a:p>
            <a:pPr lvl="1"/>
            <a:r>
              <a:rPr lang="en-US" sz="2800" dirty="0" smtClean="0"/>
              <a:t>Risk-taking </a:t>
            </a:r>
            <a:r>
              <a:rPr lang="en-US" sz="2800" dirty="0" err="1" smtClean="0"/>
              <a:t>behaviour</a:t>
            </a:r>
            <a:endParaRPr lang="en-US" sz="2800" dirty="0" smtClean="0"/>
          </a:p>
          <a:p>
            <a:r>
              <a:rPr lang="en-US" sz="3100" dirty="0" smtClean="0">
                <a:solidFill>
                  <a:schemeClr val="accent2"/>
                </a:solidFill>
              </a:rPr>
              <a:t>Change in functioning; uncharacteristic; observable: but NOT severe enough to cause marked impairment functioning or </a:t>
            </a:r>
            <a:r>
              <a:rPr lang="en-US" sz="3100" dirty="0" err="1" smtClean="0">
                <a:solidFill>
                  <a:schemeClr val="accent2"/>
                </a:solidFill>
              </a:rPr>
              <a:t>hospitalisation</a:t>
            </a:r>
            <a:endParaRPr lang="en-US" sz="3100" dirty="0" smtClean="0">
              <a:solidFill>
                <a:schemeClr val="accent2"/>
              </a:solidFill>
            </a:endParaRPr>
          </a:p>
          <a:p>
            <a:r>
              <a:rPr lang="en-US" sz="3100" dirty="0" smtClean="0"/>
              <a:t>Exclusions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DSM-5 Bipolar and related disorders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/>
          </a:bodyPr>
          <a:lstStyle/>
          <a:p>
            <a:r>
              <a:rPr lang="en-AU" sz="2600" dirty="0" smtClean="0"/>
              <a:t>Bipolar I disorder</a:t>
            </a:r>
          </a:p>
          <a:p>
            <a:r>
              <a:rPr lang="en-AU" sz="2600" dirty="0" smtClean="0"/>
              <a:t>Bipolar II disorder</a:t>
            </a:r>
          </a:p>
          <a:p>
            <a:r>
              <a:rPr lang="en-AU" sz="2600" dirty="0" err="1" smtClean="0"/>
              <a:t>Cyclothymic</a:t>
            </a:r>
            <a:r>
              <a:rPr lang="en-AU" sz="2600" dirty="0" smtClean="0"/>
              <a:t> disorder</a:t>
            </a:r>
          </a:p>
          <a:p>
            <a:r>
              <a:rPr lang="en-AU" sz="2600" dirty="0" smtClean="0"/>
              <a:t>Substance/medication-induced bipolar and related disorder</a:t>
            </a:r>
          </a:p>
          <a:p>
            <a:r>
              <a:rPr lang="en-AU" sz="2600" dirty="0" smtClean="0"/>
              <a:t>Bipolar and related disorder due to another medical condition</a:t>
            </a:r>
          </a:p>
          <a:p>
            <a:r>
              <a:rPr lang="en-AU" sz="2600" dirty="0" smtClean="0"/>
              <a:t>Other specified and related bipolar disorders</a:t>
            </a:r>
          </a:p>
          <a:p>
            <a:pPr lvl="1"/>
            <a:r>
              <a:rPr lang="en-AU" sz="1900" dirty="0" smtClean="0"/>
              <a:t>History of MDD and </a:t>
            </a:r>
            <a:r>
              <a:rPr lang="en-AU" sz="1900" dirty="0" err="1" smtClean="0"/>
              <a:t>subthreshold</a:t>
            </a:r>
            <a:r>
              <a:rPr lang="en-AU" sz="1900" dirty="0" smtClean="0"/>
              <a:t> duration for hypomania</a:t>
            </a:r>
          </a:p>
          <a:p>
            <a:pPr lvl="1"/>
            <a:r>
              <a:rPr lang="en-AU" sz="1900" dirty="0" smtClean="0"/>
              <a:t>History of MDD and </a:t>
            </a:r>
            <a:r>
              <a:rPr lang="en-AU" sz="1900" dirty="0" err="1" smtClean="0"/>
              <a:t>subthreshold</a:t>
            </a:r>
            <a:r>
              <a:rPr lang="en-AU" sz="1900" dirty="0" smtClean="0"/>
              <a:t> number of criteria</a:t>
            </a:r>
          </a:p>
          <a:p>
            <a:pPr lvl="1"/>
            <a:r>
              <a:rPr lang="en-AU" sz="1900" dirty="0" err="1" smtClean="0"/>
              <a:t>Hypomanic</a:t>
            </a:r>
            <a:r>
              <a:rPr lang="en-AU" sz="1900" dirty="0" smtClean="0"/>
              <a:t> episode without MDD</a:t>
            </a:r>
          </a:p>
          <a:p>
            <a:pPr lvl="1"/>
            <a:r>
              <a:rPr lang="en-AU" sz="1900" dirty="0" smtClean="0"/>
              <a:t>Short duration </a:t>
            </a:r>
            <a:r>
              <a:rPr lang="en-AU" sz="1900" dirty="0" err="1" smtClean="0"/>
              <a:t>cyclothymia</a:t>
            </a:r>
            <a:endParaRPr lang="en-AU" sz="1900" dirty="0" smtClean="0"/>
          </a:p>
          <a:p>
            <a:r>
              <a:rPr lang="en-AU" sz="2600" dirty="0" err="1" smtClean="0"/>
              <a:t>Specifiers</a:t>
            </a:r>
            <a:endParaRPr lang="en-AU" sz="2600" dirty="0" smtClean="0"/>
          </a:p>
          <a:p>
            <a:pPr lvl="1"/>
            <a:r>
              <a:rPr lang="en-AU" sz="1900" dirty="0" smtClean="0"/>
              <a:t>Rapid-cycling/with anxious distress/with mixed features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2628</TotalTime>
  <Words>2319</Words>
  <Application>Microsoft Office PowerPoint</Application>
  <PresentationFormat>On-screen Show (4:3)</PresentationFormat>
  <Paragraphs>421</Paragraphs>
  <Slides>48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Median</vt:lpstr>
      <vt:lpstr>Chart</vt:lpstr>
      <vt:lpstr>Is it depression or is it bipolar disorder?</vt:lpstr>
      <vt:lpstr>Depression</vt:lpstr>
      <vt:lpstr>Missing bipolar disorder diagnosis</vt:lpstr>
      <vt:lpstr>Bipolar disorder Under-recognised and under-diagnosed</vt:lpstr>
      <vt:lpstr>Bipolar disorder in primary care</vt:lpstr>
      <vt:lpstr>Bipolar disorder</vt:lpstr>
      <vt:lpstr>DSM-5 Manic episode</vt:lpstr>
      <vt:lpstr>DSM-5 Hypomanic episode</vt:lpstr>
      <vt:lpstr>DSM-5 Bipolar and related disorders</vt:lpstr>
      <vt:lpstr>DSM-5 Bipolar and related disorders </vt:lpstr>
      <vt:lpstr>Akiskal’s Bipolar Spectrum</vt:lpstr>
      <vt:lpstr>Akiskal’s Bipolar Spectrum</vt:lpstr>
      <vt:lpstr>Causes of misdiagnosis as depression</vt:lpstr>
      <vt:lpstr>Frequency of symptoms</vt:lpstr>
      <vt:lpstr>Onset timeline of Bipolar Disorder</vt:lpstr>
      <vt:lpstr>Consequences of misdiagnosis as depression</vt:lpstr>
      <vt:lpstr>Burden of disease across disorders averted with optimal treatment</vt:lpstr>
      <vt:lpstr>Is the depression bipolar?</vt:lpstr>
      <vt:lpstr>Is the depression bipolar?</vt:lpstr>
      <vt:lpstr>A probabilistic approach</vt:lpstr>
      <vt:lpstr>Is the depression bipolar?</vt:lpstr>
      <vt:lpstr>History of mania/hypomania</vt:lpstr>
      <vt:lpstr>Is the depression bipolar?</vt:lpstr>
      <vt:lpstr>Bipolar family history markers</vt:lpstr>
      <vt:lpstr>Is the depression bipolar?</vt:lpstr>
      <vt:lpstr>Comorbidity</vt:lpstr>
      <vt:lpstr>Is the depression bipolar?</vt:lpstr>
      <vt:lpstr>Markers for bipolarity in illness course</vt:lpstr>
      <vt:lpstr>Is the depression bipolar?</vt:lpstr>
      <vt:lpstr>Adverse reactions to antidepressants</vt:lpstr>
      <vt:lpstr>Is the depression bipolar?</vt:lpstr>
      <vt:lpstr>Phenomenological markers for bipolarity on mental state examination:</vt:lpstr>
      <vt:lpstr>A probabilistic approach Mitchell PB et al. Bipolar Disorders 2008: 10: 144–152.</vt:lpstr>
      <vt:lpstr>Is the depression bipolar?</vt:lpstr>
      <vt:lpstr>Bipolar symptom screening instruments</vt:lpstr>
      <vt:lpstr>PowerPoint Presentation</vt:lpstr>
      <vt:lpstr>Bipolar symptom screening instruments</vt:lpstr>
      <vt:lpstr>Black Dog Bipolar Self-test part 1</vt:lpstr>
      <vt:lpstr>Black Dog Bipolar Self-test part 2</vt:lpstr>
      <vt:lpstr>Bipolar symptom screening instruments</vt:lpstr>
      <vt:lpstr>PowerPoint Presentation</vt:lpstr>
      <vt:lpstr>Bipolar symptom screening instruments</vt:lpstr>
      <vt:lpstr>Bipolar symptom screening instruments</vt:lpstr>
      <vt:lpstr>Bipolarity Index</vt:lpstr>
      <vt:lpstr>Is the depression bipolar?</vt:lpstr>
      <vt:lpstr>Is the depression bipolar?</vt:lpstr>
      <vt:lpstr>Summary and conclusions</vt:lpstr>
      <vt:lpstr>Summary and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Microhire</cp:lastModifiedBy>
  <cp:revision>109</cp:revision>
  <dcterms:created xsi:type="dcterms:W3CDTF">2010-02-28T02:51:01Z</dcterms:created>
  <dcterms:modified xsi:type="dcterms:W3CDTF">2015-06-19T22:20:02Z</dcterms:modified>
</cp:coreProperties>
</file>