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39" r:id="rId2"/>
    <p:sldId id="614" r:id="rId3"/>
    <p:sldId id="656" r:id="rId4"/>
    <p:sldId id="745" r:id="rId5"/>
    <p:sldId id="746" r:id="rId6"/>
    <p:sldId id="747" r:id="rId7"/>
    <p:sldId id="748" r:id="rId8"/>
    <p:sldId id="750" r:id="rId9"/>
    <p:sldId id="753" r:id="rId10"/>
    <p:sldId id="758" r:id="rId11"/>
    <p:sldId id="717" r:id="rId12"/>
    <p:sldId id="720" r:id="rId13"/>
    <p:sldId id="739" r:id="rId14"/>
    <p:sldId id="722" r:id="rId15"/>
    <p:sldId id="721" r:id="rId16"/>
    <p:sldId id="715" r:id="rId17"/>
    <p:sldId id="727" r:id="rId18"/>
    <p:sldId id="666" r:id="rId19"/>
    <p:sldId id="664" r:id="rId20"/>
    <p:sldId id="730" r:id="rId21"/>
    <p:sldId id="678" r:id="rId22"/>
    <p:sldId id="709" r:id="rId23"/>
    <p:sldId id="754" r:id="rId24"/>
    <p:sldId id="755" r:id="rId25"/>
    <p:sldId id="751" r:id="rId26"/>
    <p:sldId id="752" r:id="rId27"/>
    <p:sldId id="759" r:id="rId28"/>
    <p:sldId id="65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3887"/>
    <a:srgbClr val="212121"/>
    <a:srgbClr val="4A5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36" autoAdjust="0"/>
  </p:normalViewPr>
  <p:slideViewPr>
    <p:cSldViewPr>
      <p:cViewPr varScale="1">
        <p:scale>
          <a:sx n="84" d="100"/>
          <a:sy n="84" d="100"/>
        </p:scale>
        <p:origin x="236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9B222-BBA3-42D6-A352-9CD6D280015E}" type="datetimeFigureOut">
              <a:rPr lang="en-US" smtClean="0"/>
              <a:pPr/>
              <a:t>6/20/2015</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97ADA-5F20-4D8A-AA66-6191B805B705}" type="slidenum">
              <a:rPr lang="en-AU" smtClean="0"/>
              <a:pPr/>
              <a:t>‹#›</a:t>
            </a:fld>
            <a:endParaRPr lang="en-AU" dirty="0"/>
          </a:p>
        </p:txBody>
      </p:sp>
    </p:spTree>
    <p:extLst>
      <p:ext uri="{BB962C8B-B14F-4D97-AF65-F5344CB8AC3E}">
        <p14:creationId xmlns:p14="http://schemas.microsoft.com/office/powerpoint/2010/main" val="9860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_ENREF_4"/></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Think organisers wanted a slightly contraversial title</a:t>
            </a:r>
          </a:p>
          <a:p>
            <a:r>
              <a:rPr lang="en-AU" dirty="0" smtClean="0"/>
              <a:t>. Now</a:t>
            </a:r>
            <a:r>
              <a:rPr lang="en-AU" baseline="0" dirty="0" smtClean="0"/>
              <a:t> I know what u r thinking</a:t>
            </a:r>
          </a:p>
          <a:p>
            <a:r>
              <a:rPr lang="en-AU" baseline="0" dirty="0" smtClean="0"/>
              <a:t>Ivf docs are just like cosmetic surgeons – they are never motivated by ego or money – so surely no infert pts are ever treated inappropriately</a:t>
            </a:r>
          </a:p>
          <a:p>
            <a:r>
              <a:rPr lang="en-AU" baseline="0" dirty="0" smtClean="0"/>
              <a:t>Well, suprisingly it jhappens…</a:t>
            </a:r>
            <a:endParaRPr lang="en-AU" dirty="0" smtClean="0"/>
          </a:p>
        </p:txBody>
      </p:sp>
      <p:sp>
        <p:nvSpPr>
          <p:cNvPr id="4" name="Slide Number Placeholder 3"/>
          <p:cNvSpPr>
            <a:spLocks noGrp="1"/>
          </p:cNvSpPr>
          <p:nvPr>
            <p:ph type="sldNum" sz="quarter" idx="10"/>
          </p:nvPr>
        </p:nvSpPr>
        <p:spPr/>
        <p:txBody>
          <a:bodyPr/>
          <a:lstStyle/>
          <a:p>
            <a:fld id="{2EF97ADA-5F20-4D8A-AA66-6191B805B705}" type="slidenum">
              <a:rPr lang="en-AU" smtClean="0"/>
              <a:pPr/>
              <a:t>2</a:t>
            </a:fld>
            <a:endParaRPr lang="en-AU" dirty="0"/>
          </a:p>
        </p:txBody>
      </p:sp>
    </p:spTree>
    <p:extLst>
      <p:ext uri="{BB962C8B-B14F-4D97-AF65-F5344CB8AC3E}">
        <p14:creationId xmlns:p14="http://schemas.microsoft.com/office/powerpoint/2010/main" val="727747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AU" dirty="0" smtClean="0">
              <a:ea typeface="ＭＳ Ｐゴシック" pitchFamily="34" charset="-128"/>
            </a:endParaRPr>
          </a:p>
        </p:txBody>
      </p:sp>
      <p:sp>
        <p:nvSpPr>
          <p:cNvPr id="2253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6E43C75-5A85-48BF-8BEF-9D2C9ED29C42}" type="slidenum">
              <a:rPr lang="en-US" sz="1200">
                <a:solidFill>
                  <a:prstClr val="black"/>
                </a:solidFill>
              </a:rPr>
              <a:pPr/>
              <a:t>17</a:t>
            </a:fld>
            <a:endParaRPr lang="en-US" sz="1200" dirty="0">
              <a:solidFill>
                <a:prstClr val="black"/>
              </a:solidFill>
            </a:endParaRPr>
          </a:p>
        </p:txBody>
      </p:sp>
    </p:spTree>
    <p:extLst>
      <p:ext uri="{BB962C8B-B14F-4D97-AF65-F5344CB8AC3E}">
        <p14:creationId xmlns:p14="http://schemas.microsoft.com/office/powerpoint/2010/main" val="96090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90000"/>
              </a:lnSpc>
            </a:pPr>
            <a:r>
              <a:rPr lang="en-AU" sz="1100" dirty="0">
                <a:ea typeface="ＭＳ Ｐゴシック" charset="0"/>
              </a:rPr>
              <a:t>a meta-analysis including data from almost 11,000 smoking women and 20,000 nonsmokers [26] . Cigarette smoking by the female partner was associated with a statistically significant increase in infertility compared to nonsmokers, OR 1.60 (95% CI 1.34-1.91)Possible mechanisms include tubal changes, cervical changes, damage to gametes, and increase in spontaneous abortion and ectopic pregnancies [18,21,22] . In addition, numerous studies linking smoking to early menopause suggest that cigarette smoking causes premature depletion of the ovarian pool of oocytes and premature aging of the ovary by one to four years [21,23] . Components of cigarette smoke may cause oxidative stress and DNA damage in the ovarian follicle [24,25] . Ovarian aging is thought to be a major contributor to unexplained infertility.</a:t>
            </a:r>
          </a:p>
          <a:p>
            <a:pPr eaLnBrk="1" hangingPunct="1">
              <a:lnSpc>
                <a:spcPct val="90000"/>
              </a:lnSpc>
            </a:pPr>
            <a:r>
              <a:rPr lang="en-AU" sz="1100" dirty="0">
                <a:ea typeface="ＭＳ Ｐゴシック" charset="0"/>
              </a:rPr>
              <a:t>In males, smoking negatively affects sperm production, motility</a:t>
            </a:r>
          </a:p>
          <a:p>
            <a:pPr eaLnBrk="1" hangingPunct="1">
              <a:lnSpc>
                <a:spcPct val="90000"/>
              </a:lnSpc>
            </a:pPr>
            <a:r>
              <a:rPr lang="en-AU" sz="1100" dirty="0">
                <a:ea typeface="ＭＳ Ｐゴシック" charset="0"/>
              </a:rPr>
              <a:t>and morphology and is associated with an increased risk of DNA</a:t>
            </a:r>
          </a:p>
          <a:p>
            <a:pPr eaLnBrk="1" hangingPunct="1">
              <a:lnSpc>
                <a:spcPct val="90000"/>
              </a:lnSpc>
            </a:pPr>
            <a:r>
              <a:rPr lang="en-AU" sz="1100" dirty="0">
                <a:ea typeface="ＭＳ Ｐゴシック" charset="0"/>
              </a:rPr>
              <a:t>damage </a:t>
            </a:r>
          </a:p>
          <a:p>
            <a:pPr eaLnBrk="1" hangingPunct="1">
              <a:lnSpc>
                <a:spcPct val="90000"/>
              </a:lnSpc>
            </a:pPr>
            <a:endParaRPr lang="en-AU" sz="1100" dirty="0">
              <a:ea typeface="ＭＳ Ｐゴシック" charset="0"/>
            </a:endParaRPr>
          </a:p>
          <a:p>
            <a:pPr eaLnBrk="1" hangingPunct="1">
              <a:lnSpc>
                <a:spcPct val="90000"/>
              </a:lnSpc>
            </a:pPr>
            <a:r>
              <a:rPr lang="en-AU" sz="1100" dirty="0">
                <a:ea typeface="ＭＳ Ｐゴシック" charset="0"/>
              </a:rPr>
              <a:t>Observational studies suggest that much of the subfertility associated with smoking can be reversed within a year of cessation</a:t>
            </a:r>
          </a:p>
          <a:p>
            <a:pPr eaLnBrk="1" hangingPunct="1">
              <a:lnSpc>
                <a:spcPct val="90000"/>
              </a:lnSpc>
            </a:pPr>
            <a:r>
              <a:rPr lang="en-AU" sz="1100" dirty="0">
                <a:ea typeface="ＭＳ Ｐゴシック" charset="0"/>
              </a:rPr>
              <a:t>A meta-analysis of nine studies found an OR of 0.66 (95%CI</a:t>
            </a:r>
          </a:p>
          <a:p>
            <a:pPr eaLnBrk="1" hangingPunct="1">
              <a:lnSpc>
                <a:spcPct val="90000"/>
              </a:lnSpc>
            </a:pPr>
            <a:r>
              <a:rPr lang="en-AU" sz="1100" dirty="0">
                <a:ea typeface="ＭＳ Ｐゴシック" charset="0"/>
              </a:rPr>
              <a:t>0.49–0.88) for pregnancy per number of IVF cycles in smokers</a:t>
            </a:r>
          </a:p>
          <a:p>
            <a:pPr eaLnBrk="1" hangingPunct="1">
              <a:lnSpc>
                <a:spcPct val="90000"/>
              </a:lnSpc>
            </a:pPr>
            <a:r>
              <a:rPr lang="en-AU" sz="1100" dirty="0">
                <a:ea typeface="ＭＳ Ｐゴシック" charset="0"/>
              </a:rPr>
              <a:t>compared with non-smokers (Augood et al., 1998). Another</a:t>
            </a:r>
          </a:p>
          <a:p>
            <a:pPr eaLnBrk="1" hangingPunct="1">
              <a:lnSpc>
                <a:spcPct val="90000"/>
              </a:lnSpc>
            </a:pPr>
            <a:r>
              <a:rPr lang="en-AU" sz="1100" dirty="0">
                <a:ea typeface="ＭＳ Ｐゴシック" charset="0"/>
              </a:rPr>
              <a:t>meta-analysis reported that almost twice as many IVF cycles</a:t>
            </a:r>
          </a:p>
          <a:p>
            <a:pPr eaLnBrk="1" hangingPunct="1">
              <a:lnSpc>
                <a:spcPct val="90000"/>
              </a:lnSpc>
            </a:pPr>
            <a:r>
              <a:rPr lang="en-AU" sz="1100" dirty="0">
                <a:ea typeface="ＭＳ Ｐゴシック" charset="0"/>
              </a:rPr>
              <a:t>were needed to achieve pregnancy for smokers compared with</a:t>
            </a:r>
          </a:p>
          <a:p>
            <a:pPr eaLnBrk="1" hangingPunct="1">
              <a:lnSpc>
                <a:spcPct val="90000"/>
              </a:lnSpc>
            </a:pPr>
            <a:r>
              <a:rPr lang="en-AU" sz="1100" dirty="0">
                <a:ea typeface="ＭＳ Ｐゴシック" charset="0"/>
              </a:rPr>
              <a:t>non-smokers (Feichtinger et al., 1997). Also, increased risk for passive smokers...</a:t>
            </a:r>
          </a:p>
          <a:p>
            <a:pPr>
              <a:lnSpc>
                <a:spcPct val="90000"/>
              </a:lnSpc>
            </a:pPr>
            <a:endParaRPr lang="en-AU" sz="1100" dirty="0">
              <a:ea typeface="ＭＳ Ｐゴシック"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E7554C-3C7A-D048-829C-C019E69C5A7D}" type="slidenum">
              <a:rPr lang="en-US" sz="1200"/>
              <a:pPr/>
              <a:t>18</a:t>
            </a:fld>
            <a:endParaRPr lang="en-US" sz="1200" dirty="0"/>
          </a:p>
        </p:txBody>
      </p:sp>
    </p:spTree>
    <p:extLst>
      <p:ext uri="{BB962C8B-B14F-4D97-AF65-F5344CB8AC3E}">
        <p14:creationId xmlns:p14="http://schemas.microsoft.com/office/powerpoint/2010/main" val="509078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AU" dirty="0">
                <a:ea typeface="ＭＳ Ｐゴシック" charset="0"/>
              </a:rPr>
              <a:t>Not be right just to plug everybody into an ivf cycle</a:t>
            </a:r>
          </a:p>
          <a:p>
            <a:pPr eaLnBrk="1" hangingPunct="1"/>
            <a:r>
              <a:rPr lang="en-AU" dirty="0">
                <a:ea typeface="ＭＳ Ｐゴシック" charset="0"/>
              </a:rPr>
              <a:t>Divided into</a:t>
            </a:r>
          </a:p>
          <a:p>
            <a:pPr eaLnBrk="1" hangingPunct="1"/>
            <a:endParaRPr lang="en-AU" dirty="0">
              <a:ea typeface="ＭＳ Ｐゴシック" charset="0"/>
            </a:endParaRPr>
          </a:p>
          <a:p>
            <a:pPr eaLnBrk="1" hangingPunct="1"/>
            <a:endParaRPr lang="en-AU" dirty="0">
              <a:ea typeface="ＭＳ Ｐゴシック" charset="0"/>
            </a:endParaRPr>
          </a:p>
          <a:p>
            <a:pPr eaLnBrk="1" hangingPunct="1"/>
            <a:endParaRPr lang="en-AU" dirty="0">
              <a:ea typeface="ＭＳ Ｐゴシック" charset="0"/>
            </a:endParaRPr>
          </a:p>
          <a:p>
            <a:pPr eaLnBrk="1" hangingPunct="1"/>
            <a:endParaRPr lang="en-AU" dirty="0">
              <a:ea typeface="ＭＳ Ｐゴシック" charset="0"/>
            </a:endParaRPr>
          </a:p>
          <a:p>
            <a:pPr eaLnBrk="1" hangingPunct="1"/>
            <a:r>
              <a:rPr lang="en-AU" dirty="0">
                <a:ea typeface="ＭＳ Ｐゴシック" charset="0"/>
              </a:rPr>
              <a:t>Sex diff – . Exclude pathology.remove causative drugs egAntidepressants, psychotropic drugs. Sexual counselling,  Viagra etc</a:t>
            </a:r>
          </a:p>
          <a:p>
            <a:pPr eaLnBrk="1" hangingPunct="1"/>
            <a:r>
              <a:rPr lang="en-AU" dirty="0">
                <a:ea typeface="ＭＳ Ｐゴシック" charset="0"/>
              </a:rPr>
              <a:t>PCOS -  wt loss</a:t>
            </a:r>
          </a:p>
          <a:p>
            <a:pPr eaLnBrk="1" hangingPunct="1"/>
            <a:r>
              <a:rPr lang="en-AU" dirty="0">
                <a:ea typeface="ＭＳ Ｐゴシック" charset="0"/>
              </a:rPr>
              <a:t>Count, Motility, Morphology, DNA damage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CFFBF6-70C9-A748-BCA7-67260D2BD760}" type="slidenum">
              <a:rPr lang="en-AU" sz="1200"/>
              <a:pPr/>
              <a:t>19</a:t>
            </a:fld>
            <a:endParaRPr lang="en-AU" sz="1200" dirty="0"/>
          </a:p>
        </p:txBody>
      </p:sp>
    </p:spTree>
    <p:extLst>
      <p:ext uri="{BB962C8B-B14F-4D97-AF65-F5344CB8AC3E}">
        <p14:creationId xmlns:p14="http://schemas.microsoft.com/office/powerpoint/2010/main" val="177402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0170FC5-2492-44E5-A39A-BE2D9353786D}" type="slidenum">
              <a:rPr lang="en-AU" sz="1200" smtClean="0"/>
              <a:pPr/>
              <a:t>20</a:t>
            </a:fld>
            <a:endParaRPr lang="en-AU" sz="1200"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normAutofit fontScale="40000" lnSpcReduction="20000"/>
          </a:bodyPr>
          <a:lstStyle/>
          <a:p>
            <a:r>
              <a:rPr lang="en-AU" b="1" i="1" dirty="0" smtClean="0"/>
              <a:t>Clomiphene Citrate (CC)</a:t>
            </a:r>
          </a:p>
          <a:p>
            <a:r>
              <a:rPr lang="en-AU" b="1" dirty="0" smtClean="0"/>
              <a:t>Comparison Clomiphene citrate vs Placebo in PCOS</a:t>
            </a:r>
          </a:p>
          <a:p>
            <a:r>
              <a:rPr lang="en-AU" b="1" dirty="0" smtClean="0"/>
              <a:t>Results </a:t>
            </a:r>
            <a:r>
              <a:rPr lang="en-AU" dirty="0" smtClean="0"/>
              <a:t>Increased ovulation per woman(OR = 7.5; 3 RCTs)</a:t>
            </a:r>
          </a:p>
          <a:p>
            <a:r>
              <a:rPr lang="en-AU" dirty="0" smtClean="0"/>
              <a:t>Increased pregnancy rate per woman (OR = 5.5;</a:t>
            </a:r>
          </a:p>
          <a:p>
            <a:r>
              <a:rPr lang="en-AU" dirty="0" smtClean="0"/>
              <a:t>3 RCTs)</a:t>
            </a:r>
          </a:p>
          <a:p>
            <a:r>
              <a:rPr lang="en-AU" b="1" dirty="0" smtClean="0"/>
              <a:t>Recommendation</a:t>
            </a:r>
          </a:p>
          <a:p>
            <a:r>
              <a:rPr lang="en-AU" b="1" dirty="0" smtClean="0"/>
              <a:t>(Grade A)</a:t>
            </a:r>
          </a:p>
          <a:p>
            <a:r>
              <a:rPr lang="en-AU" b="1" dirty="0" smtClean="0"/>
              <a:t>CC should be first line pharmacological therapy</a:t>
            </a:r>
          </a:p>
          <a:p>
            <a:r>
              <a:rPr lang="en-AU" dirty="0" smtClean="0"/>
              <a:t>to improve fertility outcomes in women with</a:t>
            </a:r>
          </a:p>
          <a:p>
            <a:r>
              <a:rPr lang="en-AU" dirty="0" smtClean="0"/>
              <a:t>PCOS and anovulatory infertility</a:t>
            </a:r>
          </a:p>
          <a:p>
            <a:pPr eaLnBrk="1" hangingPunct="1"/>
            <a:r>
              <a:rPr lang="en-AU" dirty="0" smtClean="0">
                <a:ea typeface="ＭＳ Ｐゴシック" pitchFamily="34" charset="-128"/>
              </a:rPr>
              <a:t>OHSS prophylaxis in PCOS undergoing IVF</a:t>
            </a:r>
          </a:p>
          <a:p>
            <a:pPr eaLnBrk="1" hangingPunct="1"/>
            <a:r>
              <a:rPr lang="en-AU" dirty="0" smtClean="0">
                <a:ea typeface="ＭＳ Ｐゴシック" pitchFamily="34" charset="-128"/>
              </a:rPr>
              <a:t>	Women with impaired glucose tolerance – reduces progression to T2DM</a:t>
            </a:r>
          </a:p>
          <a:p>
            <a:r>
              <a:rPr lang="en-AU" dirty="0" smtClean="0"/>
              <a:t>• </a:t>
            </a:r>
            <a:r>
              <a:rPr lang="en-AU" b="1" dirty="0" smtClean="0"/>
              <a:t>Evidence‐based recommendations</a:t>
            </a:r>
          </a:p>
          <a:p>
            <a:r>
              <a:rPr lang="en-AU" dirty="0" smtClean="0"/>
              <a:t>7.2a </a:t>
            </a:r>
            <a:r>
              <a:rPr lang="en-AU" b="1" dirty="0" smtClean="0"/>
              <a:t>Metformin should be combined with clomiphene citrate </a:t>
            </a:r>
            <a:r>
              <a:rPr lang="en-AU" dirty="0" smtClean="0"/>
              <a:t>to improve fertility</a:t>
            </a:r>
          </a:p>
          <a:p>
            <a:r>
              <a:rPr lang="en-AU" dirty="0" smtClean="0"/>
              <a:t>outcomes rather than persisting with further treatment with clomiphene</a:t>
            </a:r>
          </a:p>
          <a:p>
            <a:r>
              <a:rPr lang="en-AU" dirty="0" smtClean="0"/>
              <a:t>citrate alone in women with PCOS who are </a:t>
            </a:r>
            <a:r>
              <a:rPr lang="en-AU" b="1" dirty="0" smtClean="0"/>
              <a:t>clomiphene citrate resistant</a:t>
            </a:r>
            <a:r>
              <a:rPr lang="en-AU" dirty="0" smtClean="0"/>
              <a:t>,</a:t>
            </a:r>
          </a:p>
          <a:p>
            <a:r>
              <a:rPr lang="en-AU" dirty="0" smtClean="0"/>
              <a:t>anovulatory and infertile with no other infertility factors.</a:t>
            </a:r>
          </a:p>
          <a:p>
            <a:r>
              <a:rPr lang="en-AU" b="1" dirty="0" smtClean="0"/>
              <a:t>A</a:t>
            </a:r>
          </a:p>
          <a:p>
            <a:r>
              <a:rPr lang="en-AU" dirty="0" smtClean="0"/>
              <a:t>7 2b 7.2b </a:t>
            </a:r>
            <a:r>
              <a:rPr lang="en-AU" b="1" dirty="0" smtClean="0"/>
              <a:t>Metformin could be used alone </a:t>
            </a:r>
            <a:r>
              <a:rPr lang="en-AU" dirty="0" smtClean="0"/>
              <a:t>to improve ovulation rate and pregnancy </a:t>
            </a:r>
            <a:r>
              <a:rPr lang="en-AU" b="1" dirty="0" smtClean="0"/>
              <a:t>B</a:t>
            </a:r>
          </a:p>
          <a:p>
            <a:r>
              <a:rPr lang="en-AU" dirty="0" smtClean="0"/>
              <a:t>rates in women with PCOS who are anovulatory, have a </a:t>
            </a:r>
            <a:r>
              <a:rPr lang="en-AU" b="1" dirty="0" smtClean="0"/>
              <a:t>BMI ≤30kg/m2 </a:t>
            </a:r>
            <a:r>
              <a:rPr lang="en-AU" dirty="0" smtClean="0"/>
              <a:t>and</a:t>
            </a:r>
          </a:p>
          <a:p>
            <a:r>
              <a:rPr lang="en-AU" dirty="0" smtClean="0"/>
              <a:t>are infertile with no other infertility factors.</a:t>
            </a:r>
          </a:p>
          <a:p>
            <a:r>
              <a:rPr lang="it-IT" b="1" dirty="0" smtClean="0"/>
              <a:t>Comparison Metformin vs clomiphene citrate in PCOS</a:t>
            </a:r>
            <a:r>
              <a:rPr lang="it-IT" dirty="0" smtClean="0"/>
              <a:t>♀</a:t>
            </a:r>
          </a:p>
          <a:p>
            <a:r>
              <a:rPr lang="en-AU" b="1" dirty="0" smtClean="0"/>
              <a:t>Results Overall ♀ </a:t>
            </a:r>
            <a:r>
              <a:rPr lang="en-AU" dirty="0" smtClean="0"/>
              <a:t>(3RCTs): Decreased ovulation rate + decreased pregnancy</a:t>
            </a:r>
          </a:p>
          <a:p>
            <a:r>
              <a:rPr lang="en-AU" dirty="0" smtClean="0"/>
              <a:t>rate and equivalent live birth rate with metformin</a:t>
            </a:r>
          </a:p>
          <a:p>
            <a:r>
              <a:rPr lang="en-AU" b="1" dirty="0" smtClean="0"/>
              <a:t>BMI &gt; 30 ♀ </a:t>
            </a:r>
            <a:r>
              <a:rPr lang="en-AU" dirty="0" smtClean="0"/>
              <a:t>(2RCTs): Decreased ovulation rate + decreased pregnancy</a:t>
            </a:r>
          </a:p>
          <a:p>
            <a:r>
              <a:rPr lang="en-AU" dirty="0" smtClean="0"/>
              <a:t>rate and decreased live birth rate with metformin</a:t>
            </a:r>
          </a:p>
          <a:p>
            <a:r>
              <a:rPr lang="en-AU" b="1" dirty="0" smtClean="0"/>
              <a:t>BMI &lt; 30 ♀ </a:t>
            </a:r>
            <a:r>
              <a:rPr lang="en-AU" dirty="0" smtClean="0"/>
              <a:t>(1RCT): Equivalent ovulation rate + decreased pregnancy</a:t>
            </a:r>
          </a:p>
          <a:p>
            <a:r>
              <a:rPr lang="en-AU" dirty="0" smtClean="0"/>
              <a:t>rate and equivalent live birth rate with metformin</a:t>
            </a:r>
          </a:p>
          <a:p>
            <a:r>
              <a:rPr lang="en-AU" dirty="0" smtClean="0"/>
              <a:t>Overall lower BMI better response to metformin</a:t>
            </a:r>
          </a:p>
          <a:p>
            <a:r>
              <a:rPr lang="en-AU" b="1" dirty="0" smtClean="0"/>
              <a:t>Comparison Gonadotrophin ovulation induction versus</a:t>
            </a:r>
          </a:p>
          <a:p>
            <a:r>
              <a:rPr lang="en-AU" b="1" dirty="0" smtClean="0"/>
              <a:t>placebo/no Rx in PCOS</a:t>
            </a:r>
            <a:r>
              <a:rPr lang="en-AU" dirty="0" smtClean="0"/>
              <a:t>♀</a:t>
            </a:r>
          </a:p>
          <a:p>
            <a:r>
              <a:rPr lang="en-AU" b="1" dirty="0" smtClean="0"/>
              <a:t>Evidence </a:t>
            </a:r>
            <a:r>
              <a:rPr lang="en-AU" dirty="0" smtClean="0"/>
              <a:t>No randomised trials</a:t>
            </a:r>
          </a:p>
          <a:p>
            <a:r>
              <a:rPr lang="en-AU" dirty="0" smtClean="0"/>
              <a:t>Large body of observational evidence supporting gonadotrophin</a:t>
            </a:r>
          </a:p>
          <a:p>
            <a:r>
              <a:rPr lang="en-AU" dirty="0" smtClean="0"/>
              <a:t>ovulation induction in CCR/CCF PCOS</a:t>
            </a:r>
          </a:p>
          <a:p>
            <a:r>
              <a:rPr lang="en-AU" b="1" dirty="0" smtClean="0"/>
              <a:t>Recommendation</a:t>
            </a:r>
          </a:p>
          <a:p>
            <a:r>
              <a:rPr lang="en-AU" b="1" dirty="0" smtClean="0"/>
              <a:t>(Grade B)</a:t>
            </a:r>
          </a:p>
          <a:p>
            <a:r>
              <a:rPr lang="en-AU" b="1" dirty="0" smtClean="0"/>
              <a:t>Gonadotrophins should be 2nd line pharmacological therapy </a:t>
            </a:r>
            <a:r>
              <a:rPr lang="en-AU" dirty="0" smtClean="0"/>
              <a:t>in</a:t>
            </a:r>
          </a:p>
          <a:p>
            <a:r>
              <a:rPr lang="en-AU" dirty="0" smtClean="0"/>
              <a:t>women with PCOS who have </a:t>
            </a:r>
            <a:r>
              <a:rPr lang="en-AU" b="1" dirty="0" smtClean="0"/>
              <a:t>clomiphene citrate resistance and/or</a:t>
            </a:r>
          </a:p>
          <a:p>
            <a:r>
              <a:rPr lang="en-AU" b="1" dirty="0" smtClean="0"/>
              <a:t>failure</a:t>
            </a:r>
            <a:r>
              <a:rPr lang="en-AU" dirty="0" smtClean="0"/>
              <a:t>, are anovulatory</a:t>
            </a:r>
          </a:p>
          <a:p>
            <a:r>
              <a:rPr lang="en-AU" b="1" i="1" dirty="0" smtClean="0"/>
              <a:t>Laparoscopic Ovarian Drilling</a:t>
            </a:r>
          </a:p>
          <a:p>
            <a:r>
              <a:rPr lang="en-AU" b="1" dirty="0" smtClean="0"/>
              <a:t>Comparison Laparoscopic drilling vs FSH ovulation rate</a:t>
            </a:r>
          </a:p>
          <a:p>
            <a:r>
              <a:rPr lang="en-AU" b="1" dirty="0" smtClean="0"/>
              <a:t>Results </a:t>
            </a:r>
            <a:r>
              <a:rPr lang="en-AU" dirty="0" smtClean="0"/>
              <a:t>Equivalent live birth rate, ongoing pregnancy rate, ovulation rate</a:t>
            </a:r>
          </a:p>
          <a:p>
            <a:r>
              <a:rPr lang="en-AU" dirty="0" smtClean="0"/>
              <a:t>and miscarriage rate per woman</a:t>
            </a:r>
          </a:p>
          <a:p>
            <a:r>
              <a:rPr lang="en-AU" dirty="0" smtClean="0"/>
              <a:t>Decreased multiple pregnancy rate per ongoing pregnancy (1% vs</a:t>
            </a:r>
          </a:p>
          <a:p>
            <a:r>
              <a:rPr lang="en-AU" dirty="0" smtClean="0"/>
              <a:t>17%; OR=0.13; 95%CI 0.03‐0.59)</a:t>
            </a:r>
          </a:p>
          <a:p>
            <a:r>
              <a:rPr lang="en-AU" b="1" dirty="0" smtClean="0"/>
              <a:t>Recommendation</a:t>
            </a:r>
          </a:p>
          <a:p>
            <a:r>
              <a:rPr lang="en-AU" b="1" dirty="0" smtClean="0"/>
              <a:t>(Grade B)</a:t>
            </a:r>
          </a:p>
          <a:p>
            <a:r>
              <a:rPr lang="en-AU" b="1" dirty="0" smtClean="0"/>
              <a:t>Laparoscopic Ovarian Drilling should be 2nd line therapy </a:t>
            </a:r>
            <a:r>
              <a:rPr lang="en-AU" dirty="0" smtClean="0"/>
              <a:t>in women</a:t>
            </a:r>
          </a:p>
          <a:p>
            <a:r>
              <a:rPr lang="en-AU" dirty="0" smtClean="0"/>
              <a:t>with PCOS who are </a:t>
            </a:r>
            <a:r>
              <a:rPr lang="en-AU" b="1" dirty="0" smtClean="0"/>
              <a:t>clomiphene citrate resistant </a:t>
            </a:r>
            <a:r>
              <a:rPr lang="en-AU" dirty="0" smtClean="0"/>
              <a:t>, anovulatory, and</a:t>
            </a:r>
          </a:p>
          <a:p>
            <a:r>
              <a:rPr lang="en-AU" dirty="0" smtClean="0"/>
              <a:t>infertile, with no other infertility factors</a:t>
            </a:r>
          </a:p>
          <a:p>
            <a:r>
              <a:rPr lang="en-AU" b="1" dirty="0" smtClean="0"/>
              <a:t>Comparison Bariatric Surgery Vs placebo/no Rx or</a:t>
            </a:r>
          </a:p>
          <a:p>
            <a:r>
              <a:rPr lang="en-AU" b="1" dirty="0" smtClean="0"/>
              <a:t>other infertility treatments in PCOS</a:t>
            </a:r>
            <a:r>
              <a:rPr lang="en-AU" dirty="0" smtClean="0"/>
              <a:t>♀</a:t>
            </a:r>
          </a:p>
          <a:p>
            <a:r>
              <a:rPr lang="en-AU" b="1" dirty="0" smtClean="0"/>
              <a:t>Results </a:t>
            </a:r>
            <a:r>
              <a:rPr lang="en-AU" dirty="0" smtClean="0"/>
              <a:t>Nil</a:t>
            </a:r>
          </a:p>
          <a:p>
            <a:r>
              <a:rPr lang="en-AU" b="1" dirty="0" smtClean="0"/>
              <a:t>Clinical</a:t>
            </a:r>
          </a:p>
          <a:p>
            <a:r>
              <a:rPr lang="en-AU" b="1" dirty="0" smtClean="0"/>
              <a:t>Consensus</a:t>
            </a:r>
          </a:p>
          <a:p>
            <a:r>
              <a:rPr lang="en-AU" b="1" dirty="0" smtClean="0"/>
              <a:t>Recommendation</a:t>
            </a:r>
          </a:p>
          <a:p>
            <a:r>
              <a:rPr lang="en-AU" b="1" dirty="0" smtClean="0"/>
              <a:t>Bariatric surgery could </a:t>
            </a:r>
            <a:r>
              <a:rPr lang="en-AU" dirty="0" smtClean="0"/>
              <a:t>be considered </a:t>
            </a:r>
            <a:r>
              <a:rPr lang="en-AU" b="1" dirty="0" smtClean="0"/>
              <a:t>2nd line therapy </a:t>
            </a:r>
            <a:r>
              <a:rPr lang="en-AU" dirty="0" smtClean="0"/>
              <a:t>to</a:t>
            </a:r>
          </a:p>
          <a:p>
            <a:r>
              <a:rPr lang="en-AU" dirty="0" smtClean="0"/>
              <a:t>improve fertility outcomes in adult women with PCOS who</a:t>
            </a:r>
          </a:p>
          <a:p>
            <a:r>
              <a:rPr lang="en-AU" dirty="0" smtClean="0"/>
              <a:t>are anovulatory, have a </a:t>
            </a:r>
            <a:r>
              <a:rPr lang="en-AU" b="1" dirty="0" smtClean="0"/>
              <a:t>BMI ≥35kg/m2</a:t>
            </a:r>
            <a:r>
              <a:rPr lang="en-AU" dirty="0" smtClean="0"/>
              <a:t>, and who </a:t>
            </a:r>
            <a:r>
              <a:rPr lang="en-AU" b="1" dirty="0" smtClean="0"/>
              <a:t>remain</a:t>
            </a:r>
          </a:p>
          <a:p>
            <a:r>
              <a:rPr lang="en-AU" b="1" dirty="0" smtClean="0"/>
              <a:t>infertile despite </a:t>
            </a:r>
            <a:r>
              <a:rPr lang="en-AU" dirty="0" smtClean="0"/>
              <a:t>undertaking an intensive (frequent</a:t>
            </a:r>
          </a:p>
          <a:p>
            <a:r>
              <a:rPr lang="en-AU" dirty="0" smtClean="0"/>
              <a:t>multidisciplinary contact) structured </a:t>
            </a:r>
            <a:r>
              <a:rPr lang="en-AU" b="1" dirty="0" smtClean="0"/>
              <a:t>lifestyle management</a:t>
            </a:r>
          </a:p>
          <a:p>
            <a:r>
              <a:rPr lang="en-AU" b="1" dirty="0" smtClean="0"/>
              <a:t>programme </a:t>
            </a:r>
            <a:r>
              <a:rPr lang="en-AU" dirty="0" smtClean="0"/>
              <a:t>involving reducing dietary energy (caloric) intake,</a:t>
            </a:r>
          </a:p>
          <a:p>
            <a:r>
              <a:rPr lang="en-AU" dirty="0" smtClean="0"/>
              <a:t>exercise, behavioural and/</a:t>
            </a:r>
          </a:p>
          <a:p>
            <a:endParaRPr lang="en-AU" dirty="0" smtClean="0"/>
          </a:p>
          <a:p>
            <a:pPr eaLnBrk="1" hangingPunct="1"/>
            <a:endParaRPr lang="en-AU" dirty="0" smtClean="0">
              <a:ea typeface="ＭＳ Ｐゴシック" pitchFamily="34" charset="-128"/>
            </a:endParaRP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075428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eaLnBrk="1" hangingPunct="1"/>
            <a:r>
              <a:rPr lang="en-AU" dirty="0">
                <a:ea typeface="ＭＳ Ｐゴシック" charset="0"/>
              </a:rPr>
              <a:t>25 – 50% of infertilie women have endometriosis</a:t>
            </a:r>
          </a:p>
          <a:p>
            <a:pPr eaLnBrk="1" hangingPunct="1"/>
            <a:r>
              <a:rPr lang="en-AU" dirty="0">
                <a:ea typeface="ＭＳ Ｐゴシック" charset="0"/>
              </a:rPr>
              <a:t>30 – 50% of women with endo are infertile</a:t>
            </a:r>
          </a:p>
          <a:p>
            <a:pPr eaLnBrk="1" hangingPunct="1"/>
            <a:endParaRPr lang="en-AU" dirty="0">
              <a:ea typeface="ＭＳ Ｐゴシック" charset="0"/>
            </a:endParaRPr>
          </a:p>
          <a:p>
            <a:pPr eaLnBrk="1" hangingPunct="1"/>
            <a:r>
              <a:rPr lang="en-AU" dirty="0">
                <a:ea typeface="ＭＳ Ｐゴシック" charset="0"/>
              </a:rPr>
              <a:t>Repeat surgery unlikely to improve outcomes</a:t>
            </a:r>
          </a:p>
          <a:p>
            <a:pPr eaLnBrk="1" hangingPunct="1"/>
            <a:endParaRPr lang="en-AU" dirty="0">
              <a:latin typeface="Calibri" charset="0"/>
              <a:ea typeface="ＭＳ Ｐゴシック" charset="0"/>
            </a:endParaRPr>
          </a:p>
          <a:p>
            <a:pPr eaLnBrk="1" hangingPunct="1"/>
            <a:r>
              <a:rPr lang="en-AU" dirty="0">
                <a:latin typeface="Calibri" charset="0"/>
                <a:ea typeface="ＭＳ Ｐゴシック" charset="0"/>
              </a:rPr>
              <a:t>The mechanisms of infertility associated with</a:t>
            </a:r>
          </a:p>
          <a:p>
            <a:pPr eaLnBrk="1" hangingPunct="1"/>
            <a:r>
              <a:rPr lang="en-AU" dirty="0">
                <a:latin typeface="Calibri" charset="0"/>
                <a:ea typeface="ＭＳ Ｐゴシック" charset="0"/>
              </a:rPr>
              <a:t>endometriosis remain controversial and include abnormal folliculogenesis, elevated oxidative stress, altered</a:t>
            </a:r>
          </a:p>
          <a:p>
            <a:pPr eaLnBrk="1" hangingPunct="1"/>
            <a:r>
              <a:rPr lang="en-AU" dirty="0">
                <a:latin typeface="Calibri" charset="0"/>
                <a:ea typeface="ＭＳ Ｐゴシック" charset="0"/>
              </a:rPr>
              <a:t>immune function, and hormonal milieu in the follicular and peritoneal environments, and reduced endometrial</a:t>
            </a:r>
          </a:p>
          <a:p>
            <a:pPr eaLnBrk="1" hangingPunct="1"/>
            <a:r>
              <a:rPr lang="en-AU" dirty="0">
                <a:latin typeface="Calibri" charset="0"/>
                <a:ea typeface="ＭＳ Ｐゴシック" charset="0"/>
              </a:rPr>
              <a:t>Receptivity. These factors lead to poor oocyte quality, impaired fertilization, and implantation.</a:t>
            </a:r>
          </a:p>
          <a:p>
            <a:pPr eaLnBrk="1" hangingPunct="1"/>
            <a:r>
              <a:rPr lang="en-AU" dirty="0">
                <a:latin typeface="Calibri" charset="0"/>
                <a:ea typeface="ＭＳ Ｐゴシック" charset="0"/>
              </a:rPr>
              <a:t>UTD - Although stage I or II endometriosis may be the only abnormal finding identified during an infertility evaluation, there is no high quality evidence proving that early stage disease is the cause of infertility in these patients. It is hypothesized that minimal/mild endometriosis is associated with overproduction of prostaglandins, metalloproteinases, cytokines, and chemokines [3] , and that the resulting inflammatory process impairs ovarian, peritoneal, tubal, and endometrial function, leading to defective folliculogenesis, fertilization, and/or implantation </a:t>
            </a:r>
          </a:p>
          <a:p>
            <a:pPr eaLnBrk="1" hangingPunct="1"/>
            <a:endParaRPr lang="en-AU" dirty="0">
              <a:latin typeface="Calibri" charset="0"/>
              <a:ea typeface="ＭＳ Ｐゴシック" charset="0"/>
            </a:endParaRPr>
          </a:p>
          <a:p>
            <a:pPr eaLnBrk="1" hangingPunct="1"/>
            <a:r>
              <a:rPr lang="en-AU" dirty="0">
                <a:latin typeface="Calibri" charset="0"/>
                <a:ea typeface="ＭＳ Ｐゴシック" charset="0"/>
              </a:rPr>
              <a:t>The major pelvic adhesions present in advanced endometriosis may contribute to reduced fertility by impairing oocyte release, blocking sperm entry into the peritoneal cavity, or inhibiting tubal pickup. The functional mechanisms discussed above for mild/moderate disease probably also contribute to impaired fertility in women with advanced stage disease.</a:t>
            </a:r>
          </a:p>
          <a:p>
            <a:pPr eaLnBrk="1" hangingPunct="1"/>
            <a:endParaRPr lang="en-AU" dirty="0">
              <a:latin typeface="Calibri" charset="0"/>
              <a:ea typeface="ＭＳ Ｐゴシック" charset="0"/>
            </a:endParaRPr>
          </a:p>
          <a:p>
            <a:pPr eaLnBrk="1" hangingPunct="1"/>
            <a:r>
              <a:rPr lang="en-AU" dirty="0">
                <a:latin typeface="Calibri" charset="0"/>
                <a:ea typeface="ＭＳ Ｐゴシック" charset="0"/>
              </a:rPr>
              <a:t>Reduced pregnancy rates for women with advanced endometriosis (compared to women with early stage endometriosis or tubal factor infertility) may also be due to premature depletion of the ovarian follicle pool [13] , abnormal folliculogenesis [14] , or reduced fertilization potential of oocytes [15] . A history of previous bilateral ovarian surgery may also play a role; women with a previous oophorectomy and a contralateral ovarian cystectomy appear to have poor responses to ovarian stimulation and a low pregnancy rate [13-15].</a:t>
            </a:r>
          </a:p>
          <a:p>
            <a:pPr eaLnBrk="1" hangingPunct="1"/>
            <a:endParaRPr lang="en-AU" dirty="0">
              <a:latin typeface="Calibri" charset="0"/>
              <a:ea typeface="ＭＳ Ｐゴシック" charset="0"/>
            </a:endParaRPr>
          </a:p>
          <a:p>
            <a:pPr eaLnBrk="1" hangingPunct="1"/>
            <a:r>
              <a:rPr lang="en-AU" dirty="0">
                <a:ea typeface="ＭＳ Ｐゴシック" charset="0"/>
              </a:rPr>
              <a:t>Cochrane – 2008 – laparoscopy for endo. (no differentiation b/t ablation and excision.When combining live birth rate and ongoing pregnancy after 20 weeks, meta-analysis demonstrated an advantage of laparoscopic surgery when compared to diagnostic laparoscopy only. The odds ratio (OR) was 1.64 (95% confidence interval (Cl) 1.05 to 2.57) in favour of laparoscopic surgery. Meta-analysis also demonstrated an advantage of laparoscopic surgery when compared to diagnostic laparoscopy only in terms of clinical pregnancy rates, with an OR of 1.66 (95% Cl 1.09 to 2.51) favouring laparoscopic surgery. The results still need to be interpreted with caution as Marcoux 1997 reported a large positive effect of surgery whereas Gruppo Italiano reported a small negative effect. When considering fetal losses, meta-analysis did not demonstrate an effect of laparoscopic surgery when compared to diagnostic laparoscopy only. The OR was 1.33 (95% Cl 0.60 to 2.94) favouring diagnostic laparoscopy only.</a:t>
            </a:r>
          </a:p>
          <a:p>
            <a:pPr eaLnBrk="1" hangingPunct="1"/>
            <a:endParaRPr lang="en-AU" dirty="0">
              <a:ea typeface="ＭＳ Ｐゴシック" charset="0"/>
            </a:endParaRPr>
          </a:p>
          <a:p>
            <a:pPr eaLnBrk="1" hangingPunct="1"/>
            <a:r>
              <a:rPr lang="en-AU" dirty="0">
                <a:ea typeface="ＭＳ Ｐゴシック" charset="0"/>
              </a:rPr>
              <a:t>Non randomised studies generally show improved cumulative preg rates with surgery but bias is possiblke.</a:t>
            </a:r>
          </a:p>
          <a:p>
            <a:pPr eaLnBrk="1" hangingPunct="1"/>
            <a:endParaRPr lang="en-AU" dirty="0">
              <a:ea typeface="ＭＳ Ｐゴシック" charset="0"/>
            </a:endParaRPr>
          </a:p>
          <a:p>
            <a:pPr eaLnBrk="1" hangingPunct="1"/>
            <a:r>
              <a:rPr lang="en-AU" dirty="0">
                <a:ea typeface="ＭＳ Ｐゴシック" charset="0"/>
              </a:rPr>
              <a:t>UTD- </a:t>
            </a:r>
          </a:p>
          <a:p>
            <a:pPr eaLnBrk="1" hangingPunct="1"/>
            <a:endParaRPr lang="en-AU" dirty="0">
              <a:ea typeface="ＭＳ Ｐゴシック" charset="0"/>
            </a:endParaRPr>
          </a:p>
          <a:p>
            <a:pPr eaLnBrk="1" hangingPunct="1"/>
            <a:endParaRPr lang="en-AU" dirty="0">
              <a:ea typeface="ＭＳ Ｐゴシック" charset="0"/>
            </a:endParaRPr>
          </a:p>
          <a:p>
            <a:pPr eaLnBrk="1" hangingPunct="1"/>
            <a:r>
              <a:rPr lang="en-AU" dirty="0">
                <a:ea typeface="ＭＳ Ｐゴシック" charset="0"/>
              </a:rPr>
              <a:t>SURGICAL RESECTION — Recommendations to patients after diagnostic laparoscopy are based on the operative findings and results of surgery.</a:t>
            </a:r>
          </a:p>
          <a:p>
            <a:pPr eaLnBrk="1" hangingPunct="1"/>
            <a:endParaRPr lang="en-AU" dirty="0">
              <a:ea typeface="ＭＳ Ｐゴシック" charset="0"/>
            </a:endParaRPr>
          </a:p>
          <a:p>
            <a:pPr eaLnBrk="1" hangingPunct="1"/>
            <a:r>
              <a:rPr lang="en-AU" dirty="0">
                <a:ea typeface="ＭＳ Ｐゴシック" charset="0"/>
              </a:rPr>
              <a:t>Mild/minimal disease — For women with lower stage endometriosis at diagnostic laparoscopy, randomized and controlled trials have shown that ablation or excision of endometriosis implants improves fertility [16,22,23] , and is cost-effective [24] . Postoperatively, for women under age 35, it is reasonable to offer six to 12 months of timed intercourse before moving on to ovulation induction plus IUI (see below).</a:t>
            </a:r>
          </a:p>
          <a:p>
            <a:pPr eaLnBrk="1" hangingPunct="1"/>
            <a:endParaRPr lang="en-AU" dirty="0">
              <a:ea typeface="ＭＳ Ｐゴシック" charset="0"/>
            </a:endParaRPr>
          </a:p>
          <a:p>
            <a:pPr eaLnBrk="1" hangingPunct="1"/>
            <a:r>
              <a:rPr lang="en-AU" dirty="0">
                <a:ea typeface="ＭＳ Ｐゴシック" charset="0"/>
              </a:rPr>
              <a:t>For women over age 35, ovulation induction plus IUI can be initiated after three to six months of timed intercourse or immediately after surgery. In our experience, infertility patients with endometriosis are anxious to continue treatment and most elect to proceed with ovulation induction plus IUI sooner rather than later.</a:t>
            </a:r>
          </a:p>
          <a:p>
            <a:pPr eaLnBrk="1" hangingPunct="1"/>
            <a:endParaRPr lang="en-AU" dirty="0">
              <a:ea typeface="ＭＳ Ｐゴシック" charset="0"/>
            </a:endParaRPr>
          </a:p>
          <a:p>
            <a:pPr eaLnBrk="1" hangingPunct="1"/>
            <a:r>
              <a:rPr lang="en-AU" dirty="0">
                <a:ea typeface="ＭＳ Ｐゴシック" charset="0"/>
              </a:rPr>
              <a:t>Moderate/severe disease — In women with moderate to severe endometriosis, surgery involves resection of ovarian endometriomas and superficial and deep peritoneal implants, as well as resection of pelvic adhesions to restore pelvic anatomy and function. The efficacy of surgical excision of advanced endometriosis to improve fertility has not been proven in randomized trials, but data from observational studies support this approach [17,25] . Even if IVF is ultimately indicated, excision of deep infiltrating endometriosis at laparoscopy may improve IVF pregnancy rates [26] .</a:t>
            </a:r>
          </a:p>
          <a:p>
            <a:pPr eaLnBrk="1" hangingPunct="1"/>
            <a:endParaRPr lang="en-AU" dirty="0">
              <a:ea typeface="ＭＳ Ｐゴシック" charset="0"/>
            </a:endParaRPr>
          </a:p>
          <a:p>
            <a:pPr eaLnBrk="1" hangingPunct="1"/>
            <a:r>
              <a:rPr lang="en-AU" dirty="0">
                <a:ea typeface="ＭＳ Ｐゴシック" charset="0"/>
              </a:rPr>
              <a:t>If surgical resection of advanced disease is successful, ovulation induction plus IUI can be initiated immediately after surgery or after three to six months of attempting to conceive regardless of the woman's age (see below). As discussed above, in our experience infertility patients with endometriosis are anxious to continue treatment and most elect to proceed with ovulation induction plus IUI right after surgery.</a:t>
            </a:r>
          </a:p>
          <a:p>
            <a:pPr eaLnBrk="1" hangingPunct="1"/>
            <a:endParaRPr lang="en-AU" dirty="0">
              <a:ea typeface="ＭＳ Ｐゴシック" charset="0"/>
            </a:endParaRPr>
          </a:p>
          <a:p>
            <a:pPr eaLnBrk="1" hangingPunct="1"/>
            <a:r>
              <a:rPr lang="en-AU" dirty="0">
                <a:ea typeface="ＭＳ Ｐゴシック" charset="0"/>
              </a:rPr>
              <a:t>However, if at the end of the surgical procedure the fallopian tubes are not patent, severe tubal adhesions are still present, or if the burden of disease was severe, then proceeding to IVF is probably a better approach than a trial of postsurgical ovulation induction.</a:t>
            </a:r>
          </a:p>
          <a:p>
            <a:pPr eaLnBrk="1" hangingPunct="1"/>
            <a:endParaRPr lang="en-AU" dirty="0">
              <a:ea typeface="ＭＳ Ｐゴシック" charset="0"/>
            </a:endParaRPr>
          </a:p>
          <a:p>
            <a:pPr eaLnBrk="1" hangingPunct="1"/>
            <a:r>
              <a:rPr lang="en-AU" dirty="0">
                <a:ea typeface="ＭＳ Ｐゴシック" charset="0"/>
              </a:rPr>
              <a:t>Repeated surgical resection — The major benefit of surgical therapy is achieved shortly after the first attempt. Severe, periovarian adhesions will generally recur and limit tubal pick-up of the ovum. If initial surgery does not result in pregnancy, subsequent surgical procedures are not likely to be effective for increasing fecundability. One retrospective study of infertile women with advanced endometriosis found two cycles of IVF treatment was associated with a higher cumulative pregnancy rate than reoperation (69 and 24 percent, respectively) [27] . Physicians should carefully weigh the limited benefits of second and third operative procedures to enhance fertility against the potential risks of major surgery and the likelihood of success with IVF</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4212FD-B2ED-A347-B45C-C093D09CC597}" type="slidenum">
              <a:rPr lang="en-AU" sz="1200"/>
              <a:pPr/>
              <a:t>21</a:t>
            </a:fld>
            <a:endParaRPr lang="en-AU" sz="1200" dirty="0"/>
          </a:p>
        </p:txBody>
      </p:sp>
    </p:spTree>
    <p:extLst>
      <p:ext uri="{BB962C8B-B14F-4D97-AF65-F5344CB8AC3E}">
        <p14:creationId xmlns:p14="http://schemas.microsoft.com/office/powerpoint/2010/main" val="2155906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AU" dirty="0">
              <a:ea typeface="ＭＳ Ｐゴシック"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09C01C-CC83-8645-AF86-02A9398FDFA5}" type="slidenum">
              <a:rPr lang="en-US" sz="1200"/>
              <a:pPr/>
              <a:t>22</a:t>
            </a:fld>
            <a:endParaRPr lang="en-US" sz="1200" dirty="0"/>
          </a:p>
        </p:txBody>
      </p:sp>
    </p:spTree>
    <p:extLst>
      <p:ext uri="{BB962C8B-B14F-4D97-AF65-F5344CB8AC3E}">
        <p14:creationId xmlns:p14="http://schemas.microsoft.com/office/powerpoint/2010/main" val="1880122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None/>
            </a:pPr>
            <a:r>
              <a:rPr lang="en-AU" altLang="en-US" dirty="0" smtClean="0"/>
              <a:t>Single embryo transfer protocols</a:t>
            </a:r>
          </a:p>
          <a:p>
            <a:pPr lvl="2"/>
            <a:r>
              <a:rPr lang="en-AU" altLang="en-US" dirty="0" smtClean="0"/>
              <a:t>Protocols which reduce ovarian hyperstimulation</a:t>
            </a:r>
          </a:p>
          <a:p>
            <a:pPr lvl="2"/>
            <a:r>
              <a:rPr lang="en-AU" altLang="en-US" dirty="0" smtClean="0"/>
              <a:t>Consider when enough is enough</a:t>
            </a:r>
          </a:p>
          <a:p>
            <a:endParaRPr lang="en-US" dirty="0"/>
          </a:p>
        </p:txBody>
      </p:sp>
      <p:sp>
        <p:nvSpPr>
          <p:cNvPr id="4" name="Slide Number Placeholder 3"/>
          <p:cNvSpPr>
            <a:spLocks noGrp="1"/>
          </p:cNvSpPr>
          <p:nvPr>
            <p:ph type="sldNum" sz="quarter" idx="10"/>
          </p:nvPr>
        </p:nvSpPr>
        <p:spPr/>
        <p:txBody>
          <a:bodyPr/>
          <a:lstStyle/>
          <a:p>
            <a:fld id="{2EF97ADA-5F20-4D8A-AA66-6191B805B705}" type="slidenum">
              <a:rPr lang="en-AU" smtClean="0"/>
              <a:pPr/>
              <a:t>23</a:t>
            </a:fld>
            <a:endParaRPr lang="en-AU" dirty="0"/>
          </a:p>
        </p:txBody>
      </p:sp>
    </p:spTree>
    <p:extLst>
      <p:ext uri="{BB962C8B-B14F-4D97-AF65-F5344CB8AC3E}">
        <p14:creationId xmlns:p14="http://schemas.microsoft.com/office/powerpoint/2010/main" val="3838002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 griffiths</a:t>
            </a:r>
            <a:endParaRPr lang="en-US" dirty="0"/>
          </a:p>
        </p:txBody>
      </p:sp>
      <p:sp>
        <p:nvSpPr>
          <p:cNvPr id="4" name="Slide Number Placeholder 3"/>
          <p:cNvSpPr>
            <a:spLocks noGrp="1"/>
          </p:cNvSpPr>
          <p:nvPr>
            <p:ph type="sldNum" sz="quarter" idx="10"/>
          </p:nvPr>
        </p:nvSpPr>
        <p:spPr/>
        <p:txBody>
          <a:bodyPr/>
          <a:lstStyle/>
          <a:p>
            <a:fld id="{2EF97ADA-5F20-4D8A-AA66-6191B805B705}" type="slidenum">
              <a:rPr lang="en-AU" smtClean="0"/>
              <a:pPr/>
              <a:t>25</a:t>
            </a:fld>
            <a:endParaRPr lang="en-AU" dirty="0"/>
          </a:p>
        </p:txBody>
      </p:sp>
    </p:spTree>
    <p:extLst>
      <p:ext uri="{BB962C8B-B14F-4D97-AF65-F5344CB8AC3E}">
        <p14:creationId xmlns:p14="http://schemas.microsoft.com/office/powerpoint/2010/main" val="298172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r>
              <a:rPr lang="en-AU" altLang="en-US" dirty="0" smtClean="0">
                <a:ea typeface="ＭＳ Ｐゴシック" pitchFamily="34" charset="-128"/>
              </a:rPr>
              <a:t>So today I am going to run through the fertility journey from start to finish – referral to conception and touch on what I think is</a:t>
            </a:r>
            <a:r>
              <a:rPr lang="en-AU" altLang="en-US" baseline="0" dirty="0" smtClean="0">
                <a:ea typeface="ＭＳ Ｐゴシック" pitchFamily="34" charset="-128"/>
              </a:rPr>
              <a:t> optimum management, and highlight some common mistakes.</a:t>
            </a:r>
          </a:p>
          <a:p>
            <a:pPr eaLnBrk="1" hangingPunct="1"/>
            <a:endParaRPr lang="en-AU" altLang="en-US" baseline="0" dirty="0" smtClean="0">
              <a:ea typeface="ＭＳ Ｐゴシック" pitchFamily="34" charset="-128"/>
            </a:endParaRPr>
          </a:p>
          <a:p>
            <a:pPr eaLnBrk="1" hangingPunct="1"/>
            <a:r>
              <a:rPr lang="en-AU" altLang="en-US" baseline="0" dirty="0" smtClean="0">
                <a:ea typeface="ＭＳ Ｐゴシック" pitchFamily="34" charset="-128"/>
              </a:rPr>
              <a:t>Now I realise that you don</a:t>
            </a:r>
            <a:r>
              <a:rPr lang="fr-FR" altLang="en-US" baseline="0" dirty="0" smtClean="0">
                <a:ea typeface="ＭＳ Ｐゴシック" pitchFamily="34" charset="-128"/>
              </a:rPr>
              <a:t>’</a:t>
            </a:r>
            <a:r>
              <a:rPr lang="en-AU" altLang="en-US" baseline="0" dirty="0" smtClean="0">
                <a:ea typeface="ＭＳ Ｐゴシック" pitchFamily="34" charset="-128"/>
              </a:rPr>
              <a:t>t provide these services, but you arrange preliminary ix, decide who and when to refer, and are in a position to offer advice if yo feel a patient isnt being optimally managed. </a:t>
            </a:r>
          </a:p>
          <a:p>
            <a:pPr eaLnBrk="1" hangingPunct="1"/>
            <a:endParaRPr lang="en-AU" altLang="en-US" baseline="0" dirty="0" smtClean="0">
              <a:ea typeface="ＭＳ Ｐゴシック" pitchFamily="34" charset="-128"/>
            </a:endParaRPr>
          </a:p>
          <a:p>
            <a:pPr eaLnBrk="1" hangingPunct="1"/>
            <a:r>
              <a:rPr lang="en-AU" altLang="en-US" baseline="0" dirty="0" smtClean="0">
                <a:ea typeface="ＭＳ Ｐゴシック" pitchFamily="34" charset="-128"/>
              </a:rPr>
              <a:t>f, </a:t>
            </a:r>
            <a:r>
              <a:rPr lang="en-AU" altLang="en-US" dirty="0" smtClean="0">
                <a:ea typeface="ＭＳ Ｐゴシック" pitchFamily="34" charset="-128"/>
              </a:rPr>
              <a:t>Targeted referrals</a:t>
            </a:r>
            <a:r>
              <a:rPr lang="en-AU" altLang="en-US" baseline="0" dirty="0" smtClean="0">
                <a:ea typeface="ＭＳ Ｐゴシック" pitchFamily="34" charset="-128"/>
              </a:rPr>
              <a:t> – plug for formal qualifications crei, masters or those with extended experience in field</a:t>
            </a:r>
          </a:p>
          <a:p>
            <a:pPr eaLnBrk="1" hangingPunct="1"/>
            <a:r>
              <a:rPr lang="en-AU" altLang="en-US" baseline="0" dirty="0" smtClean="0">
                <a:ea typeface="ＭＳ Ｐゴシック" pitchFamily="34" charset="-128"/>
              </a:rPr>
              <a:t>Be aware of what diff units offer – QFG vs TFC</a:t>
            </a:r>
          </a:p>
          <a:p>
            <a:pPr eaLnBrk="1" hangingPunct="1"/>
            <a:endParaRPr lang="en-AU" altLang="en-US" baseline="0" dirty="0" smtClean="0">
              <a:ea typeface="ＭＳ Ｐゴシック" pitchFamily="34" charset="-128"/>
            </a:endParaRPr>
          </a:p>
          <a:p>
            <a:pPr eaLnBrk="1" hangingPunct="1"/>
            <a:r>
              <a:rPr lang="en-AU" sz="1200" kern="1200" dirty="0" smtClean="0">
                <a:solidFill>
                  <a:schemeClr val="tx1"/>
                </a:solidFill>
                <a:effectLst/>
                <a:latin typeface="+mn-lt"/>
                <a:ea typeface="+mn-ea"/>
                <a:cs typeface="+mn-cs"/>
              </a:rPr>
              <a:t>While IVF remains an appropriate choice for many forms of infertility, IVF is neither the safest, the most cost effective nor the most appropriate choice of treatment for all forms of infertility [</a:t>
            </a:r>
            <a:r>
              <a:rPr lang="en-AU" sz="1200" u="none" strike="noStrike" kern="1200" dirty="0" smtClean="0">
                <a:solidFill>
                  <a:schemeClr val="tx1"/>
                </a:solidFill>
                <a:effectLst/>
                <a:latin typeface="+mn-lt"/>
                <a:ea typeface="+mn-ea"/>
                <a:cs typeface="+mn-cs"/>
                <a:hlinkClick r:id="rId3" action="ppaction://hlinkfile" tooltip="National Institute for Health and Care Excellence, 2013 #10"/>
              </a:rPr>
              <a:t>3</a:t>
            </a:r>
            <a:r>
              <a:rPr lang="en-AU" sz="1200" kern="1200" dirty="0" smtClean="0">
                <a:solidFill>
                  <a:schemeClr val="tx1"/>
                </a:solidFill>
                <a:effectLst/>
                <a:latin typeface="+mn-lt"/>
                <a:ea typeface="+mn-ea"/>
                <a:cs typeface="+mn-cs"/>
              </a:rPr>
              <a:t>, </a:t>
            </a:r>
            <a:r>
              <a:rPr lang="en-AU" sz="1200" u="none" strike="noStrike" kern="1200" dirty="0" smtClean="0">
                <a:solidFill>
                  <a:schemeClr val="tx1"/>
                </a:solidFill>
                <a:effectLst/>
                <a:latin typeface="+mn-lt"/>
                <a:ea typeface="+mn-ea"/>
                <a:cs typeface="+mn-cs"/>
                <a:hlinkClick r:id="rId4" action="ppaction://hlinkfile" tooltip=", 2006 #8"/>
              </a:rPr>
              <a:t>4</a:t>
            </a:r>
            <a:r>
              <a:rPr lang="en-AU" sz="1200" kern="1200" dirty="0" smtClean="0">
                <a:solidFill>
                  <a:schemeClr val="tx1"/>
                </a:solidFill>
                <a:effectLst/>
                <a:latin typeface="+mn-lt"/>
                <a:ea typeface="+mn-ea"/>
                <a:cs typeface="+mn-cs"/>
              </a:rPr>
              <a:t>].  IVF should be seen as a last resort for couples with problems of anovulation, unexplained infertility or mild male factor infertility, while it may be the only appropriate treatment for couples with other causes of their problem.  Couples with problems of anovulation, unexplained infertility or mild male factor infertility should be told that less costly, invasive and stressful treatments for their problems exist and may be a better option as first line treatment. </a:t>
            </a:r>
            <a:endParaRPr lang="en-AU" altLang="en-US" dirty="0" smtClean="0">
              <a:ea typeface="ＭＳ Ｐゴシック" pitchFamily="34" charset="-128"/>
            </a:endParaRPr>
          </a:p>
        </p:txBody>
      </p:sp>
      <p:sp>
        <p:nvSpPr>
          <p:cNvPr id="4403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EC60521-82D9-4E0F-914D-8A14DBC99DCB}" type="slidenum">
              <a:rPr lang="en-US" altLang="en-US" sz="1200" smtClean="0"/>
              <a:pPr/>
              <a:t>3</a:t>
            </a:fld>
            <a:endParaRPr lang="en-US" altLang="en-US" sz="1200" dirty="0" smtClean="0"/>
          </a:p>
        </p:txBody>
      </p:sp>
    </p:spTree>
    <p:extLst>
      <p:ext uri="{BB962C8B-B14F-4D97-AF65-F5344CB8AC3E}">
        <p14:creationId xmlns:p14="http://schemas.microsoft.com/office/powerpoint/2010/main" val="141828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F97ADA-5F20-4D8A-AA66-6191B805B705}" type="slidenum">
              <a:rPr lang="en-AU" smtClean="0"/>
              <a:pPr/>
              <a:t>4</a:t>
            </a:fld>
            <a:endParaRPr lang="en-AU" dirty="0"/>
          </a:p>
        </p:txBody>
      </p:sp>
    </p:spTree>
    <p:extLst>
      <p:ext uri="{BB962C8B-B14F-4D97-AF65-F5344CB8AC3E}">
        <p14:creationId xmlns:p14="http://schemas.microsoft.com/office/powerpoint/2010/main" val="341964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F97ADA-5F20-4D8A-AA66-6191B805B705}" type="slidenum">
              <a:rPr lang="en-AU" smtClean="0"/>
              <a:pPr/>
              <a:t>5</a:t>
            </a:fld>
            <a:endParaRPr lang="en-AU" dirty="0"/>
          </a:p>
        </p:txBody>
      </p:sp>
    </p:spTree>
    <p:extLst>
      <p:ext uri="{BB962C8B-B14F-4D97-AF65-F5344CB8AC3E}">
        <p14:creationId xmlns:p14="http://schemas.microsoft.com/office/powerpoint/2010/main" val="185307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1681028-8243-40AA-8D4C-6C698C246703}" type="slidenum">
              <a:rPr lang="en-AU" altLang="en-US"/>
              <a:pPr/>
              <a:t>10</a:t>
            </a:fld>
            <a:endParaRPr lang="en-AU" altLang="en-US" dirty="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sz="900" dirty="0" smtClean="0"/>
              <a:t>but</a:t>
            </a:r>
          </a:p>
          <a:p>
            <a:pPr>
              <a:spcBef>
                <a:spcPct val="0"/>
              </a:spcBef>
            </a:pPr>
            <a:r>
              <a:rPr lang="en-AU" altLang="en-US" sz="900" dirty="0" smtClean="0"/>
              <a:t>the majority of couples (60%) will fall pregnant in the next year</a:t>
            </a:r>
            <a:endParaRPr lang="en-US" altLang="en-US" sz="900" dirty="0" smtClean="0"/>
          </a:p>
        </p:txBody>
      </p:sp>
    </p:spTree>
    <p:extLst>
      <p:ext uri="{BB962C8B-B14F-4D97-AF65-F5344CB8AC3E}">
        <p14:creationId xmlns:p14="http://schemas.microsoft.com/office/powerpoint/2010/main" val="353384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saying these are right or wrong, but giving you my thoughts on what appropriate treatment is</a:t>
            </a:r>
            <a:endParaRPr lang="en-US" dirty="0"/>
          </a:p>
        </p:txBody>
      </p:sp>
      <p:sp>
        <p:nvSpPr>
          <p:cNvPr id="4" name="Slide Number Placeholder 3"/>
          <p:cNvSpPr>
            <a:spLocks noGrp="1"/>
          </p:cNvSpPr>
          <p:nvPr>
            <p:ph type="sldNum" sz="quarter" idx="10"/>
          </p:nvPr>
        </p:nvSpPr>
        <p:spPr/>
        <p:txBody>
          <a:bodyPr/>
          <a:lstStyle/>
          <a:p>
            <a:fld id="{2EF97ADA-5F20-4D8A-AA66-6191B805B705}" type="slidenum">
              <a:rPr lang="en-AU" smtClean="0"/>
              <a:pPr/>
              <a:t>11</a:t>
            </a:fld>
            <a:endParaRPr lang="en-AU" dirty="0"/>
          </a:p>
        </p:txBody>
      </p:sp>
    </p:spTree>
    <p:extLst>
      <p:ext uri="{BB962C8B-B14F-4D97-AF65-F5344CB8AC3E}">
        <p14:creationId xmlns:p14="http://schemas.microsoft.com/office/powerpoint/2010/main" val="148219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Investigate anaemia, ensure not preg if abn pap, rubella and varicella vac prior</a:t>
            </a:r>
          </a:p>
          <a:p>
            <a:r>
              <a:rPr lang="en-US" dirty="0" smtClean="0"/>
              <a:t>Tsh, amh</a:t>
            </a:r>
            <a:endParaRPr lang="en-US" dirty="0"/>
          </a:p>
        </p:txBody>
      </p:sp>
      <p:sp>
        <p:nvSpPr>
          <p:cNvPr id="4" name="Slide Number Placeholder 3"/>
          <p:cNvSpPr>
            <a:spLocks noGrp="1"/>
          </p:cNvSpPr>
          <p:nvPr>
            <p:ph type="sldNum" sz="quarter" idx="10"/>
          </p:nvPr>
        </p:nvSpPr>
        <p:spPr/>
        <p:txBody>
          <a:bodyPr/>
          <a:lstStyle/>
          <a:p>
            <a:fld id="{2EF97ADA-5F20-4D8A-AA66-6191B805B705}" type="slidenum">
              <a:rPr lang="en-AU" smtClean="0"/>
              <a:pPr/>
              <a:t>12</a:t>
            </a:fld>
            <a:endParaRPr lang="en-AU" dirty="0"/>
          </a:p>
        </p:txBody>
      </p:sp>
    </p:spTree>
    <p:extLst>
      <p:ext uri="{BB962C8B-B14F-4D97-AF65-F5344CB8AC3E}">
        <p14:creationId xmlns:p14="http://schemas.microsoft.com/office/powerpoint/2010/main" val="217799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Patient expectations (often set by the GP) modify treatment path taken</a:t>
            </a:r>
          </a:p>
          <a:p>
            <a:endParaRPr lang="en-US" dirty="0"/>
          </a:p>
        </p:txBody>
      </p:sp>
      <p:sp>
        <p:nvSpPr>
          <p:cNvPr id="4" name="Slide Number Placeholder 3"/>
          <p:cNvSpPr>
            <a:spLocks noGrp="1"/>
          </p:cNvSpPr>
          <p:nvPr>
            <p:ph type="sldNum" sz="quarter" idx="10"/>
          </p:nvPr>
        </p:nvSpPr>
        <p:spPr/>
        <p:txBody>
          <a:bodyPr/>
          <a:lstStyle/>
          <a:p>
            <a:fld id="{2EF97ADA-5F20-4D8A-AA66-6191B805B705}" type="slidenum">
              <a:rPr lang="en-AU" smtClean="0"/>
              <a:pPr/>
              <a:t>15</a:t>
            </a:fld>
            <a:endParaRPr lang="en-AU" dirty="0"/>
          </a:p>
        </p:txBody>
      </p:sp>
    </p:spTree>
    <p:extLst>
      <p:ext uri="{BB962C8B-B14F-4D97-AF65-F5344CB8AC3E}">
        <p14:creationId xmlns:p14="http://schemas.microsoft.com/office/powerpoint/2010/main" val="252562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(change to pregnancy appropriate medicines), diagnose and control </a:t>
            </a:r>
            <a:endParaRPr lang="en-US" dirty="0"/>
          </a:p>
        </p:txBody>
      </p:sp>
      <p:sp>
        <p:nvSpPr>
          <p:cNvPr id="4" name="Slide Number Placeholder 3"/>
          <p:cNvSpPr>
            <a:spLocks noGrp="1"/>
          </p:cNvSpPr>
          <p:nvPr>
            <p:ph type="sldNum" sz="quarter" idx="10"/>
          </p:nvPr>
        </p:nvSpPr>
        <p:spPr/>
        <p:txBody>
          <a:bodyPr/>
          <a:lstStyle/>
          <a:p>
            <a:fld id="{2EF97ADA-5F20-4D8A-AA66-6191B805B705}" type="slidenum">
              <a:rPr lang="en-AU" smtClean="0"/>
              <a:pPr/>
              <a:t>16</a:t>
            </a:fld>
            <a:endParaRPr lang="en-AU" dirty="0"/>
          </a:p>
        </p:txBody>
      </p:sp>
    </p:spTree>
    <p:extLst>
      <p:ext uri="{BB962C8B-B14F-4D97-AF65-F5344CB8AC3E}">
        <p14:creationId xmlns:p14="http://schemas.microsoft.com/office/powerpoint/2010/main" val="360504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1F18BDE-B236-48A1-95F5-86D13008CF0A}" type="datetimeFigureOut">
              <a:rPr lang="en-US" smtClean="0"/>
              <a:pPr/>
              <a:t>6/20/2015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315155-AA2A-44C3-AD3D-7C12AA3BDF14}"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F18BDE-B236-48A1-95F5-86D13008CF0A}" type="datetimeFigureOut">
              <a:rPr lang="en-US" smtClean="0"/>
              <a:pPr/>
              <a:t>6/20/2015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315155-AA2A-44C3-AD3D-7C12AA3BDF14}"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F18BDE-B236-48A1-95F5-86D13008CF0A}" type="datetimeFigureOut">
              <a:rPr lang="en-US" smtClean="0"/>
              <a:pPr/>
              <a:t>6/20/2015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315155-AA2A-44C3-AD3D-7C12AA3BDF14}"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TextBox 5"/>
          <p:cNvSpPr txBox="1"/>
          <p:nvPr userDrawn="1"/>
        </p:nvSpPr>
        <p:spPr>
          <a:xfrm>
            <a:off x="35496" y="6525344"/>
            <a:ext cx="792088" cy="246221"/>
          </a:xfrm>
          <a:prstGeom prst="rect">
            <a:avLst/>
          </a:prstGeom>
          <a:noFill/>
        </p:spPr>
        <p:txBody>
          <a:bodyPr wrap="square" rtlCol="0">
            <a:spAutoFit/>
          </a:bodyPr>
          <a:lstStyle/>
          <a:p>
            <a:r>
              <a:rPr lang="en-AU" sz="1000" dirty="0" smtClean="0">
                <a:solidFill>
                  <a:srgbClr val="533887"/>
                </a:solidFill>
              </a:rPr>
              <a:t>13:8:24:</a:t>
            </a:r>
            <a:fld id="{587DBD67-A60A-4192-A7F8-9E9A9B79CE47}" type="slidenum">
              <a:rPr lang="en-AU" sz="1000" smtClean="0">
                <a:solidFill>
                  <a:srgbClr val="533887"/>
                </a:solidFill>
              </a:rPr>
              <a:t>‹#›</a:t>
            </a:fld>
            <a:endParaRPr lang="en-AU" sz="1000" dirty="0">
              <a:solidFill>
                <a:srgbClr val="533887"/>
              </a:solidFill>
            </a:endParaRPr>
          </a:p>
        </p:txBody>
      </p:sp>
      <p:pic>
        <p:nvPicPr>
          <p:cNvPr id="7" name="Picture 6"/>
          <p:cNvPicPr>
            <a:picLocks noChangeAspect="1"/>
          </p:cNvPicPr>
          <p:nvPr userDrawn="1"/>
        </p:nvPicPr>
        <p:blipFill>
          <a:blip r:embed="rId2"/>
          <a:stretch>
            <a:fillRect/>
          </a:stretch>
        </p:blipFill>
        <p:spPr>
          <a:xfrm>
            <a:off x="8172400" y="6246562"/>
            <a:ext cx="872260" cy="526907"/>
          </a:xfrm>
          <a:prstGeom prst="rect">
            <a:avLst/>
          </a:prstGeom>
        </p:spPr>
      </p:pic>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18BDE-B236-48A1-95F5-86D13008CF0A}" type="datetimeFigureOut">
              <a:rPr lang="en-US" smtClean="0"/>
              <a:pPr/>
              <a:t>6/20/2015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315155-AA2A-44C3-AD3D-7C12AA3BDF14}"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1F18BDE-B236-48A1-95F5-86D13008CF0A}" type="datetimeFigureOut">
              <a:rPr lang="en-US" smtClean="0"/>
              <a:pPr/>
              <a:t>6/20/2015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A315155-AA2A-44C3-AD3D-7C12AA3BDF14}"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1F18BDE-B236-48A1-95F5-86D13008CF0A}" type="datetimeFigureOut">
              <a:rPr lang="en-US" smtClean="0"/>
              <a:pPr/>
              <a:t>6/20/2015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9A315155-AA2A-44C3-AD3D-7C12AA3BDF14}"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1F18BDE-B236-48A1-95F5-86D13008CF0A}" type="datetimeFigureOut">
              <a:rPr lang="en-US" smtClean="0"/>
              <a:pPr/>
              <a:t>6/20/2015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A315155-AA2A-44C3-AD3D-7C12AA3BDF14}"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18BDE-B236-48A1-95F5-86D13008CF0A}" type="datetimeFigureOut">
              <a:rPr lang="en-US" smtClean="0"/>
              <a:pPr/>
              <a:t>6/20/2015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9A315155-AA2A-44C3-AD3D-7C12AA3BDF14}"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18BDE-B236-48A1-95F5-86D13008CF0A}" type="datetimeFigureOut">
              <a:rPr lang="en-US" smtClean="0"/>
              <a:pPr/>
              <a:t>6/20/2015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A315155-AA2A-44C3-AD3D-7C12AA3BDF14}"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18BDE-B236-48A1-95F5-86D13008CF0A}" type="datetimeFigureOut">
              <a:rPr lang="en-US" smtClean="0"/>
              <a:pPr/>
              <a:t>6/20/2015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A315155-AA2A-44C3-AD3D-7C12AA3BDF14}"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18BDE-B236-48A1-95F5-86D13008CF0A}" type="datetimeFigureOut">
              <a:rPr lang="en-US" smtClean="0"/>
              <a:pPr/>
              <a:t>6/20/2015</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15155-AA2A-44C3-AD3D-7C12AA3BDF14}"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824" y="0"/>
            <a:ext cx="12385376" cy="6858000"/>
          </a:xfrm>
        </p:spPr>
      </p:pic>
      <p:sp>
        <p:nvSpPr>
          <p:cNvPr id="6" name="Right Triangle 5"/>
          <p:cNvSpPr/>
          <p:nvPr/>
        </p:nvSpPr>
        <p:spPr>
          <a:xfrm rot="5400000">
            <a:off x="-2590260" y="969572"/>
            <a:ext cx="5134880" cy="3140968"/>
          </a:xfrm>
          <a:prstGeom prst="rtTriangle">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2756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AU" dirty="0" smtClean="0"/>
              <a:t>Infertility</a:t>
            </a:r>
            <a:endParaRPr lang="en-US" altLang="en-US" dirty="0" smtClean="0"/>
          </a:p>
        </p:txBody>
      </p:sp>
      <p:sp>
        <p:nvSpPr>
          <p:cNvPr id="13315" name="Rectangle 3"/>
          <p:cNvSpPr>
            <a:spLocks noGrp="1" noChangeArrowheads="1"/>
          </p:cNvSpPr>
          <p:nvPr>
            <p:ph idx="1"/>
          </p:nvPr>
        </p:nvSpPr>
        <p:spPr/>
        <p:txBody>
          <a:bodyPr/>
          <a:lstStyle/>
          <a:p>
            <a:r>
              <a:rPr lang="en-AU" altLang="en-US" dirty="0" smtClean="0"/>
              <a:t>inability of a couple to fall pregnant over a period of twelve months of unprotected intercourse</a:t>
            </a:r>
          </a:p>
        </p:txBody>
      </p:sp>
      <p:sp>
        <p:nvSpPr>
          <p:cNvPr id="1097732" name="Rectangle 4"/>
          <p:cNvSpPr>
            <a:spLocks noChangeArrowheads="1"/>
          </p:cNvSpPr>
          <p:nvPr/>
        </p:nvSpPr>
        <p:spPr bwMode="auto">
          <a:xfrm>
            <a:off x="403225" y="3154363"/>
            <a:ext cx="3900488" cy="284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spcBef>
                <a:spcPct val="20000"/>
              </a:spcBef>
              <a:buFontTx/>
              <a:buChar char="•"/>
            </a:pPr>
            <a:r>
              <a:rPr lang="en-AU" altLang="en-US" sz="2800" dirty="0"/>
              <a:t>15 out of 100 couples </a:t>
            </a:r>
            <a:r>
              <a:rPr lang="en-AU" altLang="en-US" sz="2800" dirty="0" smtClean="0"/>
              <a:t>will not have conceived at </a:t>
            </a:r>
            <a:r>
              <a:rPr lang="en-AU" altLang="en-US" sz="2800" dirty="0"/>
              <a:t>one year</a:t>
            </a:r>
          </a:p>
          <a:p>
            <a:pPr lvl="1">
              <a:spcBef>
                <a:spcPct val="20000"/>
              </a:spcBef>
              <a:buFontTx/>
              <a:buChar char="•"/>
            </a:pPr>
            <a:r>
              <a:rPr lang="en-AU" altLang="en-US" sz="2800" dirty="0"/>
              <a:t>7 out of 100 couples </a:t>
            </a:r>
            <a:r>
              <a:rPr lang="en-AU" altLang="en-US" sz="2800" dirty="0" smtClean="0"/>
              <a:t>will not have conceived at </a:t>
            </a:r>
            <a:r>
              <a:rPr lang="en-AU" altLang="en-US" sz="2800" dirty="0"/>
              <a:t>2 years</a:t>
            </a:r>
          </a:p>
        </p:txBody>
      </p:sp>
    </p:spTree>
    <p:extLst>
      <p:ext uri="{BB962C8B-B14F-4D97-AF65-F5344CB8AC3E}">
        <p14:creationId xmlns:p14="http://schemas.microsoft.com/office/powerpoint/2010/main" val="3569213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77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77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normAutofit/>
          </a:bodyPr>
          <a:lstStyle/>
          <a:p>
            <a:r>
              <a:rPr lang="en-US" dirty="0" smtClean="0"/>
              <a:t>Provide a timely referral</a:t>
            </a:r>
            <a:endParaRPr lang="en-US" dirty="0"/>
          </a:p>
        </p:txBody>
      </p:sp>
      <p:sp>
        <p:nvSpPr>
          <p:cNvPr id="3" name="Content Placeholder 2"/>
          <p:cNvSpPr>
            <a:spLocks noGrp="1"/>
          </p:cNvSpPr>
          <p:nvPr>
            <p:ph idx="1"/>
          </p:nvPr>
        </p:nvSpPr>
        <p:spPr>
          <a:xfrm>
            <a:off x="457200" y="1484784"/>
            <a:ext cx="8229600" cy="5373216"/>
          </a:xfrm>
        </p:spPr>
        <p:txBody>
          <a:bodyPr>
            <a:normAutofit fontScale="92500"/>
          </a:bodyPr>
          <a:lstStyle/>
          <a:p>
            <a:pPr lvl="1"/>
            <a:r>
              <a:rPr lang="en-US" dirty="0" smtClean="0"/>
              <a:t>&gt; 35yrs old – After 6 months unprotected intercourse</a:t>
            </a:r>
          </a:p>
          <a:p>
            <a:pPr lvl="1"/>
            <a:r>
              <a:rPr lang="en-US" dirty="0" smtClean="0"/>
              <a:t>≤ 35yrs old – After 12 months unprotected intercourse</a:t>
            </a:r>
          </a:p>
          <a:p>
            <a:pPr lvl="1"/>
            <a:r>
              <a:rPr lang="en-US" dirty="0" smtClean="0">
                <a:solidFill>
                  <a:srgbClr val="212121"/>
                </a:solidFill>
              </a:rPr>
              <a:t>Earlier </a:t>
            </a:r>
            <a:r>
              <a:rPr lang="en-US" dirty="0">
                <a:solidFill>
                  <a:srgbClr val="212121"/>
                </a:solidFill>
              </a:rPr>
              <a:t>if there is a history of menstrual irregularity, prior PID, proven </a:t>
            </a:r>
            <a:r>
              <a:rPr lang="en-US" dirty="0" smtClean="0">
                <a:solidFill>
                  <a:srgbClr val="212121"/>
                </a:solidFill>
              </a:rPr>
              <a:t>endometriosis, genetic concerns etc.</a:t>
            </a:r>
            <a:endParaRPr lang="en-US" dirty="0">
              <a:solidFill>
                <a:srgbClr val="212121"/>
              </a:solidFill>
            </a:endParaRPr>
          </a:p>
          <a:p>
            <a:pPr marL="457200" lvl="1" indent="0">
              <a:buNone/>
            </a:pPr>
            <a:endParaRPr lang="en-US" dirty="0" smtClean="0"/>
          </a:p>
          <a:p>
            <a:pPr lvl="1"/>
            <a:r>
              <a:rPr lang="en-US" dirty="0" smtClean="0"/>
              <a:t>Always refer the partner</a:t>
            </a:r>
          </a:p>
          <a:p>
            <a:pPr lvl="1"/>
            <a:endParaRPr lang="en-US" dirty="0">
              <a:solidFill>
                <a:srgbClr val="FF0000"/>
              </a:solidFill>
            </a:endParaRPr>
          </a:p>
          <a:p>
            <a:pPr lvl="1"/>
            <a:r>
              <a:rPr lang="en-US" dirty="0" smtClean="0">
                <a:solidFill>
                  <a:srgbClr val="FF0000"/>
                </a:solidFill>
              </a:rPr>
              <a:t>Beware the patient who has never used contraception but has only been </a:t>
            </a:r>
            <a:r>
              <a:rPr lang="en-US" b="1" dirty="0" smtClean="0">
                <a:solidFill>
                  <a:srgbClr val="FF0000"/>
                </a:solidFill>
              </a:rPr>
              <a:t>trying</a:t>
            </a:r>
            <a:r>
              <a:rPr lang="en-US" dirty="0" smtClean="0">
                <a:solidFill>
                  <a:srgbClr val="FF0000"/>
                </a:solidFill>
              </a:rPr>
              <a:t> for a short time</a:t>
            </a:r>
            <a:endParaRPr lang="en-US" dirty="0">
              <a:solidFill>
                <a:srgbClr val="FF0000"/>
              </a:solidFill>
            </a:endParaRPr>
          </a:p>
          <a:p>
            <a:pPr marL="457200" lvl="1" indent="0">
              <a:buNone/>
            </a:pPr>
            <a:endParaRPr lang="en-US" dirty="0" smtClean="0">
              <a:solidFill>
                <a:srgbClr val="FF0000"/>
              </a:solidFill>
            </a:endParaRPr>
          </a:p>
          <a:p>
            <a:pPr lvl="1"/>
            <a:endParaRPr lang="en-US" dirty="0" smtClean="0"/>
          </a:p>
          <a:p>
            <a:pPr marL="457200" lvl="1" indent="0">
              <a:buNone/>
            </a:pPr>
            <a:endParaRPr lang="en-US" dirty="0" smtClean="0">
              <a:solidFill>
                <a:srgbClr val="FF0000"/>
              </a:solidFill>
            </a:endParaRPr>
          </a:p>
          <a:p>
            <a:pPr lvl="1"/>
            <a:endParaRPr lang="en-US" dirty="0"/>
          </a:p>
        </p:txBody>
      </p:sp>
    </p:spTree>
    <p:extLst>
      <p:ext uri="{BB962C8B-B14F-4D97-AF65-F5344CB8AC3E}">
        <p14:creationId xmlns:p14="http://schemas.microsoft.com/office/powerpoint/2010/main" val="418972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dirty="0" smtClean="0"/>
              <a:t>Identify relevant pathology</a:t>
            </a:r>
            <a:endParaRPr lang="en-US" dirty="0"/>
          </a:p>
        </p:txBody>
      </p:sp>
      <p:sp>
        <p:nvSpPr>
          <p:cNvPr id="3" name="Content Placeholder 2"/>
          <p:cNvSpPr>
            <a:spLocks noGrp="1"/>
          </p:cNvSpPr>
          <p:nvPr>
            <p:ph idx="1"/>
          </p:nvPr>
        </p:nvSpPr>
        <p:spPr>
          <a:xfrm>
            <a:off x="457200" y="1412776"/>
            <a:ext cx="8229600" cy="5445224"/>
          </a:xfrm>
        </p:spPr>
        <p:txBody>
          <a:bodyPr>
            <a:normAutofit/>
          </a:bodyPr>
          <a:lstStyle/>
          <a:p>
            <a:pPr lvl="1"/>
            <a:r>
              <a:rPr lang="en-US" dirty="0" smtClean="0"/>
              <a:t>FBC, Blood group and Abs, Hepatitis B/C, HIV, syphilis, Rubella, pelvic scan, semen analysis, pap smear				- </a:t>
            </a:r>
            <a:r>
              <a:rPr lang="en-US" dirty="0" smtClean="0">
                <a:solidFill>
                  <a:srgbClr val="FF0000"/>
                </a:solidFill>
              </a:rPr>
              <a:t>generally agreed upon</a:t>
            </a:r>
          </a:p>
          <a:p>
            <a:pPr lvl="1"/>
            <a:endParaRPr lang="en-US" dirty="0"/>
          </a:p>
          <a:p>
            <a:pPr lvl="1"/>
            <a:r>
              <a:rPr lang="en-US" dirty="0"/>
              <a:t>TSH, vitamin D, varicella, AMH </a:t>
            </a:r>
            <a:r>
              <a:rPr lang="en-US" dirty="0" smtClean="0"/>
              <a:t>	</a:t>
            </a:r>
            <a:r>
              <a:rPr lang="en-US" dirty="0" smtClean="0">
                <a:solidFill>
                  <a:srgbClr val="FF0000"/>
                </a:solidFill>
              </a:rPr>
              <a:t>– </a:t>
            </a:r>
            <a:r>
              <a:rPr lang="en-US" dirty="0">
                <a:solidFill>
                  <a:srgbClr val="FF0000"/>
                </a:solidFill>
              </a:rPr>
              <a:t>many </a:t>
            </a:r>
            <a:r>
              <a:rPr lang="en-US" dirty="0" smtClean="0">
                <a:solidFill>
                  <a:srgbClr val="FF0000"/>
                </a:solidFill>
              </a:rPr>
              <a:t>perform</a:t>
            </a:r>
          </a:p>
          <a:p>
            <a:pPr lvl="1"/>
            <a:endParaRPr lang="en-US" dirty="0"/>
          </a:p>
          <a:p>
            <a:pPr lvl="1"/>
            <a:r>
              <a:rPr lang="en-US" dirty="0"/>
              <a:t>Karyotype, Thrombophilia screen, ANA, coeliac </a:t>
            </a:r>
            <a:r>
              <a:rPr lang="en-US" dirty="0" smtClean="0"/>
              <a:t>screen, urinary chlamydia and gonorrhoea PCR, genetic screening 											</a:t>
            </a:r>
            <a:r>
              <a:rPr lang="en-US" dirty="0" smtClean="0">
                <a:solidFill>
                  <a:srgbClr val="FF0000"/>
                </a:solidFill>
              </a:rPr>
              <a:t>– some perform</a:t>
            </a:r>
            <a:endParaRPr lang="en-US" dirty="0">
              <a:solidFill>
                <a:srgbClr val="FF0000"/>
              </a:solidFill>
            </a:endParaRPr>
          </a:p>
          <a:p>
            <a:pPr lvl="1"/>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31201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heriteddiseaselist.pdf"/>
          <p:cNvPicPr>
            <a:picLocks noGrp="1" noChangeAspect="1"/>
          </p:cNvPicPr>
          <p:nvPr>
            <p:ph idx="1"/>
          </p:nvPr>
        </p:nvPicPr>
        <p:blipFill>
          <a:blip r:embed="rId2">
            <a:extLst>
              <a:ext uri="{28A0092B-C50C-407E-A947-70E740481C1C}">
                <a14:useLocalDpi xmlns:a14="http://schemas.microsoft.com/office/drawing/2010/main" val="0"/>
              </a:ext>
            </a:extLst>
          </a:blip>
          <a:srcRect t="30568" b="30568"/>
          <a:stretch>
            <a:fillRect/>
          </a:stretch>
        </p:blipFill>
        <p:spPr>
          <a:xfrm>
            <a:off x="-900608" y="136077"/>
            <a:ext cx="10729192" cy="6741368"/>
          </a:xfrm>
        </p:spPr>
      </p:pic>
      <p:sp>
        <p:nvSpPr>
          <p:cNvPr id="5" name="TextBox 4"/>
          <p:cNvSpPr txBox="1"/>
          <p:nvPr/>
        </p:nvSpPr>
        <p:spPr>
          <a:xfrm>
            <a:off x="251520" y="404664"/>
            <a:ext cx="8809809" cy="1569660"/>
          </a:xfrm>
          <a:prstGeom prst="rect">
            <a:avLst/>
          </a:prstGeom>
          <a:solidFill>
            <a:schemeClr val="bg1"/>
          </a:solidFill>
        </p:spPr>
        <p:txBody>
          <a:bodyPr wrap="square" rtlCol="0">
            <a:spAutoFit/>
          </a:bodyPr>
          <a:lstStyle/>
          <a:p>
            <a:r>
              <a:rPr lang="en-US" sz="3200" dirty="0" smtClean="0">
                <a:solidFill>
                  <a:srgbClr val="FF0000"/>
                </a:solidFill>
              </a:rPr>
              <a:t>Recently released by Queensland Fertility Group</a:t>
            </a:r>
          </a:p>
          <a:p>
            <a:r>
              <a:rPr lang="en-US" sz="3200" dirty="0" smtClean="0">
                <a:solidFill>
                  <a:srgbClr val="FF0000"/>
                </a:solidFill>
              </a:rPr>
              <a:t>Preconception screening for 590 recessive genetic disorders</a:t>
            </a:r>
            <a:endParaRPr lang="en-US" sz="3200" dirty="0">
              <a:solidFill>
                <a:srgbClr val="FF0000"/>
              </a:solidFill>
            </a:endParaRPr>
          </a:p>
        </p:txBody>
      </p:sp>
    </p:spTree>
    <p:extLst>
      <p:ext uri="{BB962C8B-B14F-4D97-AF65-F5344CB8AC3E}">
        <p14:creationId xmlns:p14="http://schemas.microsoft.com/office/powerpoint/2010/main" val="170076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Autofit/>
          </a:bodyPr>
          <a:lstStyle/>
          <a:p>
            <a:r>
              <a:rPr lang="en-US" sz="2800" dirty="0" smtClean="0"/>
              <a:t>Identify relevant pathology – don’t forget the bloke</a:t>
            </a:r>
            <a:endParaRPr lang="en-US" sz="2800" dirty="0"/>
          </a:p>
        </p:txBody>
      </p:sp>
      <p:pic>
        <p:nvPicPr>
          <p:cNvPr id="5" name="Content Placeholder 4" descr="Rebel_Wilson.jpg"/>
          <p:cNvPicPr>
            <a:picLocks noGrp="1" noChangeAspect="1"/>
          </p:cNvPicPr>
          <p:nvPr>
            <p:ph idx="1"/>
          </p:nvPr>
        </p:nvPicPr>
        <p:blipFill>
          <a:blip r:embed="rId2">
            <a:extLst>
              <a:ext uri="{28A0092B-C50C-407E-A947-70E740481C1C}">
                <a14:useLocalDpi xmlns:a14="http://schemas.microsoft.com/office/drawing/2010/main" val="0"/>
              </a:ext>
            </a:extLst>
          </a:blip>
          <a:srcRect l="-79761" r="-79761"/>
          <a:stretch>
            <a:fillRect/>
          </a:stretch>
        </p:blipFill>
        <p:spPr>
          <a:xfrm>
            <a:off x="-2556792" y="836712"/>
            <a:ext cx="8229600" cy="4525963"/>
          </a:xfrm>
        </p:spPr>
      </p:pic>
      <p:pic>
        <p:nvPicPr>
          <p:cNvPr id="6" name="Content Placeholder 3" descr="arnie on bike.jpg"/>
          <p:cNvPicPr>
            <a:picLocks noChangeAspect="1"/>
          </p:cNvPicPr>
          <p:nvPr/>
        </p:nvPicPr>
        <p:blipFill rotWithShape="1">
          <a:blip r:embed="rId3">
            <a:extLst>
              <a:ext uri="{28A0092B-C50C-407E-A947-70E740481C1C}">
                <a14:useLocalDpi xmlns:a14="http://schemas.microsoft.com/office/drawing/2010/main" val="0"/>
              </a:ext>
            </a:extLst>
          </a:blip>
          <a:srcRect l="49245" t="1091" b="1091"/>
          <a:stretch/>
        </p:blipFill>
        <p:spPr>
          <a:xfrm>
            <a:off x="4975654" y="908720"/>
            <a:ext cx="4176926" cy="4525963"/>
          </a:xfrm>
          <a:prstGeom prst="rect">
            <a:avLst/>
          </a:prstGeom>
        </p:spPr>
      </p:pic>
      <p:sp>
        <p:nvSpPr>
          <p:cNvPr id="7" name="TextBox 6"/>
          <p:cNvSpPr txBox="1"/>
          <p:nvPr/>
        </p:nvSpPr>
        <p:spPr>
          <a:xfrm>
            <a:off x="611561" y="5589240"/>
            <a:ext cx="7344816" cy="830997"/>
          </a:xfrm>
          <a:prstGeom prst="rect">
            <a:avLst/>
          </a:prstGeom>
          <a:noFill/>
        </p:spPr>
        <p:txBody>
          <a:bodyPr wrap="square" rtlCol="0">
            <a:spAutoFit/>
          </a:bodyPr>
          <a:lstStyle/>
          <a:p>
            <a:r>
              <a:rPr lang="en-US" sz="2400" dirty="0" smtClean="0">
                <a:solidFill>
                  <a:srgbClr val="FF0000"/>
                </a:solidFill>
              </a:rPr>
              <a:t>Always check the semen analysis, even if there is another clear cause for infertility</a:t>
            </a:r>
            <a:endParaRPr lang="en-US" sz="2400" dirty="0">
              <a:solidFill>
                <a:srgbClr val="FF0000"/>
              </a:solidFill>
            </a:endParaRPr>
          </a:p>
        </p:txBody>
      </p:sp>
    </p:spTree>
    <p:extLst>
      <p:ext uri="{BB962C8B-B14F-4D97-AF65-F5344CB8AC3E}">
        <p14:creationId xmlns:p14="http://schemas.microsoft.com/office/powerpoint/2010/main" val="274244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 potential pathology – is surgery a possibility?</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endParaRPr lang="en-US" dirty="0"/>
          </a:p>
          <a:p>
            <a:r>
              <a:rPr lang="en-US" dirty="0" smtClean="0"/>
              <a:t>If GP has identified that surgery is a possibility then the patient may be more likely to accept appropriate surgery</a:t>
            </a:r>
          </a:p>
          <a:p>
            <a:endParaRPr lang="en-US" dirty="0" smtClean="0"/>
          </a:p>
          <a:p>
            <a:pPr lvl="1"/>
            <a:r>
              <a:rPr lang="en-US" dirty="0" smtClean="0"/>
              <a:t>Eg. dysmenorrhoea</a:t>
            </a:r>
            <a:r>
              <a:rPr lang="en-US" dirty="0"/>
              <a:t> </a:t>
            </a:r>
            <a:r>
              <a:rPr lang="en-US" dirty="0" smtClean="0"/>
              <a:t>/ pelvic pain</a:t>
            </a:r>
          </a:p>
          <a:p>
            <a:pPr lvl="1"/>
            <a:r>
              <a:rPr lang="en-US" dirty="0" smtClean="0"/>
              <a:t>menorrhagia</a:t>
            </a:r>
          </a:p>
          <a:p>
            <a:pPr lvl="1"/>
            <a:r>
              <a:rPr lang="en-US" dirty="0" smtClean="0"/>
              <a:t>Fibroids on scan</a:t>
            </a:r>
          </a:p>
          <a:p>
            <a:pPr lvl="1"/>
            <a:r>
              <a:rPr lang="en-US" dirty="0" smtClean="0"/>
              <a:t>PID</a:t>
            </a:r>
          </a:p>
          <a:p>
            <a:pPr lvl="1"/>
            <a:endParaRPr lang="en-US" dirty="0" smtClean="0"/>
          </a:p>
          <a:p>
            <a:pPr lvl="1"/>
            <a:r>
              <a:rPr lang="en-US" dirty="0" smtClean="0">
                <a:solidFill>
                  <a:srgbClr val="FF0000"/>
                </a:solidFill>
              </a:rPr>
              <a:t>BUT – laparoscopy is definitely not always needed or appropriate</a:t>
            </a:r>
            <a:endParaRPr lang="en-US" dirty="0">
              <a:solidFill>
                <a:srgbClr val="FF0000"/>
              </a:solidFill>
            </a:endParaRPr>
          </a:p>
          <a:p>
            <a:pPr lvl="1"/>
            <a:endParaRPr lang="en-US" dirty="0" smtClean="0"/>
          </a:p>
          <a:p>
            <a:endParaRPr lang="en-US" dirty="0" smtClean="0"/>
          </a:p>
        </p:txBody>
      </p:sp>
    </p:spTree>
    <p:extLst>
      <p:ext uri="{BB962C8B-B14F-4D97-AF65-F5344CB8AC3E}">
        <p14:creationId xmlns:p14="http://schemas.microsoft.com/office/powerpoint/2010/main" val="12896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109"/>
                                          </p:stCondLst>
                                        </p:cTn>
                                        <p:tgtEl>
                                          <p:spTgt spid="5">
                                            <p:txEl>
                                              <p:pRg st="3" end="3"/>
                                            </p:txEl>
                                          </p:spTgt>
                                        </p:tgtEl>
                                        <p:attrNameLst>
                                          <p:attrName>style.visibility</p:attrName>
                                        </p:attrNameLst>
                                      </p:cBhvr>
                                      <p:to>
                                        <p:strVal val="visible"/>
                                      </p:to>
                                    </p:set>
                                  </p:childTnLst>
                                </p:cTn>
                              </p:par>
                            </p:childTnLst>
                          </p:cTn>
                        </p:par>
                        <p:par>
                          <p:cTn id="10" fill="hold">
                            <p:stCondLst>
                              <p:cond delay="110"/>
                            </p:stCondLst>
                            <p:childTnLst>
                              <p:par>
                                <p:cTn id="11" presetID="1" presetClass="entr" presetSubtype="0" fill="hold" nodeType="afterEffect">
                                  <p:stCondLst>
                                    <p:cond delay="0"/>
                                  </p:stCondLst>
                                  <p:childTnLst>
                                    <p:set>
                                      <p:cBhvr>
                                        <p:cTn id="12" dur="1" fill="hold">
                                          <p:stCondLst>
                                            <p:cond delay="109"/>
                                          </p:stCondLst>
                                        </p:cTn>
                                        <p:tgtEl>
                                          <p:spTgt spid="5">
                                            <p:txEl>
                                              <p:pRg st="4" end="4"/>
                                            </p:txEl>
                                          </p:spTgt>
                                        </p:tgtEl>
                                        <p:attrNameLst>
                                          <p:attrName>style.visibility</p:attrName>
                                        </p:attrNameLst>
                                      </p:cBhvr>
                                      <p:to>
                                        <p:strVal val="visible"/>
                                      </p:to>
                                    </p:set>
                                  </p:childTnLst>
                                </p:cTn>
                              </p:par>
                            </p:childTnLst>
                          </p:cTn>
                        </p:par>
                        <p:par>
                          <p:cTn id="13" fill="hold">
                            <p:stCondLst>
                              <p:cond delay="220"/>
                            </p:stCondLst>
                            <p:childTnLst>
                              <p:par>
                                <p:cTn id="14" presetID="1" presetClass="entr" presetSubtype="0" fill="hold" nodeType="afterEffect">
                                  <p:stCondLst>
                                    <p:cond delay="0"/>
                                  </p:stCondLst>
                                  <p:childTnLst>
                                    <p:set>
                                      <p:cBhvr>
                                        <p:cTn id="15" dur="1" fill="hold">
                                          <p:stCondLst>
                                            <p:cond delay="109"/>
                                          </p:stCondLst>
                                        </p:cTn>
                                        <p:tgtEl>
                                          <p:spTgt spid="5">
                                            <p:txEl>
                                              <p:pRg st="5" end="5"/>
                                            </p:txEl>
                                          </p:spTgt>
                                        </p:tgtEl>
                                        <p:attrNameLst>
                                          <p:attrName>style.visibility</p:attrName>
                                        </p:attrNameLst>
                                      </p:cBhvr>
                                      <p:to>
                                        <p:strVal val="visible"/>
                                      </p:to>
                                    </p:set>
                                  </p:childTnLst>
                                </p:cTn>
                              </p:par>
                            </p:childTnLst>
                          </p:cTn>
                        </p:par>
                        <p:par>
                          <p:cTn id="16" fill="hold">
                            <p:stCondLst>
                              <p:cond delay="330"/>
                            </p:stCondLst>
                            <p:childTnLst>
                              <p:par>
                                <p:cTn id="17" presetID="1" presetClass="entr" presetSubtype="0" fill="hold" nodeType="afterEffect">
                                  <p:stCondLst>
                                    <p:cond delay="0"/>
                                  </p:stCondLst>
                                  <p:childTnLst>
                                    <p:set>
                                      <p:cBhvr>
                                        <p:cTn id="18" dur="1" fill="hold">
                                          <p:stCondLst>
                                            <p:cond delay="109"/>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30824" cy="1143000"/>
          </a:xfrm>
        </p:spPr>
        <p:txBody>
          <a:bodyPr>
            <a:normAutofit/>
          </a:bodyPr>
          <a:lstStyle/>
          <a:p>
            <a:pPr lvl="1" algn="ctr" rtl="0">
              <a:spcBef>
                <a:spcPct val="0"/>
              </a:spcBef>
            </a:pPr>
            <a:r>
              <a:rPr lang="en-US" sz="3100" dirty="0" smtClean="0"/>
              <a:t>Maximise patient health</a:t>
            </a:r>
            <a:endParaRPr lang="en-US" sz="3100" dirty="0"/>
          </a:p>
        </p:txBody>
      </p:sp>
      <p:sp>
        <p:nvSpPr>
          <p:cNvPr id="3" name="Content Placeholder 2"/>
          <p:cNvSpPr>
            <a:spLocks noGrp="1"/>
          </p:cNvSpPr>
          <p:nvPr>
            <p:ph idx="1"/>
          </p:nvPr>
        </p:nvSpPr>
        <p:spPr>
          <a:xfrm>
            <a:off x="457200" y="1772816"/>
            <a:ext cx="8003232" cy="4353347"/>
          </a:xfrm>
        </p:spPr>
        <p:txBody>
          <a:bodyPr>
            <a:normAutofit fontScale="92500" lnSpcReduction="20000"/>
          </a:bodyPr>
          <a:lstStyle/>
          <a:p>
            <a:pPr marL="342900" lvl="1" indent="-342900"/>
            <a:r>
              <a:rPr lang="en-AU" altLang="en-US" dirty="0" smtClean="0"/>
              <a:t>Weight optimisation</a:t>
            </a:r>
          </a:p>
          <a:p>
            <a:pPr marL="342900" lvl="1" indent="-342900"/>
            <a:endParaRPr lang="en-AU" altLang="en-US" dirty="0" smtClean="0"/>
          </a:p>
          <a:p>
            <a:pPr marL="342900" lvl="1" indent="-342900"/>
            <a:r>
              <a:rPr lang="en-AU" altLang="en-US" dirty="0" smtClean="0"/>
              <a:t>Smoking</a:t>
            </a:r>
            <a:r>
              <a:rPr lang="en-AU" altLang="en-US" dirty="0"/>
              <a:t> </a:t>
            </a:r>
            <a:r>
              <a:rPr lang="en-AU" altLang="en-US" dirty="0" smtClean="0"/>
              <a:t>cessation</a:t>
            </a:r>
          </a:p>
          <a:p>
            <a:pPr marL="342900" lvl="1" indent="-342900"/>
            <a:endParaRPr lang="en-AU" altLang="en-US" dirty="0" smtClean="0"/>
          </a:p>
          <a:p>
            <a:pPr marL="342900" lvl="1" indent="-342900"/>
            <a:r>
              <a:rPr lang="en-AU" altLang="en-US" dirty="0"/>
              <a:t>T</a:t>
            </a:r>
            <a:r>
              <a:rPr lang="en-AU" altLang="en-US" dirty="0" smtClean="0"/>
              <a:t>reatment </a:t>
            </a:r>
            <a:r>
              <a:rPr lang="en-AU" altLang="en-US" dirty="0"/>
              <a:t>of medical </a:t>
            </a:r>
            <a:r>
              <a:rPr lang="en-AU" altLang="en-US" dirty="0" smtClean="0"/>
              <a:t>conditions eg.</a:t>
            </a:r>
          </a:p>
          <a:p>
            <a:pPr marL="742950" lvl="2" indent="-342900"/>
            <a:r>
              <a:rPr lang="en-AU" altLang="en-US" dirty="0" smtClean="0"/>
              <a:t>BP</a:t>
            </a:r>
          </a:p>
          <a:p>
            <a:pPr marL="742950" lvl="2" indent="-342900"/>
            <a:r>
              <a:rPr lang="en-AU" altLang="en-US" dirty="0" smtClean="0"/>
              <a:t>Diabetes </a:t>
            </a:r>
          </a:p>
          <a:p>
            <a:pPr marL="742950" lvl="2" indent="-342900"/>
            <a:r>
              <a:rPr lang="en-AU" altLang="en-US" dirty="0"/>
              <a:t>T</a:t>
            </a:r>
            <a:r>
              <a:rPr lang="en-AU" altLang="en-US" dirty="0" smtClean="0"/>
              <a:t>hyroid disorders</a:t>
            </a:r>
          </a:p>
          <a:p>
            <a:pPr marL="742950" lvl="2" indent="-342900"/>
            <a:r>
              <a:rPr lang="en-AU" altLang="en-US" dirty="0" smtClean="0"/>
              <a:t>Consider referral to general / obstetric physician</a:t>
            </a:r>
          </a:p>
          <a:p>
            <a:pPr marL="342900" lvl="1" indent="-342900"/>
            <a:endParaRPr lang="en-AU" altLang="en-US" dirty="0" smtClean="0"/>
          </a:p>
          <a:p>
            <a:pPr marL="342900" lvl="1" indent="-342900"/>
            <a:r>
              <a:rPr lang="en-AU" altLang="en-US" dirty="0" smtClean="0"/>
              <a:t>Folate</a:t>
            </a:r>
          </a:p>
          <a:p>
            <a:pPr marL="342900" lvl="1" indent="-342900"/>
            <a:endParaRPr lang="en-AU" altLang="en-US" dirty="0"/>
          </a:p>
          <a:p>
            <a:endParaRPr lang="en-US" dirty="0"/>
          </a:p>
        </p:txBody>
      </p:sp>
    </p:spTree>
    <p:extLst>
      <p:ext uri="{BB962C8B-B14F-4D97-AF65-F5344CB8AC3E}">
        <p14:creationId xmlns:p14="http://schemas.microsoft.com/office/powerpoint/2010/main" val="299707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8458200" cy="908050"/>
          </a:xfrm>
        </p:spPr>
        <p:txBody>
          <a:bodyPr>
            <a:normAutofit/>
          </a:bodyPr>
          <a:lstStyle/>
          <a:p>
            <a:pPr algn="l"/>
            <a:r>
              <a:rPr lang="en-AU" dirty="0" smtClean="0">
                <a:solidFill>
                  <a:srgbClr val="FF0000"/>
                </a:solidFill>
                <a:latin typeface="Californian FB" pitchFamily="18" charset="0"/>
              </a:rPr>
              <a:t>Weight loss</a:t>
            </a:r>
          </a:p>
        </p:txBody>
      </p:sp>
      <p:sp>
        <p:nvSpPr>
          <p:cNvPr id="40963" name="Content Placeholder 2"/>
          <p:cNvSpPr>
            <a:spLocks noGrp="1"/>
          </p:cNvSpPr>
          <p:nvPr>
            <p:ph idx="1"/>
          </p:nvPr>
        </p:nvSpPr>
        <p:spPr>
          <a:xfrm>
            <a:off x="0" y="692150"/>
            <a:ext cx="9144000" cy="5689600"/>
          </a:xfrm>
        </p:spPr>
        <p:txBody>
          <a:bodyPr>
            <a:normAutofit/>
          </a:bodyPr>
          <a:lstStyle/>
          <a:p>
            <a:endParaRPr lang="en-AU" b="1" dirty="0" smtClean="0">
              <a:solidFill>
                <a:srgbClr val="FF0000"/>
              </a:solidFill>
              <a:latin typeface="Californian FB" pitchFamily="18" charset="0"/>
            </a:endParaRPr>
          </a:p>
          <a:p>
            <a:r>
              <a:rPr lang="en-AU" b="1" dirty="0" smtClean="0">
                <a:solidFill>
                  <a:srgbClr val="FF0000"/>
                </a:solidFill>
                <a:latin typeface="Californian FB" pitchFamily="18" charset="0"/>
              </a:rPr>
              <a:t>BMI should be &lt;35 prior to </a:t>
            </a:r>
          </a:p>
          <a:p>
            <a:pPr marL="0" indent="0">
              <a:buNone/>
            </a:pPr>
            <a:r>
              <a:rPr lang="en-AU" b="1" dirty="0" smtClean="0">
                <a:solidFill>
                  <a:srgbClr val="FF0000"/>
                </a:solidFill>
                <a:latin typeface="Californian FB" pitchFamily="18" charset="0"/>
              </a:rPr>
              <a:t>fertility treatment </a:t>
            </a:r>
            <a:r>
              <a:rPr lang="en-AU" sz="1700" b="1" dirty="0" smtClean="0">
                <a:solidFill>
                  <a:srgbClr val="FF0000"/>
                </a:solidFill>
                <a:latin typeface="Californian FB" pitchFamily="18" charset="0"/>
              </a:rPr>
              <a:t>(RANZCOG guidelines)</a:t>
            </a:r>
          </a:p>
          <a:p>
            <a:endParaRPr lang="en-AU" b="1" dirty="0" smtClean="0">
              <a:solidFill>
                <a:srgbClr val="FF0000"/>
              </a:solidFill>
              <a:latin typeface="Californian FB" pitchFamily="18" charset="0"/>
            </a:endParaRPr>
          </a:p>
          <a:p>
            <a:r>
              <a:rPr lang="en-AU" sz="1800" b="1" dirty="0" smtClean="0">
                <a:solidFill>
                  <a:srgbClr val="FF0000"/>
                </a:solidFill>
                <a:latin typeface="Californian FB" pitchFamily="18" charset="0"/>
              </a:rPr>
              <a:t>Obesity and fertility </a:t>
            </a:r>
            <a:r>
              <a:rPr lang="en-AU" sz="1800" b="1" dirty="0" smtClean="0">
                <a:latin typeface="Californian FB" pitchFamily="18" charset="0"/>
              </a:rPr>
              <a:t>-  increased infertility, </a:t>
            </a:r>
          </a:p>
          <a:p>
            <a:r>
              <a:rPr lang="en-AU" sz="1800" b="1" dirty="0" smtClean="0">
                <a:latin typeface="Californian FB" pitchFamily="18" charset="0"/>
              </a:rPr>
              <a:t>failed fertility treatment, miscarriage, foetal abnormalities, </a:t>
            </a:r>
          </a:p>
          <a:p>
            <a:r>
              <a:rPr lang="en-AU" sz="1800" b="1" dirty="0">
                <a:latin typeface="Californian FB" pitchFamily="18" charset="0"/>
              </a:rPr>
              <a:t>a</a:t>
            </a:r>
            <a:r>
              <a:rPr lang="en-AU" sz="1800" b="1" dirty="0" smtClean="0">
                <a:latin typeface="Californian FB" pitchFamily="18" charset="0"/>
              </a:rPr>
              <a:t>bnormalities, diabetes, </a:t>
            </a:r>
            <a:endParaRPr lang="en-AU" sz="1800" b="1" dirty="0">
              <a:latin typeface="Californian FB" pitchFamily="18" charset="0"/>
            </a:endParaRPr>
          </a:p>
          <a:p>
            <a:r>
              <a:rPr lang="en-AU" sz="1800" b="1" dirty="0" smtClean="0">
                <a:latin typeface="Californian FB" pitchFamily="18" charset="0"/>
              </a:rPr>
              <a:t>hypertensive  disorders, macrosomia, </a:t>
            </a:r>
          </a:p>
          <a:p>
            <a:r>
              <a:rPr lang="en-AU" sz="1800" b="1" dirty="0" smtClean="0">
                <a:latin typeface="Californian FB" pitchFamily="18" charset="0"/>
              </a:rPr>
              <a:t>obstructed labour, </a:t>
            </a:r>
          </a:p>
          <a:p>
            <a:r>
              <a:rPr lang="en-AU" sz="1800" b="1" dirty="0" smtClean="0">
                <a:latin typeface="Californian FB" pitchFamily="18" charset="0"/>
              </a:rPr>
              <a:t>shoulder dystocia, caesarean section,</a:t>
            </a:r>
          </a:p>
          <a:p>
            <a:r>
              <a:rPr lang="en-AU" sz="1800" b="1" dirty="0" smtClean="0">
                <a:latin typeface="Californian FB" pitchFamily="18" charset="0"/>
              </a:rPr>
              <a:t> anaesthetic problems,</a:t>
            </a:r>
          </a:p>
          <a:p>
            <a:r>
              <a:rPr lang="en-AU" sz="1800" b="1" dirty="0" smtClean="0">
                <a:latin typeface="Californian FB" pitchFamily="18" charset="0"/>
              </a:rPr>
              <a:t>Obstetric haemorrhage, </a:t>
            </a:r>
          </a:p>
          <a:p>
            <a:r>
              <a:rPr lang="en-AU" sz="1800" b="1" dirty="0" smtClean="0">
                <a:latin typeface="Californian FB" pitchFamily="18" charset="0"/>
              </a:rPr>
              <a:t>perinatal morbidity / mortality…………….</a:t>
            </a:r>
          </a:p>
          <a:p>
            <a:endParaRPr lang="en-AU" b="1" dirty="0" smtClean="0">
              <a:latin typeface="Californian FB" pitchFamily="18" charset="0"/>
            </a:endParaRPr>
          </a:p>
          <a:p>
            <a:endParaRPr lang="en-AU" b="1" dirty="0" smtClean="0">
              <a:latin typeface="Californian FB" pitchFamily="18" charset="0"/>
            </a:endParaRPr>
          </a:p>
          <a:p>
            <a:endParaRPr lang="en-AU" b="1" dirty="0" smtClean="0">
              <a:latin typeface="Californian FB" pitchFamily="18" charset="0"/>
            </a:endParaRPr>
          </a:p>
          <a:p>
            <a:endParaRPr lang="en-AU" dirty="0" smtClean="0">
              <a:latin typeface="Californian FB" pitchFamily="18" charset="0"/>
            </a:endParaRPr>
          </a:p>
          <a:p>
            <a:endParaRPr lang="en-AU" dirty="0" smtClean="0">
              <a:latin typeface="Californian FB"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08377"/>
            <a:ext cx="2808287" cy="25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456" y="596533"/>
            <a:ext cx="1390650"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550" y="3068960"/>
            <a:ext cx="4108450" cy="3646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293096"/>
            <a:ext cx="1390650"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774525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2297"/>
                                        </p:tgtEl>
                                        <p:attrNameLst>
                                          <p:attrName>style.visibility</p:attrName>
                                        </p:attrNameLst>
                                      </p:cBhvr>
                                      <p:to>
                                        <p:strVal val="visible"/>
                                      </p:to>
                                    </p:set>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800"/>
                                        <p:tgtEl>
                                          <p:spTgt spid="8"/>
                                        </p:tgtEl>
                                      </p:cBhvr>
                                    </p:animEffect>
                                  </p:childTnLst>
                                </p:cTn>
                              </p:par>
                            </p:childTnLst>
                          </p:cTn>
                        </p:par>
                        <p:par>
                          <p:cTn id="15" fill="hold">
                            <p:stCondLst>
                              <p:cond delay="1800"/>
                            </p:stCondLst>
                            <p:childTnLst>
                              <p:par>
                                <p:cTn id="16" presetID="1" presetClass="entr" presetSubtype="0" fill="hold" nodeType="afterEffect">
                                  <p:stCondLst>
                                    <p:cond delay="0"/>
                                  </p:stCondLst>
                                  <p:childTnLst>
                                    <p:set>
                                      <p:cBhvr>
                                        <p:cTn id="17" dur="1" fill="hold">
                                          <p:stCondLst>
                                            <p:cond delay="999"/>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63">
                                            <p:txEl>
                                              <p:pRg st="1" end="1"/>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63">
                                            <p:txEl>
                                              <p:pRg st="4" end="4"/>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40963">
                                            <p:txEl>
                                              <p:pRg st="6" end="6"/>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40963">
                                            <p:txEl>
                                              <p:pRg st="7" end="7"/>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40963">
                                            <p:txEl>
                                              <p:pRg st="8" end="8"/>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40963">
                                            <p:txEl>
                                              <p:pRg st="9" end="9"/>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40963">
                                            <p:txEl>
                                              <p:pRg st="10" end="10"/>
                                            </p:txEl>
                                          </p:spTgt>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40963">
                                            <p:txEl>
                                              <p:pRg st="11" end="11"/>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4762872" cy="1052736"/>
          </a:xfrm>
        </p:spPr>
        <p:txBody>
          <a:bodyPr/>
          <a:lstStyle/>
          <a:p>
            <a:r>
              <a:rPr lang="en-AU" dirty="0" smtClean="0">
                <a:solidFill>
                  <a:srgbClr val="FF0000"/>
                </a:solidFill>
                <a:latin typeface="Times" charset="0"/>
                <a:ea typeface="ＭＳ Ｐゴシック" charset="0"/>
              </a:rPr>
              <a:t>Smoking</a:t>
            </a:r>
            <a:endParaRPr lang="en-AU" dirty="0">
              <a:solidFill>
                <a:srgbClr val="FF0000"/>
              </a:solidFill>
              <a:latin typeface="Times" charset="0"/>
              <a:ea typeface="ＭＳ Ｐゴシック" charset="0"/>
            </a:endParaRPr>
          </a:p>
        </p:txBody>
      </p:sp>
      <p:sp>
        <p:nvSpPr>
          <p:cNvPr id="7171" name="Content Placeholder 2"/>
          <p:cNvSpPr>
            <a:spLocks noGrp="1"/>
          </p:cNvSpPr>
          <p:nvPr>
            <p:ph idx="1"/>
          </p:nvPr>
        </p:nvSpPr>
        <p:spPr>
          <a:xfrm>
            <a:off x="179512" y="1052736"/>
            <a:ext cx="6120680" cy="5616624"/>
          </a:xfrm>
        </p:spPr>
        <p:txBody>
          <a:bodyPr>
            <a:normAutofit fontScale="85000" lnSpcReduction="10000"/>
          </a:bodyPr>
          <a:lstStyle/>
          <a:p>
            <a:pPr marL="0" indent="0" eaLnBrk="1" hangingPunct="1">
              <a:buNone/>
            </a:pPr>
            <a:r>
              <a:rPr lang="en-AU" dirty="0">
                <a:latin typeface="Times" charset="0"/>
                <a:ea typeface="ＭＳ Ｐゴシック" charset="0"/>
              </a:rPr>
              <a:t>	</a:t>
            </a:r>
          </a:p>
          <a:p>
            <a:pPr eaLnBrk="1" hangingPunct="1"/>
            <a:r>
              <a:rPr lang="en-AU" dirty="0">
                <a:latin typeface="Times" charset="0"/>
                <a:ea typeface="ＭＳ Ｐゴシック" charset="0"/>
              </a:rPr>
              <a:t>	</a:t>
            </a:r>
            <a:r>
              <a:rPr lang="en-AU" b="1" dirty="0" smtClean="0">
                <a:latin typeface="Times" charset="0"/>
                <a:ea typeface="ＭＳ Ｐゴシック" charset="0"/>
              </a:rPr>
              <a:t>Women</a:t>
            </a:r>
            <a:r>
              <a:rPr lang="en-AU" dirty="0">
                <a:latin typeface="Times" charset="0"/>
                <a:ea typeface="ＭＳ Ｐゴシック" charset="0"/>
              </a:rPr>
              <a:t> </a:t>
            </a:r>
            <a:r>
              <a:rPr lang="en-AU" dirty="0" smtClean="0">
                <a:latin typeface="Times" charset="0"/>
                <a:ea typeface="ＭＳ Ｐゴシック" charset="0"/>
              </a:rPr>
              <a:t>- Increase </a:t>
            </a:r>
            <a:r>
              <a:rPr lang="en-AU" dirty="0">
                <a:latin typeface="Times" charset="0"/>
                <a:ea typeface="ＭＳ Ｐゴシック" charset="0"/>
              </a:rPr>
              <a:t>in infertility OR 1.60 (95% CI </a:t>
            </a:r>
            <a:r>
              <a:rPr lang="en-AU" dirty="0" smtClean="0">
                <a:latin typeface="Times" charset="0"/>
                <a:ea typeface="ＭＳ Ｐゴシック" charset="0"/>
              </a:rPr>
              <a:t>1.34 </a:t>
            </a:r>
            <a:r>
              <a:rPr lang="en-AU" dirty="0">
                <a:latin typeface="Times" charset="0"/>
                <a:ea typeface="ＭＳ Ｐゴシック" charset="0"/>
              </a:rPr>
              <a:t>- 1.91) and pregnancy </a:t>
            </a:r>
            <a:r>
              <a:rPr lang="en-AU" dirty="0" smtClean="0">
                <a:latin typeface="Times" charset="0"/>
                <a:ea typeface="ＭＳ Ｐゴシック" charset="0"/>
              </a:rPr>
              <a:t>complications</a:t>
            </a:r>
          </a:p>
          <a:p>
            <a:pPr marL="0" indent="0" eaLnBrk="1" hangingPunct="1">
              <a:buNone/>
            </a:pPr>
            <a:r>
              <a:rPr lang="en-AU" dirty="0">
                <a:latin typeface="Times" charset="0"/>
                <a:ea typeface="ＭＳ Ｐゴシック" charset="0"/>
              </a:rPr>
              <a:t>			</a:t>
            </a:r>
          </a:p>
          <a:p>
            <a:pPr eaLnBrk="1" hangingPunct="1"/>
            <a:r>
              <a:rPr lang="en-AU" dirty="0">
                <a:latin typeface="Times" charset="0"/>
                <a:ea typeface="ＭＳ Ｐゴシック" charset="0"/>
              </a:rPr>
              <a:t>	</a:t>
            </a:r>
            <a:r>
              <a:rPr lang="en-AU" dirty="0" smtClean="0">
                <a:latin typeface="Times" charset="0"/>
                <a:ea typeface="ＭＳ Ｐゴシック" charset="0"/>
              </a:rPr>
              <a:t>Almost </a:t>
            </a:r>
            <a:r>
              <a:rPr lang="en-AU" dirty="0">
                <a:latin typeface="Times" charset="0"/>
                <a:ea typeface="ＭＳ Ｐゴシック" charset="0"/>
              </a:rPr>
              <a:t>double the number of IVF </a:t>
            </a:r>
            <a:r>
              <a:rPr lang="en-AU" dirty="0" smtClean="0">
                <a:latin typeface="Times" charset="0"/>
                <a:ea typeface="ＭＳ Ｐゴシック" charset="0"/>
              </a:rPr>
              <a:t> cycles </a:t>
            </a:r>
            <a:r>
              <a:rPr lang="en-AU" dirty="0" smtClean="0">
                <a:latin typeface="Times" charset="0"/>
                <a:ea typeface="ＭＳ Ｐゴシック" charset="0"/>
              </a:rPr>
              <a:t>needed  </a:t>
            </a:r>
            <a:r>
              <a:rPr lang="en-AU" dirty="0">
                <a:latin typeface="Times" charset="0"/>
                <a:ea typeface="ＭＳ Ｐゴシック" charset="0"/>
              </a:rPr>
              <a:t>to achieve a pregnancy</a:t>
            </a:r>
          </a:p>
          <a:p>
            <a:pPr eaLnBrk="1" hangingPunct="1"/>
            <a:endParaRPr lang="en-AU" dirty="0">
              <a:latin typeface="Times" charset="0"/>
              <a:ea typeface="ＭＳ Ｐゴシック" charset="0"/>
            </a:endParaRPr>
          </a:p>
          <a:p>
            <a:pPr eaLnBrk="1" hangingPunct="1"/>
            <a:r>
              <a:rPr lang="en-AU" dirty="0">
                <a:latin typeface="Times" charset="0"/>
                <a:ea typeface="ＭＳ Ｐゴシック" charset="0"/>
              </a:rPr>
              <a:t>	</a:t>
            </a:r>
            <a:r>
              <a:rPr lang="en-AU" b="1" dirty="0">
                <a:latin typeface="Times" charset="0"/>
                <a:ea typeface="ＭＳ Ｐゴシック" charset="0"/>
              </a:rPr>
              <a:t>Men</a:t>
            </a:r>
            <a:r>
              <a:rPr lang="en-AU" dirty="0">
                <a:latin typeface="Times" charset="0"/>
                <a:ea typeface="ＭＳ Ｐゴシック" charset="0"/>
              </a:rPr>
              <a:t>	</a:t>
            </a:r>
            <a:r>
              <a:rPr lang="en-AU" dirty="0" smtClean="0">
                <a:latin typeface="Times" charset="0"/>
                <a:ea typeface="ＭＳ Ｐゴシック" charset="0"/>
              </a:rPr>
              <a:t>- Worsened </a:t>
            </a:r>
            <a:r>
              <a:rPr lang="en-AU" dirty="0">
                <a:latin typeface="Times" charset="0"/>
                <a:ea typeface="ＭＳ Ｐゴシック" charset="0"/>
              </a:rPr>
              <a:t>semen parameters</a:t>
            </a:r>
          </a:p>
          <a:p>
            <a:pPr eaLnBrk="1" hangingPunct="1"/>
            <a:endParaRPr lang="en-AU" dirty="0">
              <a:latin typeface="Times" charset="0"/>
              <a:ea typeface="ＭＳ Ｐゴシック" charset="0"/>
            </a:endParaRPr>
          </a:p>
          <a:p>
            <a:pPr algn="ctr" eaLnBrk="1" hangingPunct="1"/>
            <a:r>
              <a:rPr lang="en-AU" b="1" dirty="0">
                <a:solidFill>
                  <a:srgbClr val="FF0000"/>
                </a:solidFill>
                <a:latin typeface="Times" charset="0"/>
                <a:ea typeface="ＭＳ Ｐゴシック" charset="0"/>
              </a:rPr>
              <a:t>Smoking </a:t>
            </a:r>
            <a:r>
              <a:rPr lang="en-AU" b="1" dirty="0" smtClean="0">
                <a:solidFill>
                  <a:srgbClr val="FF0000"/>
                </a:solidFill>
                <a:latin typeface="Times" charset="0"/>
                <a:ea typeface="ＭＳ Ｐゴシック" charset="0"/>
              </a:rPr>
              <a:t>cessation </a:t>
            </a:r>
            <a:r>
              <a:rPr lang="en-AU" b="1" dirty="0">
                <a:solidFill>
                  <a:srgbClr val="FF0000"/>
                </a:solidFill>
                <a:latin typeface="Times" charset="0"/>
                <a:ea typeface="ＭＳ Ｐゴシック" charset="0"/>
              </a:rPr>
              <a:t>improves fertility outcomes</a:t>
            </a:r>
          </a:p>
          <a:p>
            <a:endParaRPr lang="en-AU" dirty="0">
              <a:latin typeface="Times" charset="0"/>
              <a:ea typeface="ＭＳ Ｐゴシック"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988841"/>
            <a:ext cx="3131841" cy="321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373" y="2789213"/>
            <a:ext cx="13954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4061574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4438"/>
            <a:ext cx="7772400" cy="5357812"/>
          </a:xfrm>
        </p:spPr>
        <p:txBody>
          <a:bodyPr>
            <a:normAutofit fontScale="92500" lnSpcReduction="20000"/>
          </a:bodyPr>
          <a:lstStyle/>
          <a:p>
            <a:pPr eaLnBrk="1" hangingPunct="1">
              <a:lnSpc>
                <a:spcPct val="80000"/>
              </a:lnSpc>
            </a:pPr>
            <a:r>
              <a:rPr lang="en-AU" sz="2500" b="1" dirty="0">
                <a:solidFill>
                  <a:srgbClr val="FF0000"/>
                </a:solidFill>
                <a:latin typeface="Times" charset="0"/>
                <a:ea typeface="ＭＳ Ｐゴシック" charset="0"/>
              </a:rPr>
              <a:t>Environment</a:t>
            </a:r>
            <a:r>
              <a:rPr lang="en-AU" sz="2500" dirty="0">
                <a:solidFill>
                  <a:srgbClr val="FF0000"/>
                </a:solidFill>
                <a:latin typeface="Times" charset="0"/>
                <a:ea typeface="ＭＳ Ｐゴシック" charset="0"/>
              </a:rPr>
              <a:t>  </a:t>
            </a:r>
          </a:p>
          <a:p>
            <a:pPr marL="0" indent="0" eaLnBrk="1" hangingPunct="1">
              <a:lnSpc>
                <a:spcPct val="80000"/>
              </a:lnSpc>
              <a:buNone/>
            </a:pPr>
            <a:r>
              <a:rPr lang="en-AU" sz="2500" dirty="0">
                <a:latin typeface="Times" charset="0"/>
                <a:ea typeface="ＭＳ Ｐゴシック" charset="0"/>
              </a:rPr>
              <a:t>	</a:t>
            </a:r>
            <a:r>
              <a:rPr lang="en-AU" sz="2500" dirty="0" smtClean="0">
                <a:latin typeface="Times" charset="0"/>
                <a:ea typeface="ＭＳ Ｐゴシック" charset="0"/>
              </a:rPr>
              <a:t>- </a:t>
            </a:r>
            <a:r>
              <a:rPr lang="en-AU" sz="2500" dirty="0">
                <a:latin typeface="Times" charset="0"/>
                <a:ea typeface="ＭＳ Ｐゴシック" charset="0"/>
              </a:rPr>
              <a:t>Lifestyle changes</a:t>
            </a:r>
          </a:p>
          <a:p>
            <a:pPr marL="0" indent="0" eaLnBrk="1" hangingPunct="1">
              <a:lnSpc>
                <a:spcPct val="80000"/>
              </a:lnSpc>
              <a:buNone/>
            </a:pPr>
            <a:r>
              <a:rPr lang="en-AU" sz="2500" dirty="0">
                <a:latin typeface="Times" charset="0"/>
                <a:ea typeface="ＭＳ Ｐゴシック" charset="0"/>
              </a:rPr>
              <a:t>	</a:t>
            </a:r>
            <a:r>
              <a:rPr lang="en-AU" sz="2500" dirty="0" smtClean="0">
                <a:latin typeface="Times" charset="0"/>
                <a:ea typeface="ＭＳ Ｐゴシック" charset="0"/>
              </a:rPr>
              <a:t>- </a:t>
            </a:r>
            <a:r>
              <a:rPr lang="en-AU" sz="2500" dirty="0">
                <a:latin typeface="Times" charset="0"/>
                <a:ea typeface="ＭＳ Ｐゴシック" charset="0"/>
              </a:rPr>
              <a:t>Anti-oxidants</a:t>
            </a:r>
          </a:p>
          <a:p>
            <a:pPr eaLnBrk="1" hangingPunct="1">
              <a:lnSpc>
                <a:spcPct val="80000"/>
              </a:lnSpc>
            </a:pPr>
            <a:endParaRPr lang="en-AU" sz="2500" dirty="0">
              <a:solidFill>
                <a:srgbClr val="FF0000"/>
              </a:solidFill>
              <a:latin typeface="Times" charset="0"/>
              <a:ea typeface="ＭＳ Ｐゴシック" charset="0"/>
            </a:endParaRPr>
          </a:p>
          <a:p>
            <a:pPr eaLnBrk="1" hangingPunct="1">
              <a:lnSpc>
                <a:spcPct val="80000"/>
              </a:lnSpc>
            </a:pPr>
            <a:r>
              <a:rPr lang="en-AU" sz="2500" b="1" dirty="0">
                <a:solidFill>
                  <a:srgbClr val="FF0000"/>
                </a:solidFill>
                <a:latin typeface="Times" charset="0"/>
                <a:ea typeface="ＭＳ Ｐゴシック" charset="0"/>
              </a:rPr>
              <a:t>Surgery</a:t>
            </a:r>
          </a:p>
          <a:p>
            <a:pPr marL="0" indent="0" eaLnBrk="1" hangingPunct="1">
              <a:lnSpc>
                <a:spcPct val="80000"/>
              </a:lnSpc>
              <a:buNone/>
            </a:pPr>
            <a:r>
              <a:rPr lang="en-AU" sz="2500" dirty="0" smtClean="0">
                <a:latin typeface="Times" charset="0"/>
                <a:ea typeface="ＭＳ Ｐゴシック" charset="0"/>
              </a:rPr>
              <a:t>Male </a:t>
            </a:r>
            <a:r>
              <a:rPr lang="en-AU" sz="2500" dirty="0">
                <a:latin typeface="Times" charset="0"/>
                <a:ea typeface="ＭＳ Ｐゴシック" charset="0"/>
              </a:rPr>
              <a:t>	 </a:t>
            </a:r>
            <a:r>
              <a:rPr lang="en-AU" sz="2500" dirty="0" smtClean="0">
                <a:latin typeface="Times" charset="0"/>
                <a:ea typeface="ＭＳ Ｐゴシック" charset="0"/>
              </a:rPr>
              <a:t> - </a:t>
            </a:r>
            <a:r>
              <a:rPr lang="en-AU" sz="2500" dirty="0">
                <a:latin typeface="Times" charset="0"/>
                <a:ea typeface="ＭＳ Ｐゴシック" charset="0"/>
              </a:rPr>
              <a:t>Vasectomy reversal</a:t>
            </a:r>
          </a:p>
          <a:p>
            <a:pPr marL="0" indent="0" eaLnBrk="1" hangingPunct="1">
              <a:lnSpc>
                <a:spcPct val="80000"/>
              </a:lnSpc>
              <a:buNone/>
            </a:pPr>
            <a:endParaRPr lang="en-AU" sz="2500" dirty="0">
              <a:latin typeface="Times" charset="0"/>
              <a:ea typeface="ＭＳ Ｐゴシック" charset="0"/>
            </a:endParaRPr>
          </a:p>
          <a:p>
            <a:pPr marL="0" indent="0" eaLnBrk="1" hangingPunct="1">
              <a:lnSpc>
                <a:spcPct val="80000"/>
              </a:lnSpc>
              <a:buNone/>
            </a:pPr>
            <a:r>
              <a:rPr lang="en-AU" sz="2500" dirty="0" smtClean="0">
                <a:latin typeface="Times" charset="0"/>
                <a:ea typeface="ＭＳ Ｐゴシック" charset="0"/>
              </a:rPr>
              <a:t>Female</a:t>
            </a:r>
            <a:r>
              <a:rPr lang="en-AU" sz="2500" dirty="0">
                <a:latin typeface="Times" charset="0"/>
                <a:ea typeface="ＭＳ Ｐゴシック" charset="0"/>
              </a:rPr>
              <a:t>	</a:t>
            </a:r>
            <a:r>
              <a:rPr lang="en-AU" sz="2500" dirty="0" smtClean="0">
                <a:latin typeface="Times" charset="0"/>
                <a:ea typeface="ＭＳ Ｐゴシック" charset="0"/>
              </a:rPr>
              <a:t>  - </a:t>
            </a:r>
            <a:r>
              <a:rPr lang="en-AU" sz="2500" dirty="0" smtClean="0">
                <a:latin typeface="Times" charset="0"/>
                <a:ea typeface="ＭＳ Ｐゴシック" charset="0"/>
              </a:rPr>
              <a:t>Ovarian </a:t>
            </a:r>
            <a:r>
              <a:rPr lang="en-AU" sz="2500" dirty="0" smtClean="0">
                <a:latin typeface="Times" charset="0"/>
                <a:ea typeface="ＭＳ Ｐゴシック" charset="0"/>
              </a:rPr>
              <a:t>drilling</a:t>
            </a:r>
          </a:p>
          <a:p>
            <a:pPr marL="0" indent="0" eaLnBrk="1" hangingPunct="1">
              <a:lnSpc>
                <a:spcPct val="80000"/>
              </a:lnSpc>
              <a:buNone/>
            </a:pPr>
            <a:r>
              <a:rPr lang="en-AU" sz="2500" dirty="0">
                <a:latin typeface="Times" charset="0"/>
                <a:ea typeface="ＭＳ Ｐゴシック" charset="0"/>
              </a:rPr>
              <a:t>	</a:t>
            </a:r>
            <a:r>
              <a:rPr lang="en-AU" sz="2500" dirty="0" smtClean="0">
                <a:latin typeface="Times" charset="0"/>
                <a:ea typeface="ＭＳ Ｐゴシック" charset="0"/>
              </a:rPr>
              <a:t>  </a:t>
            </a:r>
            <a:r>
              <a:rPr lang="en-AU" sz="2500" dirty="0" smtClean="0">
                <a:latin typeface="Times" charset="0"/>
                <a:ea typeface="ＭＳ Ｐゴシック" charset="0"/>
              </a:rPr>
              <a:t>- </a:t>
            </a:r>
            <a:r>
              <a:rPr lang="en-AU" sz="2500" dirty="0">
                <a:latin typeface="Times" charset="0"/>
                <a:ea typeface="ＭＳ Ｐゴシック" charset="0"/>
              </a:rPr>
              <a:t>Endometriosis resection</a:t>
            </a:r>
          </a:p>
          <a:p>
            <a:pPr marL="0" indent="0" eaLnBrk="1" hangingPunct="1">
              <a:lnSpc>
                <a:spcPct val="80000"/>
              </a:lnSpc>
              <a:buNone/>
            </a:pPr>
            <a:r>
              <a:rPr lang="en-AU" sz="2500" dirty="0">
                <a:latin typeface="Times" charset="0"/>
                <a:ea typeface="ＭＳ Ｐゴシック" charset="0"/>
              </a:rPr>
              <a:t>	</a:t>
            </a:r>
            <a:r>
              <a:rPr lang="en-AU" sz="2500" dirty="0" smtClean="0">
                <a:latin typeface="Times" charset="0"/>
                <a:ea typeface="ＭＳ Ｐゴシック" charset="0"/>
              </a:rPr>
              <a:t> </a:t>
            </a:r>
            <a:r>
              <a:rPr lang="en-AU" sz="2500" dirty="0" smtClean="0">
                <a:latin typeface="Times" charset="0"/>
                <a:ea typeface="ＭＳ Ｐゴシック" charset="0"/>
              </a:rPr>
              <a:t> </a:t>
            </a:r>
            <a:r>
              <a:rPr lang="en-AU" sz="2500" dirty="0" smtClean="0">
                <a:latin typeface="Times" charset="0"/>
                <a:ea typeface="ＭＳ Ｐゴシック" charset="0"/>
              </a:rPr>
              <a:t>- </a:t>
            </a:r>
            <a:r>
              <a:rPr lang="en-AU" sz="2500" dirty="0">
                <a:latin typeface="Times" charset="0"/>
                <a:ea typeface="ＭＳ Ｐゴシック" charset="0"/>
              </a:rPr>
              <a:t>Tubal corrective surgery</a:t>
            </a:r>
          </a:p>
          <a:p>
            <a:pPr marL="0" indent="0" eaLnBrk="1" hangingPunct="1">
              <a:lnSpc>
                <a:spcPct val="80000"/>
              </a:lnSpc>
              <a:buNone/>
            </a:pPr>
            <a:r>
              <a:rPr lang="en-AU" sz="2500" dirty="0">
                <a:latin typeface="Times" charset="0"/>
                <a:ea typeface="ＭＳ Ｐゴシック" charset="0"/>
              </a:rPr>
              <a:t>	</a:t>
            </a:r>
            <a:r>
              <a:rPr lang="en-AU" sz="2500" dirty="0">
                <a:latin typeface="Times" charset="0"/>
                <a:ea typeface="ＭＳ Ｐゴシック" charset="0"/>
              </a:rPr>
              <a:t> </a:t>
            </a:r>
            <a:r>
              <a:rPr lang="en-AU" sz="2500" dirty="0" smtClean="0">
                <a:latin typeface="Times" charset="0"/>
                <a:ea typeface="ＭＳ Ｐゴシック" charset="0"/>
              </a:rPr>
              <a:t> </a:t>
            </a:r>
            <a:r>
              <a:rPr lang="en-AU" sz="2500" dirty="0" smtClean="0">
                <a:latin typeface="Times" charset="0"/>
                <a:ea typeface="ＭＳ Ｐゴシック" charset="0"/>
              </a:rPr>
              <a:t>- </a:t>
            </a:r>
            <a:r>
              <a:rPr lang="en-AU" sz="2500" dirty="0">
                <a:latin typeface="Times" charset="0"/>
                <a:ea typeface="ＭＳ Ｐゴシック" charset="0"/>
              </a:rPr>
              <a:t>Fibroid removal </a:t>
            </a:r>
            <a:r>
              <a:rPr lang="en-AU" sz="2500" dirty="0" smtClean="0">
                <a:latin typeface="Times" charset="0"/>
                <a:ea typeface="ＭＳ Ｐゴシック" charset="0"/>
              </a:rPr>
              <a:t>(submucosal fibroids)</a:t>
            </a:r>
            <a:endParaRPr lang="en-AU" sz="2500" dirty="0">
              <a:latin typeface="Times" charset="0"/>
              <a:ea typeface="ＭＳ Ｐゴシック" charset="0"/>
            </a:endParaRPr>
          </a:p>
          <a:p>
            <a:pPr eaLnBrk="1" hangingPunct="1">
              <a:lnSpc>
                <a:spcPct val="80000"/>
              </a:lnSpc>
            </a:pPr>
            <a:endParaRPr lang="en-AU" sz="2500" dirty="0">
              <a:latin typeface="Times" charset="0"/>
              <a:ea typeface="ＭＳ Ｐゴシック" charset="0"/>
            </a:endParaRPr>
          </a:p>
          <a:p>
            <a:pPr eaLnBrk="1" hangingPunct="1">
              <a:lnSpc>
                <a:spcPct val="80000"/>
              </a:lnSpc>
            </a:pPr>
            <a:r>
              <a:rPr lang="en-AU" sz="2500" b="1" dirty="0">
                <a:solidFill>
                  <a:srgbClr val="FF0000"/>
                </a:solidFill>
                <a:latin typeface="Times" charset="0"/>
                <a:ea typeface="ＭＳ Ｐゴシック" charset="0"/>
              </a:rPr>
              <a:t>Assisted Reproductive technology (ART)</a:t>
            </a:r>
          </a:p>
          <a:p>
            <a:pPr marL="0" indent="0" eaLnBrk="1" hangingPunct="1">
              <a:lnSpc>
                <a:spcPct val="80000"/>
              </a:lnSpc>
              <a:buNone/>
            </a:pPr>
            <a:r>
              <a:rPr lang="en-AU" sz="2500" dirty="0" smtClean="0">
                <a:latin typeface="Times" charset="0"/>
                <a:ea typeface="ＭＳ Ｐゴシック" charset="0"/>
              </a:rPr>
              <a:t>	- </a:t>
            </a:r>
            <a:r>
              <a:rPr lang="en-AU" sz="2500" dirty="0">
                <a:latin typeface="Times" charset="0"/>
                <a:ea typeface="ＭＳ Ｐゴシック" charset="0"/>
              </a:rPr>
              <a:t>Ovulation induction / Superovulation</a:t>
            </a:r>
          </a:p>
          <a:p>
            <a:pPr marL="0" indent="0" eaLnBrk="1" hangingPunct="1">
              <a:lnSpc>
                <a:spcPct val="80000"/>
              </a:lnSpc>
              <a:buNone/>
            </a:pPr>
            <a:r>
              <a:rPr lang="en-AU" sz="2500" dirty="0">
                <a:latin typeface="Times" charset="0"/>
                <a:ea typeface="ＭＳ Ｐゴシック" charset="0"/>
              </a:rPr>
              <a:t>	</a:t>
            </a:r>
            <a:r>
              <a:rPr lang="en-AU" sz="2500" dirty="0" smtClean="0">
                <a:latin typeface="Times" charset="0"/>
                <a:ea typeface="ＭＳ Ｐゴシック" charset="0"/>
              </a:rPr>
              <a:t>- </a:t>
            </a:r>
            <a:r>
              <a:rPr lang="en-AU" sz="2500" dirty="0">
                <a:latin typeface="Times" charset="0"/>
                <a:ea typeface="ＭＳ Ｐゴシック" charset="0"/>
              </a:rPr>
              <a:t>Intrauterine insemination</a:t>
            </a:r>
          </a:p>
          <a:p>
            <a:pPr eaLnBrk="1" hangingPunct="1">
              <a:lnSpc>
                <a:spcPct val="80000"/>
              </a:lnSpc>
            </a:pPr>
            <a:endParaRPr lang="en-AU" sz="2500" dirty="0">
              <a:solidFill>
                <a:srgbClr val="FF0000"/>
              </a:solidFill>
              <a:latin typeface="Times" charset="0"/>
              <a:ea typeface="ＭＳ Ｐゴシック" charset="0"/>
            </a:endParaRPr>
          </a:p>
          <a:p>
            <a:pPr eaLnBrk="1" hangingPunct="1">
              <a:lnSpc>
                <a:spcPct val="80000"/>
              </a:lnSpc>
            </a:pPr>
            <a:r>
              <a:rPr lang="en-AU" sz="2500" b="1" dirty="0" smtClean="0">
                <a:solidFill>
                  <a:srgbClr val="FF0000"/>
                </a:solidFill>
                <a:latin typeface="Times" charset="0"/>
                <a:ea typeface="ＭＳ Ｐゴシック" charset="0"/>
              </a:rPr>
              <a:t>Other</a:t>
            </a:r>
          </a:p>
          <a:p>
            <a:pPr marL="0" indent="0">
              <a:lnSpc>
                <a:spcPct val="80000"/>
              </a:lnSpc>
              <a:buNone/>
            </a:pPr>
            <a:r>
              <a:rPr lang="en-AU" sz="2500" b="1" dirty="0">
                <a:solidFill>
                  <a:srgbClr val="FF0000"/>
                </a:solidFill>
                <a:latin typeface="Times" charset="0"/>
                <a:ea typeface="ＭＳ Ｐゴシック" charset="0"/>
              </a:rPr>
              <a:t>	</a:t>
            </a:r>
            <a:r>
              <a:rPr lang="en-AU" sz="2500" dirty="0" smtClean="0">
                <a:latin typeface="Times" charset="0"/>
                <a:ea typeface="ＭＳ Ｐゴシック" charset="0"/>
              </a:rPr>
              <a:t>- </a:t>
            </a:r>
            <a:r>
              <a:rPr lang="en-AU" sz="2500" dirty="0">
                <a:latin typeface="Times" charset="0"/>
                <a:ea typeface="ＭＳ Ｐゴシック" charset="0"/>
              </a:rPr>
              <a:t>Tubal </a:t>
            </a:r>
            <a:r>
              <a:rPr lang="en-AU" sz="2500" dirty="0">
                <a:latin typeface="Times" charset="0"/>
                <a:ea typeface="ＭＳ Ｐゴシック" charset="0"/>
              </a:rPr>
              <a:t>flushing</a:t>
            </a:r>
          </a:p>
          <a:p>
            <a:pPr lvl="1" eaLnBrk="1" hangingPunct="1">
              <a:lnSpc>
                <a:spcPct val="80000"/>
              </a:lnSpc>
              <a:buFontTx/>
              <a:buNone/>
            </a:pPr>
            <a:endParaRPr lang="en-AU" sz="2600" dirty="0">
              <a:ea typeface="ＭＳ Ｐゴシック" charset="0"/>
            </a:endParaRPr>
          </a:p>
        </p:txBody>
      </p:sp>
      <p:sp>
        <p:nvSpPr>
          <p:cNvPr id="5123" name="Title 3"/>
          <p:cNvSpPr>
            <a:spLocks noGrp="1"/>
          </p:cNvSpPr>
          <p:nvPr>
            <p:ph type="title"/>
          </p:nvPr>
        </p:nvSpPr>
        <p:spPr>
          <a:xfrm>
            <a:off x="685800" y="214313"/>
            <a:ext cx="7772400" cy="785812"/>
          </a:xfrm>
        </p:spPr>
        <p:txBody>
          <a:bodyPr>
            <a:normAutofit fontScale="90000"/>
          </a:bodyPr>
          <a:lstStyle/>
          <a:p>
            <a:r>
              <a:rPr lang="en-AU" dirty="0">
                <a:latin typeface="Times" charset="0"/>
                <a:ea typeface="ＭＳ Ｐゴシック" charset="0"/>
              </a:rPr>
              <a:t>	A</a:t>
            </a:r>
            <a:r>
              <a:rPr lang="en-AU" dirty="0" smtClean="0">
                <a:latin typeface="Times" charset="0"/>
                <a:ea typeface="ＭＳ Ｐゴシック" charset="0"/>
              </a:rPr>
              <a:t>pproaches </a:t>
            </a:r>
            <a:r>
              <a:rPr lang="en-AU" dirty="0">
                <a:latin typeface="Times" charset="0"/>
                <a:ea typeface="ＭＳ Ｐゴシック" charset="0"/>
              </a:rPr>
              <a:t>other than </a:t>
            </a:r>
            <a:r>
              <a:rPr lang="en-AU" dirty="0" smtClean="0">
                <a:latin typeface="Times" charset="0"/>
                <a:ea typeface="ＭＳ Ｐゴシック" charset="0"/>
              </a:rPr>
              <a:t>IVF do work!</a:t>
            </a:r>
            <a:endParaRPr lang="en-AU" dirty="0">
              <a:latin typeface="Times" charset="0"/>
              <a:ea typeface="ＭＳ Ｐゴシック" charset="0"/>
            </a:endParaRPr>
          </a:p>
        </p:txBody>
      </p:sp>
    </p:spTree>
    <p:extLst>
      <p:ext uri="{BB962C8B-B14F-4D97-AF65-F5344CB8AC3E}">
        <p14:creationId xmlns:p14="http://schemas.microsoft.com/office/powerpoint/2010/main" val="2901597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linds(horizontal)">
                                      <p:cBhvr>
                                        <p:cTn id="33" dur="500"/>
                                        <p:tgtEl>
                                          <p:spTgt spid="3">
                                            <p:txEl>
                                              <p:pRg st="10" end="1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blinds(horizontal)">
                                      <p:cBhvr>
                                        <p:cTn id="38" dur="500"/>
                                        <p:tgtEl>
                                          <p:spTgt spid="3">
                                            <p:txEl>
                                              <p:pRg st="12" end="1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blinds(horizontal)">
                                      <p:cBhvr>
                                        <p:cTn id="41" dur="500"/>
                                        <p:tgtEl>
                                          <p:spTgt spid="3">
                                            <p:txEl>
                                              <p:pRg st="13" end="13"/>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blinds(horizontal)">
                                      <p:cBhvr>
                                        <p:cTn id="44" dur="500"/>
                                        <p:tgtEl>
                                          <p:spTgt spid="3">
                                            <p:txEl>
                                              <p:pRg st="14" end="1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Effect transition="in" filter="blinds(horizontal)">
                                      <p:cBhvr>
                                        <p:cTn id="49" dur="500"/>
                                        <p:tgtEl>
                                          <p:spTgt spid="3">
                                            <p:txEl>
                                              <p:pRg st="16" end="1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
                                            <p:txEl>
                                              <p:pRg st="17" end="17"/>
                                            </p:txEl>
                                          </p:spTgt>
                                        </p:tgtEl>
                                        <p:attrNameLst>
                                          <p:attrName>style.visibility</p:attrName>
                                        </p:attrNameLst>
                                      </p:cBhvr>
                                      <p:to>
                                        <p:strVal val="visible"/>
                                      </p:to>
                                    </p:set>
                                    <p:animEffect transition="in" filter="blinds(horizontal)">
                                      <p:cBhvr>
                                        <p:cTn id="54"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78298"/>
          </a:xfrm>
        </p:spPr>
        <p:txBody>
          <a:bodyPr>
            <a:normAutofit/>
          </a:bodyPr>
          <a:lstStyle/>
          <a:p>
            <a:r>
              <a:rPr lang="en-US" dirty="0" smtClean="0">
                <a:latin typeface="Californian FB" pitchFamily="18" charset="0"/>
                <a:cs typeface="Tahoma" pitchFamily="34" charset="0"/>
              </a:rPr>
              <a:t>How to avoid inappropriate treatments on your infertile couples</a:t>
            </a:r>
            <a:endParaRPr lang="en-AU" dirty="0"/>
          </a:p>
        </p:txBody>
      </p:sp>
      <p:sp>
        <p:nvSpPr>
          <p:cNvPr id="3" name="Content Placeholder 2"/>
          <p:cNvSpPr>
            <a:spLocks noGrp="1"/>
          </p:cNvSpPr>
          <p:nvPr>
            <p:ph idx="1"/>
          </p:nvPr>
        </p:nvSpPr>
        <p:spPr>
          <a:xfrm>
            <a:off x="457200" y="3501008"/>
            <a:ext cx="8229600" cy="2625155"/>
          </a:xfrm>
        </p:spPr>
        <p:txBody>
          <a:bodyPr>
            <a:normAutofit fontScale="77500" lnSpcReduction="20000"/>
          </a:bodyPr>
          <a:lstStyle/>
          <a:p>
            <a:pPr marL="0" indent="0" algn="ctr">
              <a:buNone/>
            </a:pPr>
            <a:r>
              <a:rPr lang="en-US" sz="3800" b="1" dirty="0">
                <a:latin typeface="Californian FB" pitchFamily="18" charset="0"/>
              </a:rPr>
              <a:t>Dr Ben Kroon</a:t>
            </a:r>
          </a:p>
          <a:p>
            <a:pPr marL="0" indent="0" algn="ctr">
              <a:buNone/>
            </a:pPr>
            <a:r>
              <a:rPr lang="en-US" sz="2100" dirty="0" smtClean="0">
                <a:latin typeface="Californian FB" pitchFamily="18" charset="0"/>
              </a:rPr>
              <a:t>MBChB </a:t>
            </a:r>
            <a:r>
              <a:rPr lang="en-US" sz="2100" dirty="0">
                <a:latin typeface="Californian FB" pitchFamily="18" charset="0"/>
              </a:rPr>
              <a:t>FRANZCOG CREI</a:t>
            </a:r>
          </a:p>
          <a:p>
            <a:pPr marL="0" indent="0" algn="ctr">
              <a:buNone/>
            </a:pPr>
            <a:endParaRPr lang="en-US" dirty="0" smtClean="0">
              <a:latin typeface="Californian FB" pitchFamily="18" charset="0"/>
            </a:endParaRPr>
          </a:p>
          <a:p>
            <a:pPr marL="0" indent="0" algn="ctr">
              <a:buNone/>
            </a:pPr>
            <a:r>
              <a:rPr lang="en-US" sz="2400" dirty="0">
                <a:latin typeface="Californian FB" pitchFamily="18" charset="0"/>
              </a:rPr>
              <a:t>Director </a:t>
            </a:r>
            <a:r>
              <a:rPr lang="en-US" sz="2400" dirty="0" smtClean="0">
                <a:latin typeface="Californian FB" pitchFamily="18" charset="0"/>
              </a:rPr>
              <a:t>(Eve Health)</a:t>
            </a:r>
          </a:p>
          <a:p>
            <a:pPr marL="0" indent="0" algn="ctr">
              <a:buNone/>
            </a:pPr>
            <a:r>
              <a:rPr lang="en-US" sz="2400" dirty="0" smtClean="0">
                <a:latin typeface="Californian FB" pitchFamily="18" charset="0"/>
              </a:rPr>
              <a:t>Clinical Director (The Fertility Centre)</a:t>
            </a:r>
          </a:p>
          <a:p>
            <a:pPr marL="0" indent="0" algn="ctr">
              <a:buNone/>
            </a:pPr>
            <a:r>
              <a:rPr lang="en-US" sz="2400" dirty="0" smtClean="0">
                <a:latin typeface="Californian FB" pitchFamily="18" charset="0"/>
              </a:rPr>
              <a:t>Subspecialist in reproductive endocrinology and infertility </a:t>
            </a:r>
            <a:r>
              <a:rPr lang="en-US" sz="2400" b="1" dirty="0" smtClean="0">
                <a:latin typeface="Californian FB" pitchFamily="18" charset="0"/>
              </a:rPr>
              <a:t>(Queensland Fertility Group)</a:t>
            </a:r>
            <a:endParaRPr lang="en-US" sz="2400" b="1" dirty="0">
              <a:latin typeface="Californian FB" pitchFamily="18" charset="0"/>
            </a:endParaRPr>
          </a:p>
          <a:p>
            <a:pPr marL="0" indent="0" algn="ctr">
              <a:buNone/>
            </a:pPr>
            <a:r>
              <a:rPr lang="en-US" sz="2400" dirty="0" smtClean="0">
                <a:latin typeface="Californian FB" pitchFamily="18" charset="0"/>
              </a:rPr>
              <a:t>Senior </a:t>
            </a:r>
            <a:r>
              <a:rPr lang="en-US" sz="2400" dirty="0">
                <a:latin typeface="Californian FB" pitchFamily="18" charset="0"/>
              </a:rPr>
              <a:t>lecturer in O &amp; G </a:t>
            </a:r>
            <a:r>
              <a:rPr lang="en-US" sz="2400" dirty="0" smtClean="0">
                <a:latin typeface="Californian FB" pitchFamily="18" charset="0"/>
              </a:rPr>
              <a:t>(UQ)</a:t>
            </a:r>
            <a:endParaRPr lang="en-US" sz="2400" dirty="0">
              <a:latin typeface="Californian FB" pitchFamily="18" charset="0"/>
            </a:endParaRPr>
          </a:p>
          <a:p>
            <a:endParaRPr lang="en-AU" dirty="0"/>
          </a:p>
        </p:txBody>
      </p:sp>
    </p:spTree>
    <p:extLst>
      <p:ext uri="{BB962C8B-B14F-4D97-AF65-F5344CB8AC3E}">
        <p14:creationId xmlns:p14="http://schemas.microsoft.com/office/powerpoint/2010/main" val="2401966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88640"/>
            <a:ext cx="8964488" cy="1080120"/>
          </a:xfrm>
        </p:spPr>
        <p:txBody>
          <a:bodyPr>
            <a:noAutofit/>
          </a:bodyPr>
          <a:lstStyle/>
          <a:p>
            <a:pPr algn="ctr" eaLnBrk="1" hangingPunct="1"/>
            <a:r>
              <a:rPr lang="en-US" sz="3200" dirty="0" smtClean="0">
                <a:solidFill>
                  <a:srgbClr val="FF0000"/>
                </a:solidFill>
              </a:rPr>
              <a:t>Treatments other than IVF - PCOS  </a:t>
            </a:r>
          </a:p>
        </p:txBody>
      </p:sp>
      <p:sp>
        <p:nvSpPr>
          <p:cNvPr id="45059" name="Rectangle 3"/>
          <p:cNvSpPr>
            <a:spLocks noGrp="1" noChangeArrowheads="1"/>
          </p:cNvSpPr>
          <p:nvPr>
            <p:ph type="body" idx="1"/>
          </p:nvPr>
        </p:nvSpPr>
        <p:spPr>
          <a:xfrm>
            <a:off x="0" y="1052513"/>
            <a:ext cx="9144000" cy="5805487"/>
          </a:xfrm>
        </p:spPr>
        <p:txBody>
          <a:bodyPr>
            <a:normAutofit fontScale="92500" lnSpcReduction="20000"/>
          </a:bodyPr>
          <a:lstStyle/>
          <a:p>
            <a:pPr marL="0" indent="0" eaLnBrk="1" hangingPunct="1">
              <a:buNone/>
            </a:pPr>
            <a:r>
              <a:rPr lang="en-US" sz="2800" b="1" dirty="0" smtClean="0"/>
              <a:t> </a:t>
            </a:r>
          </a:p>
          <a:p>
            <a:pPr lvl="1" eaLnBrk="1" hangingPunct="1"/>
            <a:r>
              <a:rPr lang="en-US" b="1" dirty="0" smtClean="0"/>
              <a:t>First line</a:t>
            </a:r>
          </a:p>
          <a:p>
            <a:pPr lvl="2" eaLnBrk="1" hangingPunct="1"/>
            <a:r>
              <a:rPr lang="en-US" sz="2600" dirty="0" smtClean="0"/>
              <a:t>Clomiphene citrate</a:t>
            </a:r>
          </a:p>
          <a:p>
            <a:pPr lvl="2" eaLnBrk="1" hangingPunct="1"/>
            <a:r>
              <a:rPr lang="en-US" sz="2600" dirty="0" smtClean="0">
                <a:cs typeface="Times New Roman" pitchFamily="18" charset="0"/>
              </a:rPr>
              <a:t>If clomiphene resistant add metformin </a:t>
            </a:r>
          </a:p>
          <a:p>
            <a:pPr lvl="2"/>
            <a:r>
              <a:rPr lang="en-US" sz="2600" dirty="0" smtClean="0">
                <a:cs typeface="Times New Roman" pitchFamily="18" charset="0"/>
              </a:rPr>
              <a:t>Consider metformin alone if anovulatory and BMI </a:t>
            </a:r>
            <a:r>
              <a:rPr lang="en-AU" sz="2600" dirty="0"/>
              <a:t>≤30kg/m2 </a:t>
            </a:r>
            <a:r>
              <a:rPr lang="en-AU" sz="2600" dirty="0" smtClean="0"/>
              <a:t> (equivalent preg and live birth rate)</a:t>
            </a:r>
            <a:endParaRPr lang="en-AU" sz="2600" dirty="0"/>
          </a:p>
          <a:p>
            <a:pPr lvl="2"/>
            <a:endParaRPr lang="en-AU" sz="2800" b="1" dirty="0" smtClean="0"/>
          </a:p>
          <a:p>
            <a:pPr lvl="1"/>
            <a:r>
              <a:rPr lang="en-US" b="1" dirty="0" smtClean="0"/>
              <a:t>Second line</a:t>
            </a:r>
          </a:p>
          <a:p>
            <a:pPr lvl="2" eaLnBrk="1" hangingPunct="1"/>
            <a:r>
              <a:rPr lang="en-US" dirty="0" smtClean="0"/>
              <a:t>FSH injections</a:t>
            </a:r>
          </a:p>
          <a:p>
            <a:pPr lvl="2" eaLnBrk="1" hangingPunct="1"/>
            <a:r>
              <a:rPr lang="en-US" dirty="0" smtClean="0"/>
              <a:t>Laparoscopic ovarian drilling (equivalent to FSH with decreased multiple pregnancy rate (1% vs17%)</a:t>
            </a:r>
          </a:p>
          <a:p>
            <a:pPr lvl="2" eaLnBrk="1" hangingPunct="1"/>
            <a:r>
              <a:rPr lang="en-US" dirty="0" smtClean="0"/>
              <a:t>Consideration of bariatric surgery if BMI ≥ 35kg/m2</a:t>
            </a:r>
          </a:p>
          <a:p>
            <a:pPr marL="914400" lvl="2" indent="0" eaLnBrk="1" hangingPunct="1">
              <a:buNone/>
            </a:pPr>
            <a:endParaRPr lang="en-US" dirty="0" smtClean="0"/>
          </a:p>
          <a:p>
            <a:pPr lvl="1" eaLnBrk="1" hangingPunct="1"/>
            <a:r>
              <a:rPr lang="en-US" b="1" dirty="0" smtClean="0">
                <a:solidFill>
                  <a:srgbClr val="FF0000"/>
                </a:solidFill>
              </a:rPr>
              <a:t>Third line</a:t>
            </a:r>
          </a:p>
          <a:p>
            <a:pPr lvl="2" eaLnBrk="1" hangingPunct="1"/>
            <a:r>
              <a:rPr lang="en-US" dirty="0" smtClean="0">
                <a:solidFill>
                  <a:srgbClr val="FF0000"/>
                </a:solidFill>
              </a:rPr>
              <a:t>IVF </a:t>
            </a:r>
          </a:p>
          <a:p>
            <a:pPr lvl="2" eaLnBrk="1" hangingPunct="1"/>
            <a:endParaRPr lang="en-US" dirty="0" smtClean="0"/>
          </a:p>
        </p:txBody>
      </p:sp>
    </p:spTree>
    <p:extLst>
      <p:ext uri="{BB962C8B-B14F-4D97-AF65-F5344CB8AC3E}">
        <p14:creationId xmlns:p14="http://schemas.microsoft.com/office/powerpoint/2010/main" val="36990207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AU" dirty="0" smtClean="0">
                <a:latin typeface="Times" charset="0"/>
                <a:ea typeface="ＭＳ Ｐゴシック" charset="0"/>
              </a:rPr>
              <a:t>Treatments other than IVF – surgery for endometriosis</a:t>
            </a:r>
            <a:endParaRPr lang="en-AU" dirty="0">
              <a:latin typeface="Times" charset="0"/>
              <a:ea typeface="ＭＳ Ｐゴシック" charset="0"/>
            </a:endParaRPr>
          </a:p>
        </p:txBody>
      </p:sp>
      <p:sp>
        <p:nvSpPr>
          <p:cNvPr id="16387" name="Content Placeholder 2"/>
          <p:cNvSpPr>
            <a:spLocks noGrp="1"/>
          </p:cNvSpPr>
          <p:nvPr>
            <p:ph idx="1"/>
          </p:nvPr>
        </p:nvSpPr>
        <p:spPr>
          <a:xfrm>
            <a:off x="457200" y="1844824"/>
            <a:ext cx="8229600" cy="4281339"/>
          </a:xfrm>
        </p:spPr>
        <p:txBody>
          <a:bodyPr>
            <a:normAutofit fontScale="85000" lnSpcReduction="10000"/>
          </a:bodyPr>
          <a:lstStyle/>
          <a:p>
            <a:pPr eaLnBrk="1" hangingPunct="1"/>
            <a:r>
              <a:rPr lang="en-AU" b="1" dirty="0">
                <a:latin typeface="Times" charset="0"/>
                <a:ea typeface="ＭＳ Ｐゴシック" charset="0"/>
              </a:rPr>
              <a:t>Minimal – mild disease   </a:t>
            </a:r>
          </a:p>
          <a:p>
            <a:pPr marL="0" indent="0" eaLnBrk="1" hangingPunct="1">
              <a:buNone/>
            </a:pPr>
            <a:r>
              <a:rPr lang="en-AU" dirty="0" smtClean="0">
                <a:latin typeface="Times" charset="0"/>
                <a:ea typeface="ＭＳ Ｐゴシック" charset="0"/>
              </a:rPr>
              <a:t>Treatment </a:t>
            </a:r>
            <a:r>
              <a:rPr lang="en-AU" dirty="0">
                <a:latin typeface="Times" charset="0"/>
                <a:ea typeface="ＭＳ Ｐゴシック" charset="0"/>
              </a:rPr>
              <a:t>improves fertility outcomes  (Cochrane 2008)</a:t>
            </a:r>
          </a:p>
          <a:p>
            <a:pPr eaLnBrk="1" hangingPunct="1"/>
            <a:endParaRPr lang="en-AU" b="1" dirty="0">
              <a:latin typeface="Times" charset="0"/>
              <a:ea typeface="ＭＳ Ｐゴシック" charset="0"/>
            </a:endParaRPr>
          </a:p>
          <a:p>
            <a:pPr eaLnBrk="1" hangingPunct="1"/>
            <a:r>
              <a:rPr lang="en-AU" b="1" dirty="0">
                <a:latin typeface="Times" charset="0"/>
                <a:ea typeface="ＭＳ Ｐゴシック" charset="0"/>
              </a:rPr>
              <a:t>Moderate – severe disease  </a:t>
            </a:r>
          </a:p>
          <a:p>
            <a:pPr marL="0" indent="0" eaLnBrk="1" hangingPunct="1">
              <a:buNone/>
            </a:pPr>
            <a:r>
              <a:rPr lang="en-AU" dirty="0" smtClean="0">
                <a:latin typeface="Times" charset="0"/>
                <a:ea typeface="ＭＳ Ｐゴシック" charset="0"/>
              </a:rPr>
              <a:t>Treatment </a:t>
            </a:r>
            <a:r>
              <a:rPr lang="en-AU" dirty="0">
                <a:latin typeface="Times" charset="0"/>
                <a:ea typeface="ＭＳ Ｐゴシック" charset="0"/>
              </a:rPr>
              <a:t>may improve outcomes (non-randomised trials)</a:t>
            </a:r>
          </a:p>
          <a:p>
            <a:pPr marL="0" indent="0" eaLnBrk="1" hangingPunct="1">
              <a:buNone/>
            </a:pPr>
            <a:endParaRPr lang="en-AU" dirty="0">
              <a:latin typeface="Times" charset="0"/>
              <a:ea typeface="ＭＳ Ｐゴシック" charset="0"/>
            </a:endParaRPr>
          </a:p>
          <a:p>
            <a:pPr algn="ctr" eaLnBrk="1" hangingPunct="1"/>
            <a:r>
              <a:rPr lang="en-AU" b="1" dirty="0">
                <a:solidFill>
                  <a:srgbClr val="FF0000"/>
                </a:solidFill>
                <a:latin typeface="Times" charset="0"/>
                <a:ea typeface="ＭＳ Ｐゴシック" charset="0"/>
              </a:rPr>
              <a:t>Surgical treatment of endometriosis improves fertility outcomes</a:t>
            </a:r>
          </a:p>
        </p:txBody>
      </p:sp>
    </p:spTree>
    <p:extLst>
      <p:ext uri="{BB962C8B-B14F-4D97-AF65-F5344CB8AC3E}">
        <p14:creationId xmlns:p14="http://schemas.microsoft.com/office/powerpoint/2010/main" val="407739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AU" dirty="0">
              <a:latin typeface="Times" charset="0"/>
              <a:ea typeface="ＭＳ Ｐゴシック" charset="0"/>
            </a:endParaRPr>
          </a:p>
        </p:txBody>
      </p:sp>
      <p:pic>
        <p:nvPicPr>
          <p:cNvPr id="51203" name="Content Placeholder 5" descr="hs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TextBox 1"/>
          <p:cNvSpPr txBox="1"/>
          <p:nvPr/>
        </p:nvSpPr>
        <p:spPr>
          <a:xfrm>
            <a:off x="1331640" y="260648"/>
            <a:ext cx="184666" cy="369332"/>
          </a:xfrm>
          <a:prstGeom prst="rect">
            <a:avLst/>
          </a:prstGeom>
          <a:noFill/>
        </p:spPr>
        <p:txBody>
          <a:bodyPr wrap="none" rtlCol="0">
            <a:spAutoFit/>
          </a:bodyPr>
          <a:lstStyle/>
          <a:p>
            <a:r>
              <a:rPr lang="en-US" dirty="0" smtClean="0"/>
              <a:t>    </a:t>
            </a:r>
            <a:endParaRPr lang="en-US" dirty="0"/>
          </a:p>
        </p:txBody>
      </p:sp>
      <p:sp>
        <p:nvSpPr>
          <p:cNvPr id="3" name="Rectangle 2"/>
          <p:cNvSpPr/>
          <p:nvPr/>
        </p:nvSpPr>
        <p:spPr>
          <a:xfrm>
            <a:off x="2051720" y="0"/>
            <a:ext cx="4896544" cy="1938992"/>
          </a:xfrm>
          <a:prstGeom prst="rect">
            <a:avLst/>
          </a:prstGeom>
          <a:solidFill>
            <a:schemeClr val="bg1"/>
          </a:solidFill>
        </p:spPr>
        <p:txBody>
          <a:bodyPr wrap="square">
            <a:spAutoFit/>
          </a:bodyPr>
          <a:lstStyle/>
          <a:p>
            <a:r>
              <a:rPr lang="en-AU" sz="2400" dirty="0" smtClean="0">
                <a:latin typeface="Times" charset="0"/>
                <a:ea typeface="ＭＳ Ｐゴシック" charset="0"/>
              </a:rPr>
              <a:t>TUBAL FLUSHING</a:t>
            </a:r>
            <a:endParaRPr lang="en-AU" sz="2400" dirty="0">
              <a:latin typeface="Times" charset="0"/>
              <a:ea typeface="ＭＳ Ｐゴシック" charset="0"/>
            </a:endParaRPr>
          </a:p>
          <a:p>
            <a:pPr lvl="1"/>
            <a:r>
              <a:rPr lang="en-AU" sz="2400" dirty="0">
                <a:solidFill>
                  <a:srgbClr val="FF0000"/>
                </a:solidFill>
                <a:ea typeface="ＭＳ Ｐゴシック" charset="0"/>
              </a:rPr>
              <a:t>increases pregnancy rate</a:t>
            </a:r>
          </a:p>
          <a:p>
            <a:pPr lvl="2"/>
            <a:r>
              <a:rPr lang="en-AU" sz="2400" dirty="0">
                <a:ea typeface="ＭＳ Ｐゴシック" charset="0"/>
              </a:rPr>
              <a:t>(OR 3.3, 95% CI 2.0 – 5.43) </a:t>
            </a:r>
          </a:p>
          <a:p>
            <a:pPr lvl="1"/>
            <a:r>
              <a:rPr lang="en-AU" sz="2400" dirty="0">
                <a:solidFill>
                  <a:srgbClr val="FF0000"/>
                </a:solidFill>
                <a:ea typeface="ＭＳ Ｐゴシック" charset="0"/>
              </a:rPr>
              <a:t>increases live birth rates </a:t>
            </a:r>
          </a:p>
          <a:p>
            <a:pPr lvl="2"/>
            <a:r>
              <a:rPr lang="en-AU" sz="2400" dirty="0">
                <a:ea typeface="ＭＳ Ｐゴシック" charset="0"/>
              </a:rPr>
              <a:t>(OR 2.98, 95%CI 1.4 – 6.37)</a:t>
            </a:r>
          </a:p>
        </p:txBody>
      </p:sp>
    </p:spTree>
    <p:extLst>
      <p:ext uri="{BB962C8B-B14F-4D97-AF65-F5344CB8AC3E}">
        <p14:creationId xmlns:p14="http://schemas.microsoft.com/office/powerpoint/2010/main" val="36764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sz="3200" b="1" dirty="0" smtClean="0">
                <a:solidFill>
                  <a:srgbClr val="FF0000"/>
                </a:solidFill>
              </a:rPr>
              <a:t>Supporting safe IVF practices may help minimise inappropriate treatments in your patients</a:t>
            </a:r>
            <a:endParaRPr lang="en-US" sz="32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Lower dose stimulation – aim for 8-12 oocytes</a:t>
            </a:r>
          </a:p>
          <a:p>
            <a:r>
              <a:rPr lang="en-US" dirty="0" smtClean="0"/>
              <a:t>Antagonist protocols – (approx. 50% reduction in OHSS)</a:t>
            </a:r>
          </a:p>
          <a:p>
            <a:r>
              <a:rPr lang="en-US" dirty="0" smtClean="0"/>
              <a:t>Agonist triggers </a:t>
            </a:r>
          </a:p>
          <a:p>
            <a:r>
              <a:rPr lang="en-US" dirty="0" smtClean="0"/>
              <a:t>Freeze all embryos </a:t>
            </a:r>
          </a:p>
          <a:p>
            <a:r>
              <a:rPr lang="en-US" dirty="0" smtClean="0"/>
              <a:t>Minimise unproven treatments eg. steroids</a:t>
            </a:r>
          </a:p>
          <a:p>
            <a:endParaRPr lang="en-US" dirty="0" smtClean="0"/>
          </a:p>
          <a:p>
            <a:r>
              <a:rPr lang="en-US" b="1" dirty="0" smtClean="0">
                <a:solidFill>
                  <a:srgbClr val="FF0000"/>
                </a:solidFill>
              </a:rPr>
              <a:t>SINGLE EMBRYO TRANSFER</a:t>
            </a:r>
          </a:p>
          <a:p>
            <a:pPr marL="0" indent="0">
              <a:buNone/>
            </a:pPr>
            <a:endParaRPr lang="en-US" dirty="0"/>
          </a:p>
        </p:txBody>
      </p:sp>
    </p:spTree>
    <p:extLst>
      <p:ext uri="{BB962C8B-B14F-4D97-AF65-F5344CB8AC3E}">
        <p14:creationId xmlns:p14="http://schemas.microsoft.com/office/powerpoint/2010/main" val="419097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Avoiding inappropriate treatment</a:t>
            </a:r>
            <a:endParaRPr lang="en-US" dirty="0"/>
          </a:p>
        </p:txBody>
      </p:sp>
      <p:sp>
        <p:nvSpPr>
          <p:cNvPr id="3" name="Content Placeholder 2"/>
          <p:cNvSpPr>
            <a:spLocks noGrp="1"/>
          </p:cNvSpPr>
          <p:nvPr>
            <p:ph idx="1"/>
          </p:nvPr>
        </p:nvSpPr>
        <p:spPr/>
        <p:txBody>
          <a:bodyPr/>
          <a:lstStyle/>
          <a:p>
            <a:r>
              <a:rPr lang="en-US" dirty="0">
                <a:solidFill>
                  <a:srgbClr val="FF0000"/>
                </a:solidFill>
              </a:rPr>
              <a:t>ASSIST IN HELPING PATIENTS KNOW WHEN ENOUGH IS ENOUGH</a:t>
            </a:r>
          </a:p>
        </p:txBody>
      </p:sp>
    </p:spTree>
    <p:extLst>
      <p:ext uri="{BB962C8B-B14F-4D97-AF65-F5344CB8AC3E}">
        <p14:creationId xmlns:p14="http://schemas.microsoft.com/office/powerpoint/2010/main" val="3700459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 to the appropriate specialist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College accredited </a:t>
            </a:r>
            <a:r>
              <a:rPr lang="en-US" b="1" dirty="0" smtClean="0"/>
              <a:t>subspecialists</a:t>
            </a:r>
            <a:r>
              <a:rPr lang="en-US" dirty="0" smtClean="0"/>
              <a:t> in reproductive endocrinology and infertility (CREI)</a:t>
            </a:r>
          </a:p>
          <a:p>
            <a:pPr lvl="1"/>
            <a:r>
              <a:rPr lang="en-US" dirty="0" smtClean="0"/>
              <a:t>3 years full time training</a:t>
            </a:r>
          </a:p>
          <a:p>
            <a:pPr lvl="1"/>
            <a:r>
              <a:rPr lang="en-US" dirty="0" smtClean="0"/>
              <a:t>Exit examinations</a:t>
            </a:r>
          </a:p>
          <a:p>
            <a:pPr lvl="1"/>
            <a:r>
              <a:rPr lang="en-US" dirty="0" smtClean="0"/>
              <a:t>Publications</a:t>
            </a:r>
          </a:p>
          <a:p>
            <a:pPr marL="0" indent="0">
              <a:buNone/>
            </a:pPr>
            <a:endParaRPr lang="en-US" dirty="0"/>
          </a:p>
          <a:p>
            <a:r>
              <a:rPr lang="en-US" dirty="0" smtClean="0"/>
              <a:t>Other formal qualifications – Masters of reproductive medicine – 1 yr part time</a:t>
            </a:r>
          </a:p>
          <a:p>
            <a:endParaRPr lang="en-US" dirty="0"/>
          </a:p>
          <a:p>
            <a:r>
              <a:rPr lang="en-US" dirty="0" smtClean="0"/>
              <a:t>Generalists with a special interest</a:t>
            </a:r>
          </a:p>
          <a:p>
            <a:endParaRPr lang="en-US" dirty="0"/>
          </a:p>
          <a:p>
            <a:pPr marL="0" indent="0">
              <a:buNone/>
            </a:pPr>
            <a:endParaRPr lang="en-US" dirty="0" smtClean="0"/>
          </a:p>
        </p:txBody>
      </p:sp>
    </p:spTree>
    <p:extLst>
      <p:ext uri="{BB962C8B-B14F-4D97-AF65-F5344CB8AC3E}">
        <p14:creationId xmlns:p14="http://schemas.microsoft.com/office/powerpoint/2010/main" val="138713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to the appropriate unit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0000"/>
                </a:solidFill>
              </a:rPr>
              <a:t>IVF only </a:t>
            </a:r>
            <a:r>
              <a:rPr lang="en-US" dirty="0" smtClean="0">
                <a:solidFill>
                  <a:srgbClr val="FF0000"/>
                </a:solidFill>
              </a:rPr>
              <a:t>units</a:t>
            </a:r>
          </a:p>
          <a:p>
            <a:endParaRPr lang="en-US" dirty="0"/>
          </a:p>
          <a:p>
            <a:r>
              <a:rPr lang="en-US" dirty="0" smtClean="0">
                <a:solidFill>
                  <a:srgbClr val="FF0000"/>
                </a:solidFill>
              </a:rPr>
              <a:t>Vs</a:t>
            </a:r>
          </a:p>
          <a:p>
            <a:endParaRPr lang="en-US" dirty="0"/>
          </a:p>
          <a:p>
            <a:r>
              <a:rPr lang="en-US" b="1" dirty="0" smtClean="0">
                <a:solidFill>
                  <a:srgbClr val="FF0000"/>
                </a:solidFill>
              </a:rPr>
              <a:t>Full service </a:t>
            </a:r>
            <a:r>
              <a:rPr lang="en-US" dirty="0" smtClean="0">
                <a:solidFill>
                  <a:srgbClr val="FF0000"/>
                </a:solidFill>
              </a:rPr>
              <a:t>fertility providers</a:t>
            </a:r>
          </a:p>
          <a:p>
            <a:pPr lvl="1"/>
            <a:r>
              <a:rPr lang="en-US" dirty="0" smtClean="0">
                <a:solidFill>
                  <a:srgbClr val="FF0000"/>
                </a:solidFill>
              </a:rPr>
              <a:t>Individualised management</a:t>
            </a:r>
          </a:p>
          <a:p>
            <a:pPr lvl="1"/>
            <a:r>
              <a:rPr lang="en-US" dirty="0" smtClean="0">
                <a:solidFill>
                  <a:srgbClr val="FF0000"/>
                </a:solidFill>
              </a:rPr>
              <a:t>Ovulation induction</a:t>
            </a:r>
          </a:p>
          <a:p>
            <a:pPr lvl="1"/>
            <a:r>
              <a:rPr lang="en-US" dirty="0" smtClean="0">
                <a:solidFill>
                  <a:srgbClr val="FF0000"/>
                </a:solidFill>
              </a:rPr>
              <a:t>Insemination</a:t>
            </a:r>
          </a:p>
          <a:p>
            <a:pPr lvl="1"/>
            <a:r>
              <a:rPr lang="en-US" dirty="0" smtClean="0">
                <a:solidFill>
                  <a:srgbClr val="FF0000"/>
                </a:solidFill>
              </a:rPr>
              <a:t>Donor services</a:t>
            </a:r>
          </a:p>
          <a:p>
            <a:pPr lvl="1"/>
            <a:r>
              <a:rPr lang="en-US" dirty="0" smtClean="0">
                <a:solidFill>
                  <a:srgbClr val="FF0000"/>
                </a:solidFill>
              </a:rPr>
              <a:t>Preimplanation genetic diagnosis etc.</a:t>
            </a:r>
            <a:endParaRPr lang="en-US" dirty="0">
              <a:solidFill>
                <a:srgbClr val="FF0000"/>
              </a:solidFill>
            </a:endParaRPr>
          </a:p>
        </p:txBody>
      </p:sp>
    </p:spTree>
    <p:extLst>
      <p:ext uri="{BB962C8B-B14F-4D97-AF65-F5344CB8AC3E}">
        <p14:creationId xmlns:p14="http://schemas.microsoft.com/office/powerpoint/2010/main" val="70857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Summary</a:t>
            </a:r>
            <a:endParaRPr lang="en-AU"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AU" dirty="0" smtClean="0"/>
              <a:t>IVF is an </a:t>
            </a:r>
            <a:r>
              <a:rPr lang="en-AU" b="1" dirty="0" smtClean="0"/>
              <a:t>excellent</a:t>
            </a:r>
            <a:r>
              <a:rPr lang="en-AU" dirty="0" smtClean="0"/>
              <a:t> treatment, but is not always the most </a:t>
            </a:r>
            <a:r>
              <a:rPr lang="en-AU" b="1" dirty="0" smtClean="0"/>
              <a:t>appropriate</a:t>
            </a:r>
            <a:r>
              <a:rPr lang="en-AU" dirty="0" smtClean="0"/>
              <a:t> treatment</a:t>
            </a:r>
          </a:p>
          <a:p>
            <a:endParaRPr lang="en-AU" dirty="0" smtClean="0"/>
          </a:p>
          <a:p>
            <a:r>
              <a:rPr lang="en-AU" dirty="0" smtClean="0"/>
              <a:t>Avoidance of inappropriate treatments may be assisted by</a:t>
            </a:r>
          </a:p>
          <a:p>
            <a:pPr lvl="1"/>
            <a:r>
              <a:rPr lang="en-AU" altLang="en-US" dirty="0" smtClean="0"/>
              <a:t>Timely referral</a:t>
            </a:r>
            <a:endParaRPr lang="en-AU" altLang="en-US" dirty="0"/>
          </a:p>
          <a:p>
            <a:pPr lvl="1"/>
            <a:r>
              <a:rPr lang="en-AU" altLang="en-US" dirty="0" smtClean="0"/>
              <a:t>Identification of </a:t>
            </a:r>
            <a:r>
              <a:rPr lang="en-AU" altLang="en-US" dirty="0"/>
              <a:t>relevant pathology</a:t>
            </a:r>
          </a:p>
          <a:p>
            <a:pPr lvl="1"/>
            <a:r>
              <a:rPr lang="en-AU" altLang="en-US" dirty="0" smtClean="0"/>
              <a:t>Maximising </a:t>
            </a:r>
            <a:r>
              <a:rPr lang="en-AU" altLang="en-US" dirty="0"/>
              <a:t>pre-conceptual health</a:t>
            </a:r>
          </a:p>
          <a:p>
            <a:pPr lvl="1"/>
            <a:r>
              <a:rPr lang="en-AU" altLang="en-US" dirty="0" smtClean="0"/>
              <a:t>Supporting non </a:t>
            </a:r>
            <a:r>
              <a:rPr lang="en-AU" altLang="en-US" dirty="0"/>
              <a:t>IVF treatments</a:t>
            </a:r>
          </a:p>
          <a:p>
            <a:pPr lvl="1"/>
            <a:r>
              <a:rPr lang="en-AU" altLang="en-US" dirty="0" smtClean="0"/>
              <a:t>Supporting </a:t>
            </a:r>
            <a:r>
              <a:rPr lang="en-AU" altLang="en-US" dirty="0"/>
              <a:t>safe IVF</a:t>
            </a:r>
          </a:p>
          <a:p>
            <a:pPr lvl="1"/>
            <a:r>
              <a:rPr lang="en-AU" altLang="en-US" dirty="0" smtClean="0"/>
              <a:t>Referral </a:t>
            </a:r>
            <a:r>
              <a:rPr lang="en-AU" altLang="en-US" dirty="0"/>
              <a:t>to appropriate specialist</a:t>
            </a:r>
          </a:p>
          <a:p>
            <a:pPr lvl="1"/>
            <a:r>
              <a:rPr lang="en-AU" altLang="en-US" dirty="0" smtClean="0"/>
              <a:t>Referral </a:t>
            </a:r>
            <a:r>
              <a:rPr lang="en-AU" altLang="en-US" dirty="0"/>
              <a:t>to an appropriate unit</a:t>
            </a:r>
          </a:p>
          <a:p>
            <a:endParaRPr lang="en-AU" dirty="0" smtClean="0"/>
          </a:p>
          <a:p>
            <a:endParaRPr lang="en-AU" dirty="0"/>
          </a:p>
        </p:txBody>
      </p:sp>
    </p:spTree>
    <p:extLst>
      <p:ext uri="{BB962C8B-B14F-4D97-AF65-F5344CB8AC3E}">
        <p14:creationId xmlns:p14="http://schemas.microsoft.com/office/powerpoint/2010/main" val="41744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824" y="0"/>
            <a:ext cx="12385376" cy="6858000"/>
          </a:xfrm>
        </p:spPr>
      </p:pic>
      <p:sp>
        <p:nvSpPr>
          <p:cNvPr id="6" name="Right Triangle 5"/>
          <p:cNvSpPr/>
          <p:nvPr/>
        </p:nvSpPr>
        <p:spPr>
          <a:xfrm rot="5400000">
            <a:off x="-2590260" y="969572"/>
            <a:ext cx="5134880" cy="3140968"/>
          </a:xfrm>
          <a:prstGeom prst="rtTriangle">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93673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AU" altLang="en-US" dirty="0" smtClean="0"/>
              <a:t>Contents</a:t>
            </a:r>
          </a:p>
        </p:txBody>
      </p:sp>
      <p:sp>
        <p:nvSpPr>
          <p:cNvPr id="3" name="Content Placeholder 2"/>
          <p:cNvSpPr>
            <a:spLocks noGrp="1"/>
          </p:cNvSpPr>
          <p:nvPr>
            <p:ph idx="1"/>
          </p:nvPr>
        </p:nvSpPr>
        <p:spPr>
          <a:xfrm>
            <a:off x="685800" y="1447800"/>
            <a:ext cx="7772400" cy="4573588"/>
          </a:xfrm>
        </p:spPr>
        <p:txBody>
          <a:bodyPr>
            <a:normAutofit fontScale="85000" lnSpcReduction="20000"/>
          </a:bodyPr>
          <a:lstStyle/>
          <a:p>
            <a:pPr eaLnBrk="1" hangingPunct="1"/>
            <a:r>
              <a:rPr lang="en-AU" altLang="en-US" dirty="0" smtClean="0"/>
              <a:t>The outcomes of IVF conceived offspring</a:t>
            </a:r>
          </a:p>
          <a:p>
            <a:pPr eaLnBrk="1" hangingPunct="1"/>
            <a:endParaRPr lang="en-AU" altLang="en-US" dirty="0" smtClean="0"/>
          </a:p>
          <a:p>
            <a:pPr eaLnBrk="1" hangingPunct="1"/>
            <a:r>
              <a:rPr lang="en-AU" altLang="en-US" dirty="0" smtClean="0"/>
              <a:t>What can the GP do to ensure the patient receives appropriate treatment?</a:t>
            </a:r>
          </a:p>
          <a:p>
            <a:pPr eaLnBrk="1" hangingPunct="1"/>
            <a:endParaRPr lang="en-AU" altLang="en-US" dirty="0" smtClean="0"/>
          </a:p>
          <a:p>
            <a:pPr lvl="1"/>
            <a:r>
              <a:rPr lang="en-AU" altLang="en-US" dirty="0" smtClean="0"/>
              <a:t>Referral at appropriate time</a:t>
            </a:r>
          </a:p>
          <a:p>
            <a:pPr lvl="1"/>
            <a:r>
              <a:rPr lang="en-AU" altLang="en-US" dirty="0"/>
              <a:t>Identify relevant pathology</a:t>
            </a:r>
          </a:p>
          <a:p>
            <a:pPr lvl="1"/>
            <a:r>
              <a:rPr lang="en-AU" altLang="en-US" dirty="0"/>
              <a:t>Maximise pre-conceptual </a:t>
            </a:r>
            <a:r>
              <a:rPr lang="en-AU" altLang="en-US" dirty="0" smtClean="0"/>
              <a:t>health</a:t>
            </a:r>
          </a:p>
          <a:p>
            <a:pPr lvl="1"/>
            <a:r>
              <a:rPr lang="en-AU" altLang="en-US" dirty="0" smtClean="0"/>
              <a:t>Be aware of non IVF treatments</a:t>
            </a:r>
          </a:p>
          <a:p>
            <a:pPr lvl="1"/>
            <a:r>
              <a:rPr lang="en-AU" altLang="en-US" dirty="0" smtClean="0"/>
              <a:t>Support safe IVF</a:t>
            </a:r>
          </a:p>
          <a:p>
            <a:pPr lvl="1"/>
            <a:r>
              <a:rPr lang="en-AU" altLang="en-US" dirty="0" smtClean="0"/>
              <a:t>Refer </a:t>
            </a:r>
            <a:r>
              <a:rPr lang="en-AU" altLang="en-US" dirty="0"/>
              <a:t>to appropriate specialist</a:t>
            </a:r>
          </a:p>
          <a:p>
            <a:pPr lvl="1"/>
            <a:r>
              <a:rPr lang="en-AU" altLang="en-US" dirty="0" smtClean="0"/>
              <a:t>Refer to an appropriate unit</a:t>
            </a:r>
          </a:p>
          <a:p>
            <a:pPr eaLnBrk="1" hangingPunct="1"/>
            <a:endParaRPr lang="en-AU" altLang="en-US" dirty="0" smtClean="0"/>
          </a:p>
          <a:p>
            <a:pPr eaLnBrk="1" hangingPunct="1"/>
            <a:endParaRPr lang="en-AU" altLang="en-US" dirty="0"/>
          </a:p>
        </p:txBody>
      </p:sp>
    </p:spTree>
    <p:extLst>
      <p:ext uri="{BB962C8B-B14F-4D97-AF65-F5344CB8AC3E}">
        <p14:creationId xmlns:p14="http://schemas.microsoft.com/office/powerpoint/2010/main" val="109031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G_8947"/>
          <p:cNvPicPr>
            <a:picLocks noChangeAspect="1" noChangeArrowheads="1"/>
          </p:cNvPicPr>
          <p:nvPr/>
        </p:nvPicPr>
        <p:blipFill>
          <a:blip r:embed="rId3" cstate="print">
            <a:lum bright="70000" contrast="-70000"/>
          </a:blip>
          <a:srcRect/>
          <a:stretch>
            <a:fillRect/>
          </a:stretch>
        </p:blipFill>
        <p:spPr bwMode="auto">
          <a:xfrm>
            <a:off x="339390" y="603096"/>
            <a:ext cx="8625098" cy="5562208"/>
          </a:xfrm>
          <a:prstGeom prst="rect">
            <a:avLst/>
          </a:prstGeom>
          <a:noFill/>
        </p:spPr>
      </p:pic>
      <p:sp>
        <p:nvSpPr>
          <p:cNvPr id="2" name="Title 1"/>
          <p:cNvSpPr>
            <a:spLocks noGrp="1"/>
          </p:cNvSpPr>
          <p:nvPr>
            <p:ph type="title"/>
          </p:nvPr>
        </p:nvSpPr>
        <p:spPr/>
        <p:txBody>
          <a:bodyPr/>
          <a:lstStyle/>
          <a:p>
            <a:r>
              <a:rPr lang="en-AU" dirty="0" smtClean="0"/>
              <a:t>IVF: Offspring Outcomes</a:t>
            </a:r>
            <a:endParaRPr lang="en-AU" dirty="0"/>
          </a:p>
        </p:txBody>
      </p:sp>
      <p:sp>
        <p:nvSpPr>
          <p:cNvPr id="3" name="Content Placeholder 2"/>
          <p:cNvSpPr>
            <a:spLocks noGrp="1"/>
          </p:cNvSpPr>
          <p:nvPr>
            <p:ph idx="1"/>
          </p:nvPr>
        </p:nvSpPr>
        <p:spPr>
          <a:xfrm>
            <a:off x="457200" y="1600200"/>
            <a:ext cx="8229600" cy="4893562"/>
          </a:xfrm>
        </p:spPr>
        <p:txBody>
          <a:bodyPr>
            <a:normAutofit fontScale="92500" lnSpcReduction="10000"/>
          </a:bodyPr>
          <a:lstStyle/>
          <a:p>
            <a:r>
              <a:rPr lang="en-AU" dirty="0" smtClean="0"/>
              <a:t>genetics</a:t>
            </a:r>
          </a:p>
          <a:p>
            <a:pPr lvl="1"/>
            <a:r>
              <a:rPr lang="en-AU" dirty="0" smtClean="0"/>
              <a:t>no increased risk of aneuploidy</a:t>
            </a:r>
          </a:p>
          <a:p>
            <a:pPr lvl="1"/>
            <a:r>
              <a:rPr lang="en-AU" dirty="0" smtClean="0"/>
              <a:t>increased risk with ICSI</a:t>
            </a:r>
          </a:p>
          <a:p>
            <a:r>
              <a:rPr lang="en-AU" dirty="0" smtClean="0"/>
              <a:t>epigenetics</a:t>
            </a:r>
          </a:p>
          <a:p>
            <a:pPr lvl="1"/>
            <a:r>
              <a:rPr lang="en-AU" dirty="0" smtClean="0"/>
              <a:t>large offspring syndrome</a:t>
            </a:r>
          </a:p>
          <a:p>
            <a:pPr lvl="1"/>
            <a:r>
              <a:rPr lang="en-AU" dirty="0" smtClean="0"/>
              <a:t>Angelmann </a:t>
            </a:r>
          </a:p>
          <a:p>
            <a:pPr lvl="1"/>
            <a:r>
              <a:rPr lang="en-AU" dirty="0" smtClean="0"/>
              <a:t>Prader Willi</a:t>
            </a:r>
          </a:p>
          <a:p>
            <a:pPr lvl="1"/>
            <a:r>
              <a:rPr lang="en-AU" dirty="0" smtClean="0"/>
              <a:t>Beckwith Wiedemann</a:t>
            </a:r>
          </a:p>
          <a:p>
            <a:r>
              <a:rPr lang="en-AU" dirty="0" smtClean="0"/>
              <a:t>congenital abnormalities</a:t>
            </a:r>
          </a:p>
          <a:p>
            <a:pPr lvl="1"/>
            <a:r>
              <a:rPr lang="en-AU" dirty="0" smtClean="0"/>
              <a:t>increased risk of congenital abnormalities</a:t>
            </a:r>
          </a:p>
        </p:txBody>
      </p:sp>
    </p:spTree>
    <p:extLst>
      <p:ext uri="{BB962C8B-B14F-4D97-AF65-F5344CB8AC3E}">
        <p14:creationId xmlns:p14="http://schemas.microsoft.com/office/powerpoint/2010/main" val="362370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G_8947"/>
          <p:cNvPicPr>
            <a:picLocks noChangeAspect="1" noChangeArrowheads="1"/>
          </p:cNvPicPr>
          <p:nvPr/>
        </p:nvPicPr>
        <p:blipFill>
          <a:blip r:embed="rId3" cstate="print">
            <a:lum bright="70000" contrast="-70000"/>
          </a:blip>
          <a:srcRect/>
          <a:stretch>
            <a:fillRect/>
          </a:stretch>
        </p:blipFill>
        <p:spPr bwMode="auto">
          <a:xfrm>
            <a:off x="339390" y="603096"/>
            <a:ext cx="8625098" cy="5562208"/>
          </a:xfrm>
          <a:prstGeom prst="rect">
            <a:avLst/>
          </a:prstGeom>
          <a:noFill/>
        </p:spPr>
      </p:pic>
      <p:sp>
        <p:nvSpPr>
          <p:cNvPr id="2" name="Title 1"/>
          <p:cNvSpPr>
            <a:spLocks noGrp="1"/>
          </p:cNvSpPr>
          <p:nvPr>
            <p:ph type="title"/>
          </p:nvPr>
        </p:nvSpPr>
        <p:spPr/>
        <p:txBody>
          <a:bodyPr/>
          <a:lstStyle/>
          <a:p>
            <a:r>
              <a:rPr lang="en-AU" dirty="0"/>
              <a:t>IVF: Offspring Outcomes</a:t>
            </a:r>
          </a:p>
        </p:txBody>
      </p:sp>
      <p:sp>
        <p:nvSpPr>
          <p:cNvPr id="3" name="Content Placeholder 2"/>
          <p:cNvSpPr>
            <a:spLocks noGrp="1"/>
          </p:cNvSpPr>
          <p:nvPr>
            <p:ph idx="1"/>
          </p:nvPr>
        </p:nvSpPr>
        <p:spPr/>
        <p:txBody>
          <a:bodyPr>
            <a:normAutofit fontScale="70000" lnSpcReduction="20000"/>
          </a:bodyPr>
          <a:lstStyle/>
          <a:p>
            <a:r>
              <a:rPr lang="en-AU" dirty="0" smtClean="0"/>
              <a:t>singleton</a:t>
            </a:r>
          </a:p>
          <a:p>
            <a:pPr lvl="1"/>
            <a:r>
              <a:rPr lang="en-AU" dirty="0"/>
              <a:t>preterm delivery</a:t>
            </a:r>
          </a:p>
          <a:p>
            <a:pPr lvl="2"/>
            <a:r>
              <a:rPr lang="en-AU" dirty="0"/>
              <a:t>increased delivery &lt; 32/40 (RR: 3.27)</a:t>
            </a:r>
          </a:p>
          <a:p>
            <a:pPr lvl="2"/>
            <a:r>
              <a:rPr lang="en-AU" dirty="0"/>
              <a:t>increased delivery &lt; 37/40 (RR: 2.04)</a:t>
            </a:r>
          </a:p>
          <a:p>
            <a:pPr lvl="1"/>
            <a:r>
              <a:rPr lang="en-AU" dirty="0" smtClean="0"/>
              <a:t>birth weight</a:t>
            </a:r>
            <a:endParaRPr lang="en-AU" dirty="0"/>
          </a:p>
          <a:p>
            <a:pPr lvl="2"/>
            <a:r>
              <a:rPr lang="en-AU" dirty="0"/>
              <a:t>increased delivery &lt; 1500g (RR: 3.00)</a:t>
            </a:r>
          </a:p>
          <a:p>
            <a:pPr lvl="2"/>
            <a:r>
              <a:rPr lang="en-AU" dirty="0"/>
              <a:t>increased delivery &lt; 2500g (RR: 1.70)</a:t>
            </a:r>
          </a:p>
          <a:p>
            <a:pPr lvl="1"/>
            <a:r>
              <a:rPr lang="en-AU" dirty="0"/>
              <a:t>SGA</a:t>
            </a:r>
          </a:p>
          <a:p>
            <a:pPr lvl="2"/>
            <a:r>
              <a:rPr lang="en-AU" dirty="0"/>
              <a:t>increased SGA (RR: 1.4)</a:t>
            </a:r>
          </a:p>
          <a:p>
            <a:pPr lvl="1"/>
            <a:r>
              <a:rPr lang="en-AU" dirty="0"/>
              <a:t>C/Section</a:t>
            </a:r>
          </a:p>
          <a:p>
            <a:pPr lvl="2"/>
            <a:r>
              <a:rPr lang="en-AU" dirty="0"/>
              <a:t>increased C/S (RR: 1.54)</a:t>
            </a:r>
          </a:p>
          <a:p>
            <a:pPr lvl="1"/>
            <a:r>
              <a:rPr lang="en-AU" dirty="0"/>
              <a:t>NICU</a:t>
            </a:r>
          </a:p>
          <a:p>
            <a:pPr lvl="2"/>
            <a:r>
              <a:rPr lang="en-AU" dirty="0"/>
              <a:t>increased NICU admission (RR: 1.27)</a:t>
            </a:r>
          </a:p>
          <a:p>
            <a:pPr lvl="1"/>
            <a:r>
              <a:rPr lang="en-AU" dirty="0"/>
              <a:t>PNMR</a:t>
            </a:r>
          </a:p>
          <a:p>
            <a:pPr lvl="2"/>
            <a:r>
              <a:rPr lang="en-AU" dirty="0"/>
              <a:t>increased PNMR (RR: 1.68</a:t>
            </a:r>
            <a:r>
              <a:rPr lang="en-AU" dirty="0" smtClean="0"/>
              <a:t>)</a:t>
            </a:r>
            <a:endParaRPr lang="en-AU" dirty="0"/>
          </a:p>
        </p:txBody>
      </p:sp>
    </p:spTree>
    <p:extLst>
      <p:ext uri="{BB962C8B-B14F-4D97-AF65-F5344CB8AC3E}">
        <p14:creationId xmlns:p14="http://schemas.microsoft.com/office/powerpoint/2010/main" val="295658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G_8947"/>
          <p:cNvPicPr>
            <a:picLocks noChangeAspect="1" noChangeArrowheads="1"/>
          </p:cNvPicPr>
          <p:nvPr/>
        </p:nvPicPr>
        <p:blipFill>
          <a:blip r:embed="rId2" cstate="print">
            <a:lum bright="70000" contrast="-70000"/>
          </a:blip>
          <a:srcRect/>
          <a:stretch>
            <a:fillRect/>
          </a:stretch>
        </p:blipFill>
        <p:spPr bwMode="auto">
          <a:xfrm>
            <a:off x="339390" y="603096"/>
            <a:ext cx="8625098" cy="5562208"/>
          </a:xfrm>
          <a:prstGeom prst="rect">
            <a:avLst/>
          </a:prstGeom>
          <a:noFill/>
        </p:spPr>
      </p:pic>
      <p:sp>
        <p:nvSpPr>
          <p:cNvPr id="2" name="Title 1"/>
          <p:cNvSpPr>
            <a:spLocks noGrp="1"/>
          </p:cNvSpPr>
          <p:nvPr>
            <p:ph type="title"/>
          </p:nvPr>
        </p:nvSpPr>
        <p:spPr/>
        <p:txBody>
          <a:bodyPr/>
          <a:lstStyle/>
          <a:p>
            <a:r>
              <a:rPr lang="en-AU" dirty="0"/>
              <a:t>IVF: Offspring Outcomes</a:t>
            </a:r>
          </a:p>
        </p:txBody>
      </p:sp>
      <p:sp>
        <p:nvSpPr>
          <p:cNvPr id="3" name="Content Placeholder 2"/>
          <p:cNvSpPr>
            <a:spLocks noGrp="1"/>
          </p:cNvSpPr>
          <p:nvPr>
            <p:ph idx="1"/>
          </p:nvPr>
        </p:nvSpPr>
        <p:spPr/>
        <p:txBody>
          <a:bodyPr>
            <a:normAutofit fontScale="70000" lnSpcReduction="20000"/>
          </a:bodyPr>
          <a:lstStyle/>
          <a:p>
            <a:r>
              <a:rPr lang="en-AU" dirty="0" smtClean="0"/>
              <a:t>multiple pregnancy</a:t>
            </a:r>
          </a:p>
          <a:p>
            <a:pPr lvl="1"/>
            <a:r>
              <a:rPr lang="en-AU" dirty="0"/>
              <a:t>preterm delivery</a:t>
            </a:r>
          </a:p>
          <a:p>
            <a:pPr lvl="2"/>
            <a:r>
              <a:rPr lang="en-AU" dirty="0"/>
              <a:t>no difference delivery &lt; 32/40 </a:t>
            </a:r>
          </a:p>
          <a:p>
            <a:pPr lvl="2"/>
            <a:r>
              <a:rPr lang="en-AU" dirty="0"/>
              <a:t>increased delivery &lt; 37/40 (RR: 1.07) – small increase</a:t>
            </a:r>
          </a:p>
          <a:p>
            <a:pPr lvl="1"/>
            <a:r>
              <a:rPr lang="en-AU" dirty="0" smtClean="0"/>
              <a:t>birth weight</a:t>
            </a:r>
            <a:endParaRPr lang="en-AU" dirty="0"/>
          </a:p>
          <a:p>
            <a:pPr lvl="2"/>
            <a:r>
              <a:rPr lang="en-AU" dirty="0"/>
              <a:t>no difference delivery &lt; 1500g</a:t>
            </a:r>
          </a:p>
          <a:p>
            <a:pPr lvl="2"/>
            <a:r>
              <a:rPr lang="en-AU" dirty="0"/>
              <a:t>no difference delivery &lt; 2500g </a:t>
            </a:r>
          </a:p>
          <a:p>
            <a:pPr lvl="1"/>
            <a:r>
              <a:rPr lang="en-AU" dirty="0"/>
              <a:t>SGA</a:t>
            </a:r>
          </a:p>
          <a:p>
            <a:pPr lvl="2"/>
            <a:r>
              <a:rPr lang="en-AU" dirty="0"/>
              <a:t>no difference SGA</a:t>
            </a:r>
          </a:p>
          <a:p>
            <a:pPr lvl="1"/>
            <a:r>
              <a:rPr lang="en-AU" dirty="0"/>
              <a:t>C/Section</a:t>
            </a:r>
          </a:p>
          <a:p>
            <a:pPr lvl="2"/>
            <a:r>
              <a:rPr lang="en-AU" dirty="0"/>
              <a:t>increased C/S (RR: 1.21)</a:t>
            </a:r>
          </a:p>
          <a:p>
            <a:pPr lvl="1"/>
            <a:r>
              <a:rPr lang="en-AU" dirty="0"/>
              <a:t>NICU</a:t>
            </a:r>
          </a:p>
          <a:p>
            <a:pPr lvl="2"/>
            <a:r>
              <a:rPr lang="en-AU" dirty="0"/>
              <a:t>increased NICU admission (RR: 1.05) – small increase</a:t>
            </a:r>
          </a:p>
          <a:p>
            <a:pPr lvl="1"/>
            <a:r>
              <a:rPr lang="en-AU" dirty="0"/>
              <a:t>PNMR</a:t>
            </a:r>
          </a:p>
          <a:p>
            <a:pPr lvl="2"/>
            <a:r>
              <a:rPr lang="en-AU" dirty="0"/>
              <a:t>lower PNMR (RR: 0.58</a:t>
            </a:r>
            <a:r>
              <a:rPr lang="en-AU" dirty="0" smtClean="0"/>
              <a:t>)</a:t>
            </a:r>
            <a:endParaRPr lang="en-AU" dirty="0"/>
          </a:p>
        </p:txBody>
      </p:sp>
    </p:spTree>
    <p:extLst>
      <p:ext uri="{BB962C8B-B14F-4D97-AF65-F5344CB8AC3E}">
        <p14:creationId xmlns:p14="http://schemas.microsoft.com/office/powerpoint/2010/main" val="200471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G_8947"/>
          <p:cNvPicPr>
            <a:picLocks noChangeAspect="1" noChangeArrowheads="1"/>
          </p:cNvPicPr>
          <p:nvPr/>
        </p:nvPicPr>
        <p:blipFill>
          <a:blip r:embed="rId2" cstate="print">
            <a:lum bright="70000" contrast="-70000"/>
          </a:blip>
          <a:srcRect/>
          <a:stretch>
            <a:fillRect/>
          </a:stretch>
        </p:blipFill>
        <p:spPr bwMode="auto">
          <a:xfrm>
            <a:off x="339390" y="603096"/>
            <a:ext cx="8625098" cy="5562208"/>
          </a:xfrm>
          <a:prstGeom prst="rect">
            <a:avLst/>
          </a:prstGeom>
          <a:noFill/>
        </p:spPr>
      </p:pic>
      <p:sp>
        <p:nvSpPr>
          <p:cNvPr id="2" name="Title 1"/>
          <p:cNvSpPr>
            <a:spLocks noGrp="1"/>
          </p:cNvSpPr>
          <p:nvPr>
            <p:ph type="title"/>
          </p:nvPr>
        </p:nvSpPr>
        <p:spPr/>
        <p:txBody>
          <a:bodyPr/>
          <a:lstStyle/>
          <a:p>
            <a:r>
              <a:rPr lang="en-AU" dirty="0"/>
              <a:t>IVF: Offspring Outcomes</a:t>
            </a:r>
          </a:p>
        </p:txBody>
      </p:sp>
      <p:sp>
        <p:nvSpPr>
          <p:cNvPr id="3" name="Content Placeholder 2"/>
          <p:cNvSpPr>
            <a:spLocks noGrp="1"/>
          </p:cNvSpPr>
          <p:nvPr>
            <p:ph idx="1"/>
          </p:nvPr>
        </p:nvSpPr>
        <p:spPr/>
        <p:txBody>
          <a:bodyPr>
            <a:normAutofit/>
          </a:bodyPr>
          <a:lstStyle/>
          <a:p>
            <a:r>
              <a:rPr lang="en-AU" dirty="0" smtClean="0"/>
              <a:t>long term effects</a:t>
            </a:r>
          </a:p>
          <a:p>
            <a:pPr lvl="1"/>
            <a:r>
              <a:rPr lang="en-AU" dirty="0" smtClean="0"/>
              <a:t>increased risk of consultation / admission</a:t>
            </a:r>
          </a:p>
          <a:p>
            <a:pPr lvl="1"/>
            <a:r>
              <a:rPr lang="en-AU" dirty="0" smtClean="0"/>
              <a:t>increased psychomotor development</a:t>
            </a:r>
          </a:p>
          <a:p>
            <a:pPr lvl="1"/>
            <a:r>
              <a:rPr lang="en-AU" dirty="0" smtClean="0"/>
              <a:t>increased height at puberty</a:t>
            </a:r>
          </a:p>
          <a:p>
            <a:pPr lvl="1"/>
            <a:r>
              <a:rPr lang="en-AU" dirty="0" smtClean="0"/>
              <a:t>increased obesity</a:t>
            </a:r>
          </a:p>
          <a:p>
            <a:pPr lvl="1"/>
            <a:r>
              <a:rPr lang="en-AU" dirty="0" smtClean="0"/>
              <a:t>increased heart disease</a:t>
            </a:r>
          </a:p>
          <a:p>
            <a:pPr lvl="1"/>
            <a:r>
              <a:rPr lang="en-AU" dirty="0" smtClean="0"/>
              <a:t>increased cardiovascular disease</a:t>
            </a:r>
          </a:p>
          <a:p>
            <a:pPr lvl="1"/>
            <a:r>
              <a:rPr lang="en-AU" dirty="0" smtClean="0"/>
              <a:t>increased infertility</a:t>
            </a:r>
            <a:endParaRPr lang="en-AU" dirty="0"/>
          </a:p>
        </p:txBody>
      </p:sp>
    </p:spTree>
    <p:extLst>
      <p:ext uri="{BB962C8B-B14F-4D97-AF65-F5344CB8AC3E}">
        <p14:creationId xmlns:p14="http://schemas.microsoft.com/office/powerpoint/2010/main" val="35886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else is IVF not always the most appropriate treatment?</a:t>
            </a:r>
            <a:endParaRPr lang="en-US" dirty="0"/>
          </a:p>
        </p:txBody>
      </p:sp>
      <p:sp>
        <p:nvSpPr>
          <p:cNvPr id="3" name="Content Placeholder 2"/>
          <p:cNvSpPr>
            <a:spLocks noGrp="1"/>
          </p:cNvSpPr>
          <p:nvPr>
            <p:ph idx="1"/>
          </p:nvPr>
        </p:nvSpPr>
        <p:spPr/>
        <p:txBody>
          <a:bodyPr/>
          <a:lstStyle/>
          <a:p>
            <a:r>
              <a:rPr lang="en-US" dirty="0" smtClean="0"/>
              <a:t>Cost</a:t>
            </a:r>
          </a:p>
          <a:p>
            <a:r>
              <a:rPr lang="en-US" dirty="0" smtClean="0"/>
              <a:t>Stress</a:t>
            </a:r>
          </a:p>
          <a:p>
            <a:r>
              <a:rPr lang="en-US" dirty="0" smtClean="0"/>
              <a:t>Discomfort</a:t>
            </a:r>
          </a:p>
          <a:p>
            <a:r>
              <a:rPr lang="en-US" dirty="0" smtClean="0"/>
              <a:t>Time</a:t>
            </a:r>
          </a:p>
          <a:p>
            <a:r>
              <a:rPr lang="en-US" dirty="0" smtClean="0"/>
              <a:t>Maternal risks</a:t>
            </a:r>
          </a:p>
          <a:p>
            <a:pPr lvl="1"/>
            <a:r>
              <a:rPr lang="en-US" dirty="0" smtClean="0"/>
              <a:t>Ovarian hyperstimulation syndrome (OHSS)</a:t>
            </a:r>
          </a:p>
          <a:p>
            <a:pPr lvl="1"/>
            <a:r>
              <a:rPr lang="en-US" dirty="0" smtClean="0"/>
              <a:t>Surgical risks</a:t>
            </a:r>
            <a:endParaRPr lang="en-US" dirty="0"/>
          </a:p>
        </p:txBody>
      </p:sp>
    </p:spTree>
    <p:extLst>
      <p:ext uri="{BB962C8B-B14F-4D97-AF65-F5344CB8AC3E}">
        <p14:creationId xmlns:p14="http://schemas.microsoft.com/office/powerpoint/2010/main" val="2716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t>
            </a:r>
            <a:r>
              <a:rPr lang="en-US" dirty="0" smtClean="0"/>
              <a:t>ow can you help avoid inappropriate treatments for your infertile couples?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45289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15442</TotalTime>
  <Words>2143</Words>
  <Application>Microsoft Office PowerPoint</Application>
  <PresentationFormat>On-screen Show (4:3)</PresentationFormat>
  <Paragraphs>401</Paragraphs>
  <Slides>28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Californian FB</vt:lpstr>
      <vt:lpstr>Tahoma</vt:lpstr>
      <vt:lpstr>Times</vt:lpstr>
      <vt:lpstr>Times New Roman</vt:lpstr>
      <vt:lpstr>Office Theme</vt:lpstr>
      <vt:lpstr>PowerPoint Presentation</vt:lpstr>
      <vt:lpstr>How to avoid inappropriate treatments on your infertile couples</vt:lpstr>
      <vt:lpstr>Contents</vt:lpstr>
      <vt:lpstr>IVF: Offspring Outcomes</vt:lpstr>
      <vt:lpstr>IVF: Offspring Outcomes</vt:lpstr>
      <vt:lpstr>IVF: Offspring Outcomes</vt:lpstr>
      <vt:lpstr>IVF: Offspring Outcomes</vt:lpstr>
      <vt:lpstr>Why else is IVF not always the most appropriate treatment?</vt:lpstr>
      <vt:lpstr>How can you help avoid inappropriate treatments for your infertile couples? </vt:lpstr>
      <vt:lpstr>Infertility</vt:lpstr>
      <vt:lpstr>Provide a timely referral</vt:lpstr>
      <vt:lpstr>Identify relevant pathology</vt:lpstr>
      <vt:lpstr>PowerPoint Presentation</vt:lpstr>
      <vt:lpstr>Identify relevant pathology – don’t forget the bloke</vt:lpstr>
      <vt:lpstr>Identify potential pathology – is surgery a possibility?</vt:lpstr>
      <vt:lpstr>Maximise patient health</vt:lpstr>
      <vt:lpstr>Weight loss</vt:lpstr>
      <vt:lpstr>Smoking</vt:lpstr>
      <vt:lpstr> Approaches other than IVF do work!</vt:lpstr>
      <vt:lpstr>Treatments other than IVF - PCOS  </vt:lpstr>
      <vt:lpstr>Treatments other than IVF – surgery for endometriosis</vt:lpstr>
      <vt:lpstr>PowerPoint Presentation</vt:lpstr>
      <vt:lpstr>Supporting safe IVF practices may help minimise inappropriate treatments in your patients</vt:lpstr>
      <vt:lpstr>Avoiding inappropriate treatment</vt:lpstr>
      <vt:lpstr>Refer to the appropriate specialist</vt:lpstr>
      <vt:lpstr>Referral to the appropriate unit</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Patients Undergoing Infertility Investigation Should have a Sperm DNA Integrity Test</dc:title>
  <dc:creator>Anusch Yazdani</dc:creator>
  <cp:lastModifiedBy>Microhire</cp:lastModifiedBy>
  <cp:revision>365</cp:revision>
  <dcterms:created xsi:type="dcterms:W3CDTF">2009-10-05T12:46:00Z</dcterms:created>
  <dcterms:modified xsi:type="dcterms:W3CDTF">2015-06-19T23:10:41Z</dcterms:modified>
</cp:coreProperties>
</file>