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334" r:id="rId2"/>
    <p:sldId id="258" r:id="rId3"/>
    <p:sldId id="259" r:id="rId4"/>
    <p:sldId id="262" r:id="rId5"/>
    <p:sldId id="337" r:id="rId6"/>
    <p:sldId id="338" r:id="rId7"/>
    <p:sldId id="339" r:id="rId8"/>
    <p:sldId id="340" r:id="rId9"/>
    <p:sldId id="341" r:id="rId10"/>
    <p:sldId id="342" r:id="rId11"/>
    <p:sldId id="279" r:id="rId12"/>
    <p:sldId id="343" r:id="rId13"/>
    <p:sldId id="345" r:id="rId14"/>
    <p:sldId id="344" r:id="rId15"/>
    <p:sldId id="325"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A784B9"/>
    <a:srgbClr val="E4E4EA"/>
    <a:srgbClr val="612774"/>
    <a:srgbClr val="E4E4E9"/>
    <a:srgbClr val="F2F2F1"/>
    <a:srgbClr val="FFE6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52" autoAdjust="0"/>
    <p:restoredTop sz="79705" autoAdjust="0"/>
  </p:normalViewPr>
  <p:slideViewPr>
    <p:cSldViewPr snapToGrid="0" snapToObjects="1">
      <p:cViewPr varScale="1">
        <p:scale>
          <a:sx n="50" d="100"/>
          <a:sy n="50" d="100"/>
        </p:scale>
        <p:origin x="1504"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144" d="100"/>
          <a:sy n="144" d="100"/>
        </p:scale>
        <p:origin x="384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19C66C-9955-4761-922C-8AEF43E43809}" type="datetimeFigureOut">
              <a:rPr lang="en-AU" smtClean="0"/>
              <a:t>14/05/2021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41D942-3214-4666-98E1-BBF72C969872}" type="slidenum">
              <a:rPr lang="en-AU" smtClean="0"/>
              <a:t>‹#›</a:t>
            </a:fld>
            <a:endParaRPr lang="en-AU"/>
          </a:p>
        </p:txBody>
      </p:sp>
    </p:spTree>
    <p:extLst>
      <p:ext uri="{BB962C8B-B14F-4D97-AF65-F5344CB8AC3E}">
        <p14:creationId xmlns:p14="http://schemas.microsoft.com/office/powerpoint/2010/main" val="4058507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national disease-agnostic research register designed to address the key challenge of engaging the Australian community in research. </a:t>
            </a:r>
          </a:p>
        </p:txBody>
      </p:sp>
      <p:sp>
        <p:nvSpPr>
          <p:cNvPr id="4" name="Slide Number Placeholder 3"/>
          <p:cNvSpPr>
            <a:spLocks noGrp="1"/>
          </p:cNvSpPr>
          <p:nvPr>
            <p:ph type="sldNum" sz="quarter" idx="5"/>
          </p:nvPr>
        </p:nvSpPr>
        <p:spPr/>
        <p:txBody>
          <a:bodyPr/>
          <a:lstStyle/>
          <a:p>
            <a:fld id="{EA41D942-3214-4666-98E1-BBF72C969872}" type="slidenum">
              <a:rPr lang="en-AU" smtClean="0"/>
              <a:t>1</a:t>
            </a:fld>
            <a:endParaRPr lang="en-AU"/>
          </a:p>
        </p:txBody>
      </p:sp>
    </p:spTree>
    <p:extLst>
      <p:ext uri="{BB962C8B-B14F-4D97-AF65-F5344CB8AC3E}">
        <p14:creationId xmlns:p14="http://schemas.microsoft.com/office/powerpoint/2010/main" val="1332292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De-identified health data stored in ERICA from the Join Us participants who have consented to data linkage will be available to researchers with appropriate ethics approval. They will be required to analyse these data within the secure ERICA environment. </a:t>
            </a:r>
          </a:p>
        </p:txBody>
      </p:sp>
      <p:sp>
        <p:nvSpPr>
          <p:cNvPr id="4" name="Slide Number Placeholder 3"/>
          <p:cNvSpPr>
            <a:spLocks noGrp="1"/>
          </p:cNvSpPr>
          <p:nvPr>
            <p:ph type="sldNum" sz="quarter" idx="5"/>
          </p:nvPr>
        </p:nvSpPr>
        <p:spPr/>
        <p:txBody>
          <a:bodyPr/>
          <a:lstStyle/>
          <a:p>
            <a:fld id="{EA41D942-3214-4666-98E1-BBF72C969872}" type="slidenum">
              <a:rPr lang="en-AU" smtClean="0"/>
              <a:t>10</a:t>
            </a:fld>
            <a:endParaRPr lang="en-AU"/>
          </a:p>
        </p:txBody>
      </p:sp>
    </p:spTree>
    <p:extLst>
      <p:ext uri="{BB962C8B-B14F-4D97-AF65-F5344CB8AC3E}">
        <p14:creationId xmlns:p14="http://schemas.microsoft.com/office/powerpoint/2010/main" val="1365555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have made significant progress over the last 12 months including consumer and stakeholder engagement, ethical approval and the development of a secure website and data storage environment. </a:t>
            </a:r>
          </a:p>
        </p:txBody>
      </p:sp>
      <p:sp>
        <p:nvSpPr>
          <p:cNvPr id="4" name="Slide Number Placeholder 3"/>
          <p:cNvSpPr>
            <a:spLocks noGrp="1"/>
          </p:cNvSpPr>
          <p:nvPr>
            <p:ph type="sldNum" sz="quarter" idx="5"/>
          </p:nvPr>
        </p:nvSpPr>
        <p:spPr/>
        <p:txBody>
          <a:bodyPr/>
          <a:lstStyle/>
          <a:p>
            <a:fld id="{EA41D942-3214-4666-98E1-BBF72C969872}" type="slidenum">
              <a:rPr lang="en-AU" smtClean="0"/>
              <a:t>11</a:t>
            </a:fld>
            <a:endParaRPr lang="en-AU"/>
          </a:p>
        </p:txBody>
      </p:sp>
    </p:spTree>
    <p:extLst>
      <p:ext uri="{BB962C8B-B14F-4D97-AF65-F5344CB8AC3E}">
        <p14:creationId xmlns:p14="http://schemas.microsoft.com/office/powerpoint/2010/main" val="11524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AU" dirty="0"/>
              <a:t>The partnership group consists of research, health, government and consumer organisations who are committed to increasing community participation in research and increasing research efficiencies.</a:t>
            </a:r>
          </a:p>
        </p:txBody>
      </p:sp>
      <p:sp>
        <p:nvSpPr>
          <p:cNvPr id="4" name="Slide Number Placeholder 3"/>
          <p:cNvSpPr>
            <a:spLocks noGrp="1"/>
          </p:cNvSpPr>
          <p:nvPr>
            <p:ph type="sldNum" sz="quarter" idx="5"/>
          </p:nvPr>
        </p:nvSpPr>
        <p:spPr/>
        <p:txBody>
          <a:bodyPr/>
          <a:lstStyle/>
          <a:p>
            <a:fld id="{EA41D942-3214-4666-98E1-BBF72C969872}" type="slidenum">
              <a:rPr lang="en-AU" smtClean="0"/>
              <a:t>12</a:t>
            </a:fld>
            <a:endParaRPr lang="en-AU"/>
          </a:p>
        </p:txBody>
      </p:sp>
    </p:spTree>
    <p:extLst>
      <p:ext uri="{BB962C8B-B14F-4D97-AF65-F5344CB8AC3E}">
        <p14:creationId xmlns:p14="http://schemas.microsoft.com/office/powerpoint/2010/main" val="72078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AU" dirty="0"/>
              <a:t>ANU Added</a:t>
            </a:r>
          </a:p>
        </p:txBody>
      </p:sp>
      <p:sp>
        <p:nvSpPr>
          <p:cNvPr id="4" name="Slide Number Placeholder 3"/>
          <p:cNvSpPr>
            <a:spLocks noGrp="1"/>
          </p:cNvSpPr>
          <p:nvPr>
            <p:ph type="sldNum" sz="quarter" idx="5"/>
          </p:nvPr>
        </p:nvSpPr>
        <p:spPr/>
        <p:txBody>
          <a:bodyPr/>
          <a:lstStyle/>
          <a:p>
            <a:fld id="{EA41D942-3214-4666-98E1-BBF72C969872}" type="slidenum">
              <a:rPr lang="en-AU" smtClean="0"/>
              <a:t>13</a:t>
            </a:fld>
            <a:endParaRPr lang="en-AU"/>
          </a:p>
        </p:txBody>
      </p:sp>
    </p:spTree>
    <p:extLst>
      <p:ext uri="{BB962C8B-B14F-4D97-AF65-F5344CB8AC3E}">
        <p14:creationId xmlns:p14="http://schemas.microsoft.com/office/powerpoint/2010/main" val="266578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AU" dirty="0"/>
          </a:p>
        </p:txBody>
      </p:sp>
      <p:sp>
        <p:nvSpPr>
          <p:cNvPr id="4" name="Slide Number Placeholder 3"/>
          <p:cNvSpPr>
            <a:spLocks noGrp="1"/>
          </p:cNvSpPr>
          <p:nvPr>
            <p:ph type="sldNum" sz="quarter" idx="5"/>
          </p:nvPr>
        </p:nvSpPr>
        <p:spPr/>
        <p:txBody>
          <a:bodyPr/>
          <a:lstStyle/>
          <a:p>
            <a:fld id="{EA41D942-3214-4666-98E1-BBF72C969872}" type="slidenum">
              <a:rPr lang="en-AU" smtClean="0"/>
              <a:t>14</a:t>
            </a:fld>
            <a:endParaRPr lang="en-AU"/>
          </a:p>
        </p:txBody>
      </p:sp>
    </p:spTree>
    <p:extLst>
      <p:ext uri="{BB962C8B-B14F-4D97-AF65-F5344CB8AC3E}">
        <p14:creationId xmlns:p14="http://schemas.microsoft.com/office/powerpoint/2010/main" val="2409097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Hard copy trifold brochures and posters can be ordered for in person opportunities.</a:t>
            </a:r>
          </a:p>
          <a:p>
            <a:r>
              <a:rPr lang="en-AU" dirty="0"/>
              <a:t>Digital options include flyer, newsletter content, social media tiles and short promotional videos.</a:t>
            </a:r>
          </a:p>
          <a:p>
            <a:endParaRPr lang="en-AU" dirty="0"/>
          </a:p>
        </p:txBody>
      </p:sp>
      <p:sp>
        <p:nvSpPr>
          <p:cNvPr id="4" name="Slide Number Placeholder 3"/>
          <p:cNvSpPr>
            <a:spLocks noGrp="1"/>
          </p:cNvSpPr>
          <p:nvPr>
            <p:ph type="sldNum" sz="quarter" idx="5"/>
          </p:nvPr>
        </p:nvSpPr>
        <p:spPr/>
        <p:txBody>
          <a:bodyPr/>
          <a:lstStyle/>
          <a:p>
            <a:fld id="{EA41D942-3214-4666-98E1-BBF72C969872}" type="slidenum">
              <a:rPr lang="en-AU" smtClean="0"/>
              <a:t>15</a:t>
            </a:fld>
            <a:endParaRPr lang="en-AU"/>
          </a:p>
        </p:txBody>
      </p:sp>
    </p:spTree>
    <p:extLst>
      <p:ext uri="{BB962C8B-B14F-4D97-AF65-F5344CB8AC3E}">
        <p14:creationId xmlns:p14="http://schemas.microsoft.com/office/powerpoint/2010/main" val="751731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A41D942-3214-4666-98E1-BBF72C969872}" type="slidenum">
              <a:rPr lang="en-AU" smtClean="0"/>
              <a:t>16</a:t>
            </a:fld>
            <a:endParaRPr lang="en-AU"/>
          </a:p>
        </p:txBody>
      </p:sp>
    </p:spTree>
    <p:extLst>
      <p:ext uri="{BB962C8B-B14F-4D97-AF65-F5344CB8AC3E}">
        <p14:creationId xmlns:p14="http://schemas.microsoft.com/office/powerpoint/2010/main" val="1880757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dirty="0"/>
              <a:t>In Australia recruitment of participants to research studies is challenging.</a:t>
            </a:r>
          </a:p>
          <a:p>
            <a:pPr>
              <a:defRPr/>
            </a:pPr>
            <a:r>
              <a:rPr lang="en-AU" dirty="0"/>
              <a:t>Currently:</a:t>
            </a:r>
          </a:p>
          <a:p>
            <a:pPr marL="342900" indent="-342900">
              <a:buFont typeface="Wingdings" panose="05000000000000000000" pitchFamily="2" charset="2"/>
              <a:buChar char="Ø"/>
              <a:defRPr/>
            </a:pPr>
            <a:r>
              <a:rPr lang="en-AU" dirty="0"/>
              <a:t>Clinical trial recruitment targets are met only 50-79% of the time</a:t>
            </a:r>
          </a:p>
          <a:p>
            <a:pPr marL="342900" indent="-342900">
              <a:buFont typeface="Wingdings" panose="05000000000000000000" pitchFamily="2" charset="2"/>
              <a:buChar char="Ø"/>
              <a:defRPr/>
            </a:pPr>
            <a:r>
              <a:rPr lang="en-AU" dirty="0"/>
              <a:t>Only 20% of trials meet deadlines for recruitment</a:t>
            </a:r>
            <a:endParaRPr lang="en-AU" sz="1200" baseline="68000" dirty="0"/>
          </a:p>
          <a:p>
            <a:pPr marL="342900" indent="-342900">
              <a:buFont typeface="Wingdings" panose="05000000000000000000" pitchFamily="2" charset="2"/>
              <a:buChar char="Ø"/>
              <a:defRPr/>
            </a:pPr>
            <a:endParaRPr lang="en-AU" sz="1200" baseline="68000" dirty="0"/>
          </a:p>
          <a:p>
            <a:pPr marL="342900" indent="-342900">
              <a:buFont typeface="Wingdings" panose="05000000000000000000" pitchFamily="2" charset="2"/>
              <a:buChar char="Ø"/>
              <a:defRPr/>
            </a:pPr>
            <a:endParaRPr lang="en-AU" sz="1200" baseline="68000" dirty="0"/>
          </a:p>
          <a:p>
            <a:pPr marL="0" indent="0">
              <a:buFontTx/>
              <a:buNone/>
              <a:defRPr/>
            </a:pPr>
            <a:endParaRPr lang="en-AU" sz="1200" baseline="0" dirty="0"/>
          </a:p>
        </p:txBody>
      </p:sp>
      <p:sp>
        <p:nvSpPr>
          <p:cNvPr id="4" name="Slide Number Placeholder 3"/>
          <p:cNvSpPr>
            <a:spLocks noGrp="1"/>
          </p:cNvSpPr>
          <p:nvPr>
            <p:ph type="sldNum" sz="quarter" idx="5"/>
          </p:nvPr>
        </p:nvSpPr>
        <p:spPr/>
        <p:txBody>
          <a:bodyPr/>
          <a:lstStyle/>
          <a:p>
            <a:fld id="{EA41D942-3214-4666-98E1-BBF72C969872}" type="slidenum">
              <a:rPr lang="en-AU" smtClean="0"/>
              <a:t>2</a:t>
            </a:fld>
            <a:endParaRPr lang="en-AU"/>
          </a:p>
        </p:txBody>
      </p:sp>
    </p:spTree>
    <p:extLst>
      <p:ext uri="{BB962C8B-B14F-4D97-AF65-F5344CB8AC3E}">
        <p14:creationId xmlns:p14="http://schemas.microsoft.com/office/powerpoint/2010/main" val="2046476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SHARE register currently has around 280,000 people registered.</a:t>
            </a:r>
          </a:p>
        </p:txBody>
      </p:sp>
      <p:sp>
        <p:nvSpPr>
          <p:cNvPr id="4" name="Slide Number Placeholder 3"/>
          <p:cNvSpPr>
            <a:spLocks noGrp="1"/>
          </p:cNvSpPr>
          <p:nvPr>
            <p:ph type="sldNum" sz="quarter" idx="5"/>
          </p:nvPr>
        </p:nvSpPr>
        <p:spPr/>
        <p:txBody>
          <a:bodyPr/>
          <a:lstStyle/>
          <a:p>
            <a:fld id="{EA41D942-3214-4666-98E1-BBF72C969872}" type="slidenum">
              <a:rPr lang="en-AU" smtClean="0"/>
              <a:t>3</a:t>
            </a:fld>
            <a:endParaRPr lang="en-AU"/>
          </a:p>
        </p:txBody>
      </p:sp>
    </p:spTree>
    <p:extLst>
      <p:ext uri="{BB962C8B-B14F-4D97-AF65-F5344CB8AC3E}">
        <p14:creationId xmlns:p14="http://schemas.microsoft.com/office/powerpoint/2010/main" val="3108219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register, participants consent online at </a:t>
            </a:r>
            <a:r>
              <a:rPr lang="en-AU" u="sng" dirty="0" err="1"/>
              <a:t>www.joinus.org.au</a:t>
            </a:r>
            <a:r>
              <a:rPr lang="en-AU" u="sng" dirty="0"/>
              <a:t> </a:t>
            </a:r>
            <a:r>
              <a:rPr lang="en-AU" dirty="0"/>
              <a:t>to be involved. Registration involves a brief health survey and providing consent to be contacted about research studies relevant to them that they may be eligible for. </a:t>
            </a:r>
          </a:p>
          <a:p>
            <a:r>
              <a:rPr lang="en-AU" dirty="0"/>
              <a:t>Once registered, participants can also OPTIONALLY consent to allowing linkage to their routinely collected health data. These data would then contribute to a pool of de-identified health data available for approved health and medical research.</a:t>
            </a:r>
          </a:p>
        </p:txBody>
      </p:sp>
      <p:sp>
        <p:nvSpPr>
          <p:cNvPr id="4" name="Slide Number Placeholder 3"/>
          <p:cNvSpPr>
            <a:spLocks noGrp="1"/>
          </p:cNvSpPr>
          <p:nvPr>
            <p:ph type="sldNum" sz="quarter" idx="5"/>
          </p:nvPr>
        </p:nvSpPr>
        <p:spPr/>
        <p:txBody>
          <a:bodyPr/>
          <a:lstStyle/>
          <a:p>
            <a:fld id="{EA41D942-3214-4666-98E1-BBF72C969872}" type="slidenum">
              <a:rPr lang="en-AU" smtClean="0"/>
              <a:t>4</a:t>
            </a:fld>
            <a:endParaRPr lang="en-AU"/>
          </a:p>
        </p:txBody>
      </p:sp>
    </p:spTree>
    <p:extLst>
      <p:ext uri="{BB962C8B-B14F-4D97-AF65-F5344CB8AC3E}">
        <p14:creationId xmlns:p14="http://schemas.microsoft.com/office/powerpoint/2010/main" val="2327807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After participants sign up on-line via the Join Us website their contact details (</a:t>
            </a:r>
            <a:r>
              <a:rPr lang="en-AU" dirty="0" err="1"/>
              <a:t>eg</a:t>
            </a:r>
            <a:r>
              <a:rPr lang="en-AU" dirty="0"/>
              <a:t> name, date of birth, sex, postcode, phone and/or email address) are separated from the health and medical information provided in the survey and held securely in the Join Us CRM database.</a:t>
            </a:r>
          </a:p>
          <a:p>
            <a:r>
              <a:rPr lang="en-AU" dirty="0"/>
              <a:t>The health and medical information provided in the survey is immediately allocated a reference number and transferred to the secure storage facility ‘ERICA’ at the University of New South Wales. This is an essential step to ensure data security. </a:t>
            </a:r>
          </a:p>
        </p:txBody>
      </p:sp>
      <p:sp>
        <p:nvSpPr>
          <p:cNvPr id="4" name="Slide Number Placeholder 3"/>
          <p:cNvSpPr>
            <a:spLocks noGrp="1"/>
          </p:cNvSpPr>
          <p:nvPr>
            <p:ph type="sldNum" sz="quarter" idx="5"/>
          </p:nvPr>
        </p:nvSpPr>
        <p:spPr/>
        <p:txBody>
          <a:bodyPr/>
          <a:lstStyle/>
          <a:p>
            <a:fld id="{EA41D942-3214-4666-98E1-BBF72C969872}" type="slidenum">
              <a:rPr lang="en-AU" smtClean="0"/>
              <a:t>5</a:t>
            </a:fld>
            <a:endParaRPr lang="en-AU"/>
          </a:p>
        </p:txBody>
      </p:sp>
    </p:spTree>
    <p:extLst>
      <p:ext uri="{BB962C8B-B14F-4D97-AF65-F5344CB8AC3E}">
        <p14:creationId xmlns:p14="http://schemas.microsoft.com/office/powerpoint/2010/main" val="244470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Join Us participants who consent to the optional data linkage component will be asked to provide their full address and Medicare number. This will enable the register to access routinely collected data from a number of sources, for example the Medicare Benefits Scheme and the Pharmaceutical Benefits Scheme held by the Australian Institute for Health and Welfare. This linked data is de-identified and sent to the secure ERICA storage facility where it will be available for approved health and medical research studies.</a:t>
            </a:r>
          </a:p>
        </p:txBody>
      </p:sp>
      <p:sp>
        <p:nvSpPr>
          <p:cNvPr id="4" name="Slide Number Placeholder 3"/>
          <p:cNvSpPr>
            <a:spLocks noGrp="1"/>
          </p:cNvSpPr>
          <p:nvPr>
            <p:ph type="sldNum" sz="quarter" idx="5"/>
          </p:nvPr>
        </p:nvSpPr>
        <p:spPr/>
        <p:txBody>
          <a:bodyPr/>
          <a:lstStyle/>
          <a:p>
            <a:fld id="{EA41D942-3214-4666-98E1-BBF72C969872}" type="slidenum">
              <a:rPr lang="en-AU" smtClean="0"/>
              <a:t>6</a:t>
            </a:fld>
            <a:endParaRPr lang="en-AU"/>
          </a:p>
        </p:txBody>
      </p:sp>
    </p:spTree>
    <p:extLst>
      <p:ext uri="{BB962C8B-B14F-4D97-AF65-F5344CB8AC3E}">
        <p14:creationId xmlns:p14="http://schemas.microsoft.com/office/powerpoint/2010/main" val="3051030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AU" dirty="0"/>
              <a:t>These 3 processes are discussed in the following slides. </a:t>
            </a:r>
          </a:p>
        </p:txBody>
      </p:sp>
      <p:sp>
        <p:nvSpPr>
          <p:cNvPr id="4" name="Slide Number Placeholder 3"/>
          <p:cNvSpPr>
            <a:spLocks noGrp="1"/>
          </p:cNvSpPr>
          <p:nvPr>
            <p:ph type="sldNum" sz="quarter" idx="5"/>
          </p:nvPr>
        </p:nvSpPr>
        <p:spPr/>
        <p:txBody>
          <a:bodyPr/>
          <a:lstStyle/>
          <a:p>
            <a:fld id="{EA41D942-3214-4666-98E1-BBF72C969872}" type="slidenum">
              <a:rPr lang="en-AU" smtClean="0"/>
              <a:t>7</a:t>
            </a:fld>
            <a:endParaRPr lang="en-AU"/>
          </a:p>
        </p:txBody>
      </p:sp>
    </p:spTree>
    <p:extLst>
      <p:ext uri="{BB962C8B-B14F-4D97-AF65-F5344CB8AC3E}">
        <p14:creationId xmlns:p14="http://schemas.microsoft.com/office/powerpoint/2010/main" val="165674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Researchers planning a study can submit inclusion and exclusion criteria to the Join Us team who will run a feasibility test and report on the potential number of matched participants available in the Join Us register. </a:t>
            </a:r>
          </a:p>
        </p:txBody>
      </p:sp>
      <p:sp>
        <p:nvSpPr>
          <p:cNvPr id="4" name="Slide Number Placeholder 3"/>
          <p:cNvSpPr>
            <a:spLocks noGrp="1"/>
          </p:cNvSpPr>
          <p:nvPr>
            <p:ph type="sldNum" sz="quarter" idx="5"/>
          </p:nvPr>
        </p:nvSpPr>
        <p:spPr/>
        <p:txBody>
          <a:bodyPr/>
          <a:lstStyle/>
          <a:p>
            <a:fld id="{EA41D942-3214-4666-98E1-BBF72C969872}" type="slidenum">
              <a:rPr lang="en-AU" smtClean="0"/>
              <a:t>8</a:t>
            </a:fld>
            <a:endParaRPr lang="en-AU"/>
          </a:p>
        </p:txBody>
      </p:sp>
    </p:spTree>
    <p:extLst>
      <p:ext uri="{BB962C8B-B14F-4D97-AF65-F5344CB8AC3E}">
        <p14:creationId xmlns:p14="http://schemas.microsoft.com/office/powerpoint/2010/main" val="2131360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If a researcher then submits an application with appropriate ethical approval, the register will create a list of eligible participants from the data available in ERICA. The Join Us team will then send information out to those participants with information about the study and the contact details for the researchers. The Join Us team DO NOT disclose potential participants details to the research team/ third party. </a:t>
            </a:r>
          </a:p>
        </p:txBody>
      </p:sp>
      <p:sp>
        <p:nvSpPr>
          <p:cNvPr id="4" name="Slide Number Placeholder 3"/>
          <p:cNvSpPr>
            <a:spLocks noGrp="1"/>
          </p:cNvSpPr>
          <p:nvPr>
            <p:ph type="sldNum" sz="quarter" idx="5"/>
          </p:nvPr>
        </p:nvSpPr>
        <p:spPr/>
        <p:txBody>
          <a:bodyPr/>
          <a:lstStyle/>
          <a:p>
            <a:fld id="{EA41D942-3214-4666-98E1-BBF72C969872}" type="slidenum">
              <a:rPr lang="en-AU" smtClean="0"/>
              <a:t>9</a:t>
            </a:fld>
            <a:endParaRPr lang="en-AU"/>
          </a:p>
        </p:txBody>
      </p:sp>
    </p:spTree>
    <p:extLst>
      <p:ext uri="{BB962C8B-B14F-4D97-AF65-F5344CB8AC3E}">
        <p14:creationId xmlns:p14="http://schemas.microsoft.com/office/powerpoint/2010/main" val="3672806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F3E65-B192-F046-883A-0F3DB8DC4512}"/>
              </a:ext>
            </a:extLst>
          </p:cNvPr>
          <p:cNvSpPr>
            <a:spLocks noGrp="1"/>
          </p:cNvSpPr>
          <p:nvPr>
            <p:ph type="ctrTitle"/>
          </p:nvPr>
        </p:nvSpPr>
        <p:spPr>
          <a:xfrm>
            <a:off x="1524000" y="1122363"/>
            <a:ext cx="9144000" cy="2387600"/>
          </a:xfrm>
        </p:spPr>
        <p:txBody>
          <a:bodyPr anchor="b"/>
          <a:lstStyle>
            <a:lvl1pPr algn="ctr">
              <a:defRPr sz="6000">
                <a:solidFill>
                  <a:srgbClr val="7030A0"/>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115875F9-D215-4E4B-A1EC-E85665CCC0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564B3B6-F5EC-FE42-AE4C-030942A3FD6D}"/>
              </a:ext>
            </a:extLst>
          </p:cNvPr>
          <p:cNvSpPr>
            <a:spLocks noGrp="1"/>
          </p:cNvSpPr>
          <p:nvPr>
            <p:ph type="dt" sz="half" idx="10"/>
          </p:nvPr>
        </p:nvSpPr>
        <p:spPr>
          <a:xfrm>
            <a:off x="838200" y="6356350"/>
            <a:ext cx="2743200" cy="365125"/>
          </a:xfrm>
          <a:prstGeom prst="rect">
            <a:avLst/>
          </a:prstGeom>
        </p:spPr>
        <p:txBody>
          <a:bodyPr/>
          <a:lstStyle/>
          <a:p>
            <a:fld id="{C012D741-BA54-4A42-A629-78B4870D34D1}" type="datetime1">
              <a:rPr lang="en-AU" smtClean="0"/>
              <a:t>14/05/2021</a:t>
            </a:fld>
            <a:endParaRPr lang="en-US"/>
          </a:p>
        </p:txBody>
      </p:sp>
      <p:sp>
        <p:nvSpPr>
          <p:cNvPr id="5" name="Footer Placeholder 4">
            <a:extLst>
              <a:ext uri="{FF2B5EF4-FFF2-40B4-BE49-F238E27FC236}">
                <a16:creationId xmlns:a16="http://schemas.microsoft.com/office/drawing/2014/main" id="{CB3518B6-D434-444E-BC83-006ED81F3A3E}"/>
              </a:ext>
            </a:extLst>
          </p:cNvPr>
          <p:cNvSpPr>
            <a:spLocks noGrp="1"/>
          </p:cNvSpPr>
          <p:nvPr>
            <p:ph type="ftr" sz="quarter" idx="11"/>
          </p:nvPr>
        </p:nvSpPr>
        <p:spPr/>
        <p:txBody>
          <a:bodyPr/>
          <a:lstStyle/>
          <a:p>
            <a:r>
              <a:rPr lang="en-US"/>
              <a:t>www.joinus.org.au</a:t>
            </a:r>
          </a:p>
        </p:txBody>
      </p:sp>
      <p:sp>
        <p:nvSpPr>
          <p:cNvPr id="6" name="Slide Number Placeholder 5">
            <a:extLst>
              <a:ext uri="{FF2B5EF4-FFF2-40B4-BE49-F238E27FC236}">
                <a16:creationId xmlns:a16="http://schemas.microsoft.com/office/drawing/2014/main" id="{1A134301-52F2-CB40-9035-447CCDE6B4ED}"/>
              </a:ext>
            </a:extLst>
          </p:cNvPr>
          <p:cNvSpPr>
            <a:spLocks noGrp="1"/>
          </p:cNvSpPr>
          <p:nvPr>
            <p:ph type="sldNum" sz="quarter" idx="12"/>
          </p:nvPr>
        </p:nvSpPr>
        <p:spPr>
          <a:xfrm>
            <a:off x="8610600" y="6356350"/>
            <a:ext cx="2743200" cy="365125"/>
          </a:xfrm>
          <a:prstGeom prst="rect">
            <a:avLst/>
          </a:prstGeom>
        </p:spPr>
        <p:txBody>
          <a:bodyPr/>
          <a:lstStyle/>
          <a:p>
            <a:fld id="{4E6BB103-E2D8-484F-B765-240821AA2FED}" type="slidenum">
              <a:rPr lang="en-US" smtClean="0"/>
              <a:t>‹#›</a:t>
            </a:fld>
            <a:endParaRPr lang="en-US"/>
          </a:p>
        </p:txBody>
      </p:sp>
    </p:spTree>
    <p:extLst>
      <p:ext uri="{BB962C8B-B14F-4D97-AF65-F5344CB8AC3E}">
        <p14:creationId xmlns:p14="http://schemas.microsoft.com/office/powerpoint/2010/main" val="1746901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6F845-46AF-8E48-A1DC-A0D8B59B3AA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CDF3872-6049-3145-ADFE-1AAA9646368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F3EEAE2-6D0C-8540-B2FD-CC58DDD6C39C}"/>
              </a:ext>
            </a:extLst>
          </p:cNvPr>
          <p:cNvSpPr>
            <a:spLocks noGrp="1"/>
          </p:cNvSpPr>
          <p:nvPr>
            <p:ph type="dt" sz="half" idx="10"/>
          </p:nvPr>
        </p:nvSpPr>
        <p:spPr>
          <a:xfrm>
            <a:off x="838200" y="6356350"/>
            <a:ext cx="2743200" cy="365125"/>
          </a:xfrm>
          <a:prstGeom prst="rect">
            <a:avLst/>
          </a:prstGeom>
        </p:spPr>
        <p:txBody>
          <a:bodyPr/>
          <a:lstStyle/>
          <a:p>
            <a:fld id="{B305543A-33D6-BB4C-846C-092D83E84A44}" type="datetime1">
              <a:rPr lang="en-AU" smtClean="0"/>
              <a:t>14/05/2021</a:t>
            </a:fld>
            <a:endParaRPr lang="en-US"/>
          </a:p>
        </p:txBody>
      </p:sp>
      <p:sp>
        <p:nvSpPr>
          <p:cNvPr id="5" name="Footer Placeholder 4">
            <a:extLst>
              <a:ext uri="{FF2B5EF4-FFF2-40B4-BE49-F238E27FC236}">
                <a16:creationId xmlns:a16="http://schemas.microsoft.com/office/drawing/2014/main" id="{768D894D-B66F-8D4D-B4EE-8793C92D5ECB}"/>
              </a:ext>
            </a:extLst>
          </p:cNvPr>
          <p:cNvSpPr>
            <a:spLocks noGrp="1"/>
          </p:cNvSpPr>
          <p:nvPr>
            <p:ph type="ftr" sz="quarter" idx="11"/>
          </p:nvPr>
        </p:nvSpPr>
        <p:spPr/>
        <p:txBody>
          <a:bodyPr/>
          <a:lstStyle/>
          <a:p>
            <a:r>
              <a:rPr lang="en-US"/>
              <a:t>www.joinus.org.au</a:t>
            </a:r>
          </a:p>
        </p:txBody>
      </p:sp>
      <p:sp>
        <p:nvSpPr>
          <p:cNvPr id="6" name="Slide Number Placeholder 5">
            <a:extLst>
              <a:ext uri="{FF2B5EF4-FFF2-40B4-BE49-F238E27FC236}">
                <a16:creationId xmlns:a16="http://schemas.microsoft.com/office/drawing/2014/main" id="{4A5EC86C-C9D0-4240-9C4F-D6D65ACCA546}"/>
              </a:ext>
            </a:extLst>
          </p:cNvPr>
          <p:cNvSpPr>
            <a:spLocks noGrp="1"/>
          </p:cNvSpPr>
          <p:nvPr>
            <p:ph type="sldNum" sz="quarter" idx="12"/>
          </p:nvPr>
        </p:nvSpPr>
        <p:spPr>
          <a:xfrm>
            <a:off x="8610600" y="6356350"/>
            <a:ext cx="2743200" cy="365125"/>
          </a:xfrm>
          <a:prstGeom prst="rect">
            <a:avLst/>
          </a:prstGeom>
        </p:spPr>
        <p:txBody>
          <a:bodyPr/>
          <a:lstStyle/>
          <a:p>
            <a:fld id="{4E6BB103-E2D8-484F-B765-240821AA2FED}" type="slidenum">
              <a:rPr lang="en-US" smtClean="0"/>
              <a:t>‹#›</a:t>
            </a:fld>
            <a:endParaRPr lang="en-US"/>
          </a:p>
        </p:txBody>
      </p:sp>
    </p:spTree>
    <p:extLst>
      <p:ext uri="{BB962C8B-B14F-4D97-AF65-F5344CB8AC3E}">
        <p14:creationId xmlns:p14="http://schemas.microsoft.com/office/powerpoint/2010/main" val="2756373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84F52-3A51-3C46-BAE1-75F35D5E24B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81BFBF2-F789-D842-82C7-D6B5F0FA4CE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02269F-4300-524F-8F51-35D469D1069D}"/>
              </a:ext>
            </a:extLst>
          </p:cNvPr>
          <p:cNvSpPr>
            <a:spLocks noGrp="1"/>
          </p:cNvSpPr>
          <p:nvPr>
            <p:ph type="dt" sz="half" idx="10"/>
          </p:nvPr>
        </p:nvSpPr>
        <p:spPr>
          <a:xfrm>
            <a:off x="838200" y="6356350"/>
            <a:ext cx="2743200" cy="365125"/>
          </a:xfrm>
          <a:prstGeom prst="rect">
            <a:avLst/>
          </a:prstGeom>
        </p:spPr>
        <p:txBody>
          <a:bodyPr/>
          <a:lstStyle/>
          <a:p>
            <a:fld id="{4FC56488-6F25-7943-B5E0-0125E1E5BC7B}" type="datetime1">
              <a:rPr lang="en-AU" smtClean="0"/>
              <a:t>14/05/2021</a:t>
            </a:fld>
            <a:endParaRPr lang="en-US"/>
          </a:p>
        </p:txBody>
      </p:sp>
      <p:sp>
        <p:nvSpPr>
          <p:cNvPr id="5" name="Footer Placeholder 4">
            <a:extLst>
              <a:ext uri="{FF2B5EF4-FFF2-40B4-BE49-F238E27FC236}">
                <a16:creationId xmlns:a16="http://schemas.microsoft.com/office/drawing/2014/main" id="{189528D9-EE8F-9145-8370-7F8F82AF9EBA}"/>
              </a:ext>
            </a:extLst>
          </p:cNvPr>
          <p:cNvSpPr>
            <a:spLocks noGrp="1"/>
          </p:cNvSpPr>
          <p:nvPr>
            <p:ph type="ftr" sz="quarter" idx="11"/>
          </p:nvPr>
        </p:nvSpPr>
        <p:spPr/>
        <p:txBody>
          <a:bodyPr/>
          <a:lstStyle/>
          <a:p>
            <a:r>
              <a:rPr lang="en-US"/>
              <a:t>www.joinus.org.au</a:t>
            </a:r>
          </a:p>
        </p:txBody>
      </p:sp>
      <p:sp>
        <p:nvSpPr>
          <p:cNvPr id="6" name="Slide Number Placeholder 5">
            <a:extLst>
              <a:ext uri="{FF2B5EF4-FFF2-40B4-BE49-F238E27FC236}">
                <a16:creationId xmlns:a16="http://schemas.microsoft.com/office/drawing/2014/main" id="{674E8414-5987-B741-BECC-5837817B91E9}"/>
              </a:ext>
            </a:extLst>
          </p:cNvPr>
          <p:cNvSpPr>
            <a:spLocks noGrp="1"/>
          </p:cNvSpPr>
          <p:nvPr>
            <p:ph type="sldNum" sz="quarter" idx="12"/>
          </p:nvPr>
        </p:nvSpPr>
        <p:spPr>
          <a:xfrm>
            <a:off x="8610600" y="6356350"/>
            <a:ext cx="2743200" cy="365125"/>
          </a:xfrm>
          <a:prstGeom prst="rect">
            <a:avLst/>
          </a:prstGeom>
        </p:spPr>
        <p:txBody>
          <a:bodyPr/>
          <a:lstStyle/>
          <a:p>
            <a:fld id="{4E6BB103-E2D8-484F-B765-240821AA2FED}" type="slidenum">
              <a:rPr lang="en-US" smtClean="0"/>
              <a:t>‹#›</a:t>
            </a:fld>
            <a:endParaRPr lang="en-US"/>
          </a:p>
        </p:txBody>
      </p:sp>
    </p:spTree>
    <p:extLst>
      <p:ext uri="{BB962C8B-B14F-4D97-AF65-F5344CB8AC3E}">
        <p14:creationId xmlns:p14="http://schemas.microsoft.com/office/powerpoint/2010/main" val="1720174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0555A-309A-A64B-AE54-AC6FE23F7F4B}"/>
              </a:ext>
            </a:extLst>
          </p:cNvPr>
          <p:cNvSpPr>
            <a:spLocks noGrp="1"/>
          </p:cNvSpPr>
          <p:nvPr>
            <p:ph type="title"/>
          </p:nvPr>
        </p:nvSpPr>
        <p:spPr>
          <a:xfrm>
            <a:off x="495946" y="612315"/>
            <a:ext cx="10857854" cy="870117"/>
          </a:xfrm>
        </p:spPr>
        <p:txBody>
          <a:bodyPr/>
          <a:lstStyle>
            <a:lvl1pPr>
              <a:defRPr>
                <a:solidFill>
                  <a:srgbClr val="7030A0"/>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C64F256B-033E-E241-BDA6-4512D76558C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F655130-720B-BF4B-850B-2A13DFC2FB06}"/>
              </a:ext>
            </a:extLst>
          </p:cNvPr>
          <p:cNvSpPr>
            <a:spLocks noGrp="1"/>
          </p:cNvSpPr>
          <p:nvPr>
            <p:ph type="dt" sz="half" idx="10"/>
          </p:nvPr>
        </p:nvSpPr>
        <p:spPr>
          <a:xfrm>
            <a:off x="838200" y="6356350"/>
            <a:ext cx="2743200" cy="365125"/>
          </a:xfrm>
          <a:prstGeom prst="rect">
            <a:avLst/>
          </a:prstGeom>
        </p:spPr>
        <p:txBody>
          <a:bodyPr/>
          <a:lstStyle/>
          <a:p>
            <a:fld id="{8092B0F5-C362-114B-98A1-E1635F7A69A0}" type="datetime1">
              <a:rPr lang="en-AU" smtClean="0"/>
              <a:t>14/05/2021</a:t>
            </a:fld>
            <a:endParaRPr lang="en-US"/>
          </a:p>
        </p:txBody>
      </p:sp>
      <p:sp>
        <p:nvSpPr>
          <p:cNvPr id="5" name="Footer Placeholder 4">
            <a:extLst>
              <a:ext uri="{FF2B5EF4-FFF2-40B4-BE49-F238E27FC236}">
                <a16:creationId xmlns:a16="http://schemas.microsoft.com/office/drawing/2014/main" id="{5BF12254-2B63-524A-A5AD-3AFB50ED05A0}"/>
              </a:ext>
            </a:extLst>
          </p:cNvPr>
          <p:cNvSpPr>
            <a:spLocks noGrp="1"/>
          </p:cNvSpPr>
          <p:nvPr>
            <p:ph type="ftr" sz="quarter" idx="11"/>
          </p:nvPr>
        </p:nvSpPr>
        <p:spPr/>
        <p:txBody>
          <a:bodyPr/>
          <a:lstStyle/>
          <a:p>
            <a:r>
              <a:rPr lang="en-US"/>
              <a:t>www.joinus.org.au</a:t>
            </a:r>
          </a:p>
        </p:txBody>
      </p:sp>
      <p:sp>
        <p:nvSpPr>
          <p:cNvPr id="6" name="Slide Number Placeholder 5">
            <a:extLst>
              <a:ext uri="{FF2B5EF4-FFF2-40B4-BE49-F238E27FC236}">
                <a16:creationId xmlns:a16="http://schemas.microsoft.com/office/drawing/2014/main" id="{62876E57-376B-1441-A588-CCEC9DECDCD6}"/>
              </a:ext>
            </a:extLst>
          </p:cNvPr>
          <p:cNvSpPr>
            <a:spLocks noGrp="1"/>
          </p:cNvSpPr>
          <p:nvPr>
            <p:ph type="sldNum" sz="quarter" idx="12"/>
          </p:nvPr>
        </p:nvSpPr>
        <p:spPr>
          <a:xfrm>
            <a:off x="8610600" y="6356350"/>
            <a:ext cx="2743200" cy="365125"/>
          </a:xfrm>
          <a:prstGeom prst="rect">
            <a:avLst/>
          </a:prstGeom>
        </p:spPr>
        <p:txBody>
          <a:bodyPr/>
          <a:lstStyle/>
          <a:p>
            <a:fld id="{4E6BB103-E2D8-484F-B765-240821AA2FED}" type="slidenum">
              <a:rPr lang="en-US" smtClean="0"/>
              <a:t>‹#›</a:t>
            </a:fld>
            <a:endParaRPr lang="en-US"/>
          </a:p>
        </p:txBody>
      </p:sp>
    </p:spTree>
    <p:extLst>
      <p:ext uri="{BB962C8B-B14F-4D97-AF65-F5344CB8AC3E}">
        <p14:creationId xmlns:p14="http://schemas.microsoft.com/office/powerpoint/2010/main" val="3314725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1B12C-E79A-E844-B3D5-0E1DBE299831}"/>
              </a:ext>
            </a:extLst>
          </p:cNvPr>
          <p:cNvSpPr>
            <a:spLocks noGrp="1"/>
          </p:cNvSpPr>
          <p:nvPr>
            <p:ph type="title"/>
          </p:nvPr>
        </p:nvSpPr>
        <p:spPr>
          <a:xfrm>
            <a:off x="831850" y="1709738"/>
            <a:ext cx="10515600" cy="2852737"/>
          </a:xfrm>
        </p:spPr>
        <p:txBody>
          <a:bodyPr anchor="b"/>
          <a:lstStyle>
            <a:lvl1pPr>
              <a:defRPr sz="6000">
                <a:solidFill>
                  <a:srgbClr val="7030A0"/>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9810838-8F32-BC44-BB0F-A4ECA0E985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CB42CA9-3497-CB48-8902-FA7023FB4361}"/>
              </a:ext>
            </a:extLst>
          </p:cNvPr>
          <p:cNvSpPr>
            <a:spLocks noGrp="1"/>
          </p:cNvSpPr>
          <p:nvPr>
            <p:ph type="dt" sz="half" idx="10"/>
          </p:nvPr>
        </p:nvSpPr>
        <p:spPr>
          <a:xfrm>
            <a:off x="838200" y="6356350"/>
            <a:ext cx="2743200" cy="365125"/>
          </a:xfrm>
          <a:prstGeom prst="rect">
            <a:avLst/>
          </a:prstGeom>
        </p:spPr>
        <p:txBody>
          <a:bodyPr/>
          <a:lstStyle/>
          <a:p>
            <a:fld id="{0FF2D664-7F2E-1147-A684-38E1FFD06B1F}" type="datetime1">
              <a:rPr lang="en-AU" smtClean="0"/>
              <a:t>14/05/2021</a:t>
            </a:fld>
            <a:endParaRPr lang="en-US"/>
          </a:p>
        </p:txBody>
      </p:sp>
      <p:sp>
        <p:nvSpPr>
          <p:cNvPr id="5" name="Footer Placeholder 4">
            <a:extLst>
              <a:ext uri="{FF2B5EF4-FFF2-40B4-BE49-F238E27FC236}">
                <a16:creationId xmlns:a16="http://schemas.microsoft.com/office/drawing/2014/main" id="{4127AEC8-9984-C14C-AF86-56243F3700D7}"/>
              </a:ext>
            </a:extLst>
          </p:cNvPr>
          <p:cNvSpPr>
            <a:spLocks noGrp="1"/>
          </p:cNvSpPr>
          <p:nvPr>
            <p:ph type="ftr" sz="quarter" idx="11"/>
          </p:nvPr>
        </p:nvSpPr>
        <p:spPr/>
        <p:txBody>
          <a:bodyPr/>
          <a:lstStyle/>
          <a:p>
            <a:r>
              <a:rPr lang="en-US"/>
              <a:t>www.joinus.org.au</a:t>
            </a:r>
          </a:p>
        </p:txBody>
      </p:sp>
      <p:sp>
        <p:nvSpPr>
          <p:cNvPr id="6" name="Slide Number Placeholder 5">
            <a:extLst>
              <a:ext uri="{FF2B5EF4-FFF2-40B4-BE49-F238E27FC236}">
                <a16:creationId xmlns:a16="http://schemas.microsoft.com/office/drawing/2014/main" id="{60E944A2-19EB-FF4D-A0D5-8910538545E4}"/>
              </a:ext>
            </a:extLst>
          </p:cNvPr>
          <p:cNvSpPr>
            <a:spLocks noGrp="1"/>
          </p:cNvSpPr>
          <p:nvPr>
            <p:ph type="sldNum" sz="quarter" idx="12"/>
          </p:nvPr>
        </p:nvSpPr>
        <p:spPr>
          <a:xfrm>
            <a:off x="8610600" y="6356350"/>
            <a:ext cx="2743200" cy="365125"/>
          </a:xfrm>
          <a:prstGeom prst="rect">
            <a:avLst/>
          </a:prstGeom>
        </p:spPr>
        <p:txBody>
          <a:bodyPr/>
          <a:lstStyle/>
          <a:p>
            <a:fld id="{4E6BB103-E2D8-484F-B765-240821AA2FED}" type="slidenum">
              <a:rPr lang="en-US" smtClean="0"/>
              <a:t>‹#›</a:t>
            </a:fld>
            <a:endParaRPr lang="en-US"/>
          </a:p>
        </p:txBody>
      </p:sp>
    </p:spTree>
    <p:extLst>
      <p:ext uri="{BB962C8B-B14F-4D97-AF65-F5344CB8AC3E}">
        <p14:creationId xmlns:p14="http://schemas.microsoft.com/office/powerpoint/2010/main" val="2547373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DCFBD-6E17-AE48-B9C7-B4DD3B97745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4D19A37-D52C-0846-9753-BCF5122414B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1A45F6F-270E-F543-B1DB-BBEED764164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8868BBC-68C3-8743-A146-3024A1C61A6F}"/>
              </a:ext>
            </a:extLst>
          </p:cNvPr>
          <p:cNvSpPr>
            <a:spLocks noGrp="1"/>
          </p:cNvSpPr>
          <p:nvPr>
            <p:ph type="dt" sz="half" idx="10"/>
          </p:nvPr>
        </p:nvSpPr>
        <p:spPr>
          <a:xfrm>
            <a:off x="838200" y="6356350"/>
            <a:ext cx="2743200" cy="365125"/>
          </a:xfrm>
          <a:prstGeom prst="rect">
            <a:avLst/>
          </a:prstGeom>
        </p:spPr>
        <p:txBody>
          <a:bodyPr/>
          <a:lstStyle/>
          <a:p>
            <a:fld id="{0724E257-343D-CC44-A0E7-CE74534BAC07}" type="datetime1">
              <a:rPr lang="en-AU" smtClean="0"/>
              <a:t>14/05/2021</a:t>
            </a:fld>
            <a:endParaRPr lang="en-US"/>
          </a:p>
        </p:txBody>
      </p:sp>
      <p:sp>
        <p:nvSpPr>
          <p:cNvPr id="6" name="Footer Placeholder 5">
            <a:extLst>
              <a:ext uri="{FF2B5EF4-FFF2-40B4-BE49-F238E27FC236}">
                <a16:creationId xmlns:a16="http://schemas.microsoft.com/office/drawing/2014/main" id="{7101498B-253C-6C40-9EDE-9894234112C7}"/>
              </a:ext>
            </a:extLst>
          </p:cNvPr>
          <p:cNvSpPr>
            <a:spLocks noGrp="1"/>
          </p:cNvSpPr>
          <p:nvPr>
            <p:ph type="ftr" sz="quarter" idx="11"/>
          </p:nvPr>
        </p:nvSpPr>
        <p:spPr/>
        <p:txBody>
          <a:bodyPr/>
          <a:lstStyle/>
          <a:p>
            <a:r>
              <a:rPr lang="en-US"/>
              <a:t>www.joinus.org.au</a:t>
            </a:r>
          </a:p>
        </p:txBody>
      </p:sp>
      <p:sp>
        <p:nvSpPr>
          <p:cNvPr id="7" name="Slide Number Placeholder 6">
            <a:extLst>
              <a:ext uri="{FF2B5EF4-FFF2-40B4-BE49-F238E27FC236}">
                <a16:creationId xmlns:a16="http://schemas.microsoft.com/office/drawing/2014/main" id="{4439AC7C-541B-B046-9C10-56481D60559A}"/>
              </a:ext>
            </a:extLst>
          </p:cNvPr>
          <p:cNvSpPr>
            <a:spLocks noGrp="1"/>
          </p:cNvSpPr>
          <p:nvPr>
            <p:ph type="sldNum" sz="quarter" idx="12"/>
          </p:nvPr>
        </p:nvSpPr>
        <p:spPr>
          <a:xfrm>
            <a:off x="8610600" y="6356350"/>
            <a:ext cx="2743200" cy="365125"/>
          </a:xfrm>
          <a:prstGeom prst="rect">
            <a:avLst/>
          </a:prstGeom>
        </p:spPr>
        <p:txBody>
          <a:bodyPr/>
          <a:lstStyle/>
          <a:p>
            <a:fld id="{4E6BB103-E2D8-484F-B765-240821AA2FED}" type="slidenum">
              <a:rPr lang="en-US" smtClean="0"/>
              <a:t>‹#›</a:t>
            </a:fld>
            <a:endParaRPr lang="en-US"/>
          </a:p>
        </p:txBody>
      </p:sp>
    </p:spTree>
    <p:extLst>
      <p:ext uri="{BB962C8B-B14F-4D97-AF65-F5344CB8AC3E}">
        <p14:creationId xmlns:p14="http://schemas.microsoft.com/office/powerpoint/2010/main" val="4187403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BC6DB-95AD-064D-ACD5-1512FC611C3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CCE80DA-9AE6-294C-9603-88C44D1DED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5FC94B2-F07E-8E4A-8292-3C352ED22A1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BDD64A8-D704-2142-8E2C-B7DDD6A80E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A2A83B2-2987-8C46-84F6-84EF747C150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CB818FA-7395-AB4B-84E1-D16D3DB849A6}"/>
              </a:ext>
            </a:extLst>
          </p:cNvPr>
          <p:cNvSpPr>
            <a:spLocks noGrp="1"/>
          </p:cNvSpPr>
          <p:nvPr>
            <p:ph type="dt" sz="half" idx="10"/>
          </p:nvPr>
        </p:nvSpPr>
        <p:spPr>
          <a:xfrm>
            <a:off x="838200" y="6356350"/>
            <a:ext cx="2743200" cy="365125"/>
          </a:xfrm>
          <a:prstGeom prst="rect">
            <a:avLst/>
          </a:prstGeom>
        </p:spPr>
        <p:txBody>
          <a:bodyPr/>
          <a:lstStyle/>
          <a:p>
            <a:fld id="{C0F727CC-F57C-2440-8D0E-CF51BEBBA009}" type="datetime1">
              <a:rPr lang="en-AU" smtClean="0"/>
              <a:t>14/05/2021</a:t>
            </a:fld>
            <a:endParaRPr lang="en-US"/>
          </a:p>
        </p:txBody>
      </p:sp>
      <p:sp>
        <p:nvSpPr>
          <p:cNvPr id="8" name="Footer Placeholder 7">
            <a:extLst>
              <a:ext uri="{FF2B5EF4-FFF2-40B4-BE49-F238E27FC236}">
                <a16:creationId xmlns:a16="http://schemas.microsoft.com/office/drawing/2014/main" id="{7BCF1A9A-1C84-5F48-96E0-8A4062530FE0}"/>
              </a:ext>
            </a:extLst>
          </p:cNvPr>
          <p:cNvSpPr>
            <a:spLocks noGrp="1"/>
          </p:cNvSpPr>
          <p:nvPr>
            <p:ph type="ftr" sz="quarter" idx="11"/>
          </p:nvPr>
        </p:nvSpPr>
        <p:spPr/>
        <p:txBody>
          <a:bodyPr/>
          <a:lstStyle/>
          <a:p>
            <a:r>
              <a:rPr lang="en-US"/>
              <a:t>www.joinus.org.au</a:t>
            </a:r>
          </a:p>
        </p:txBody>
      </p:sp>
      <p:sp>
        <p:nvSpPr>
          <p:cNvPr id="9" name="Slide Number Placeholder 8">
            <a:extLst>
              <a:ext uri="{FF2B5EF4-FFF2-40B4-BE49-F238E27FC236}">
                <a16:creationId xmlns:a16="http://schemas.microsoft.com/office/drawing/2014/main" id="{274F8B76-AC56-D744-BCEC-B93E7597F234}"/>
              </a:ext>
            </a:extLst>
          </p:cNvPr>
          <p:cNvSpPr>
            <a:spLocks noGrp="1"/>
          </p:cNvSpPr>
          <p:nvPr>
            <p:ph type="sldNum" sz="quarter" idx="12"/>
          </p:nvPr>
        </p:nvSpPr>
        <p:spPr>
          <a:xfrm>
            <a:off x="8610600" y="6356350"/>
            <a:ext cx="2743200" cy="365125"/>
          </a:xfrm>
          <a:prstGeom prst="rect">
            <a:avLst/>
          </a:prstGeom>
        </p:spPr>
        <p:txBody>
          <a:bodyPr/>
          <a:lstStyle/>
          <a:p>
            <a:fld id="{4E6BB103-E2D8-484F-B765-240821AA2FED}" type="slidenum">
              <a:rPr lang="en-US" smtClean="0"/>
              <a:t>‹#›</a:t>
            </a:fld>
            <a:endParaRPr lang="en-US"/>
          </a:p>
        </p:txBody>
      </p:sp>
    </p:spTree>
    <p:extLst>
      <p:ext uri="{BB962C8B-B14F-4D97-AF65-F5344CB8AC3E}">
        <p14:creationId xmlns:p14="http://schemas.microsoft.com/office/powerpoint/2010/main" val="1777116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AF5B-B9C2-5D40-A702-9C89566F116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682429B-59F1-864C-B12F-0A1B41C66464}"/>
              </a:ext>
            </a:extLst>
          </p:cNvPr>
          <p:cNvSpPr>
            <a:spLocks noGrp="1"/>
          </p:cNvSpPr>
          <p:nvPr>
            <p:ph type="dt" sz="half" idx="10"/>
          </p:nvPr>
        </p:nvSpPr>
        <p:spPr>
          <a:xfrm>
            <a:off x="838200" y="6356350"/>
            <a:ext cx="2743200" cy="365125"/>
          </a:xfrm>
          <a:prstGeom prst="rect">
            <a:avLst/>
          </a:prstGeom>
        </p:spPr>
        <p:txBody>
          <a:bodyPr/>
          <a:lstStyle/>
          <a:p>
            <a:fld id="{5F97F88E-92AE-DE47-A2C5-C7839BD1AEB6}" type="datetime1">
              <a:rPr lang="en-AU" smtClean="0"/>
              <a:t>14/05/2021</a:t>
            </a:fld>
            <a:endParaRPr lang="en-US"/>
          </a:p>
        </p:txBody>
      </p:sp>
      <p:sp>
        <p:nvSpPr>
          <p:cNvPr id="4" name="Footer Placeholder 3">
            <a:extLst>
              <a:ext uri="{FF2B5EF4-FFF2-40B4-BE49-F238E27FC236}">
                <a16:creationId xmlns:a16="http://schemas.microsoft.com/office/drawing/2014/main" id="{927F3A59-63FD-BA4E-B773-64BF0D74A77F}"/>
              </a:ext>
            </a:extLst>
          </p:cNvPr>
          <p:cNvSpPr>
            <a:spLocks noGrp="1"/>
          </p:cNvSpPr>
          <p:nvPr>
            <p:ph type="ftr" sz="quarter" idx="11"/>
          </p:nvPr>
        </p:nvSpPr>
        <p:spPr/>
        <p:txBody>
          <a:bodyPr/>
          <a:lstStyle/>
          <a:p>
            <a:r>
              <a:rPr lang="en-US"/>
              <a:t>www.joinus.org.au</a:t>
            </a:r>
          </a:p>
        </p:txBody>
      </p:sp>
      <p:sp>
        <p:nvSpPr>
          <p:cNvPr id="5" name="Slide Number Placeholder 4">
            <a:extLst>
              <a:ext uri="{FF2B5EF4-FFF2-40B4-BE49-F238E27FC236}">
                <a16:creationId xmlns:a16="http://schemas.microsoft.com/office/drawing/2014/main" id="{A0DAE434-7C6B-684A-8C23-60215531E425}"/>
              </a:ext>
            </a:extLst>
          </p:cNvPr>
          <p:cNvSpPr>
            <a:spLocks noGrp="1"/>
          </p:cNvSpPr>
          <p:nvPr>
            <p:ph type="sldNum" sz="quarter" idx="12"/>
          </p:nvPr>
        </p:nvSpPr>
        <p:spPr>
          <a:xfrm>
            <a:off x="8610600" y="6356350"/>
            <a:ext cx="2743200" cy="365125"/>
          </a:xfrm>
          <a:prstGeom prst="rect">
            <a:avLst/>
          </a:prstGeom>
        </p:spPr>
        <p:txBody>
          <a:bodyPr/>
          <a:lstStyle/>
          <a:p>
            <a:fld id="{4E6BB103-E2D8-484F-B765-240821AA2FED}" type="slidenum">
              <a:rPr lang="en-US" smtClean="0"/>
              <a:t>‹#›</a:t>
            </a:fld>
            <a:endParaRPr lang="en-US"/>
          </a:p>
        </p:txBody>
      </p:sp>
    </p:spTree>
    <p:extLst>
      <p:ext uri="{BB962C8B-B14F-4D97-AF65-F5344CB8AC3E}">
        <p14:creationId xmlns:p14="http://schemas.microsoft.com/office/powerpoint/2010/main" val="3041199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93BB16-600E-DF49-9721-A173AE627EB4}"/>
              </a:ext>
            </a:extLst>
          </p:cNvPr>
          <p:cNvSpPr>
            <a:spLocks noGrp="1"/>
          </p:cNvSpPr>
          <p:nvPr>
            <p:ph type="dt" sz="half" idx="10"/>
          </p:nvPr>
        </p:nvSpPr>
        <p:spPr>
          <a:xfrm>
            <a:off x="838200" y="6356350"/>
            <a:ext cx="2743200" cy="365125"/>
          </a:xfrm>
          <a:prstGeom prst="rect">
            <a:avLst/>
          </a:prstGeom>
        </p:spPr>
        <p:txBody>
          <a:bodyPr/>
          <a:lstStyle/>
          <a:p>
            <a:fld id="{A389404C-D8E7-D541-B047-DA797443B583}" type="datetime1">
              <a:rPr lang="en-AU" smtClean="0"/>
              <a:t>14/05/2021</a:t>
            </a:fld>
            <a:endParaRPr lang="en-US"/>
          </a:p>
        </p:txBody>
      </p:sp>
      <p:sp>
        <p:nvSpPr>
          <p:cNvPr id="3" name="Footer Placeholder 2">
            <a:extLst>
              <a:ext uri="{FF2B5EF4-FFF2-40B4-BE49-F238E27FC236}">
                <a16:creationId xmlns:a16="http://schemas.microsoft.com/office/drawing/2014/main" id="{A10DFFE0-2815-F34F-8B65-3ABEC9C8BE88}"/>
              </a:ext>
            </a:extLst>
          </p:cNvPr>
          <p:cNvSpPr>
            <a:spLocks noGrp="1"/>
          </p:cNvSpPr>
          <p:nvPr>
            <p:ph type="ftr" sz="quarter" idx="11"/>
          </p:nvPr>
        </p:nvSpPr>
        <p:spPr/>
        <p:txBody>
          <a:bodyPr/>
          <a:lstStyle/>
          <a:p>
            <a:r>
              <a:rPr lang="en-US"/>
              <a:t>www.joinus.org.au</a:t>
            </a:r>
          </a:p>
        </p:txBody>
      </p:sp>
      <p:sp>
        <p:nvSpPr>
          <p:cNvPr id="4" name="Slide Number Placeholder 3">
            <a:extLst>
              <a:ext uri="{FF2B5EF4-FFF2-40B4-BE49-F238E27FC236}">
                <a16:creationId xmlns:a16="http://schemas.microsoft.com/office/drawing/2014/main" id="{65931DC6-3CFC-F245-A4BC-A8B99C6685B2}"/>
              </a:ext>
            </a:extLst>
          </p:cNvPr>
          <p:cNvSpPr>
            <a:spLocks noGrp="1"/>
          </p:cNvSpPr>
          <p:nvPr>
            <p:ph type="sldNum" sz="quarter" idx="12"/>
          </p:nvPr>
        </p:nvSpPr>
        <p:spPr>
          <a:xfrm>
            <a:off x="8610600" y="6356350"/>
            <a:ext cx="2743200" cy="365125"/>
          </a:xfrm>
          <a:prstGeom prst="rect">
            <a:avLst/>
          </a:prstGeom>
        </p:spPr>
        <p:txBody>
          <a:bodyPr/>
          <a:lstStyle/>
          <a:p>
            <a:fld id="{4E6BB103-E2D8-484F-B765-240821AA2FED}" type="slidenum">
              <a:rPr lang="en-US" smtClean="0"/>
              <a:t>‹#›</a:t>
            </a:fld>
            <a:endParaRPr lang="en-US"/>
          </a:p>
        </p:txBody>
      </p:sp>
    </p:spTree>
    <p:extLst>
      <p:ext uri="{BB962C8B-B14F-4D97-AF65-F5344CB8AC3E}">
        <p14:creationId xmlns:p14="http://schemas.microsoft.com/office/powerpoint/2010/main" val="72945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08061-9F22-F046-B2A1-D80674F95F2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01DEB6E-4550-B642-979F-6B3818DA05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5028AA-3EC5-8041-8F3C-80CA4B2214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51B53B5-0493-404C-88DB-22F1D55CE132}"/>
              </a:ext>
            </a:extLst>
          </p:cNvPr>
          <p:cNvSpPr>
            <a:spLocks noGrp="1"/>
          </p:cNvSpPr>
          <p:nvPr>
            <p:ph type="dt" sz="half" idx="10"/>
          </p:nvPr>
        </p:nvSpPr>
        <p:spPr>
          <a:xfrm>
            <a:off x="838200" y="6356350"/>
            <a:ext cx="2743200" cy="365125"/>
          </a:xfrm>
          <a:prstGeom prst="rect">
            <a:avLst/>
          </a:prstGeom>
        </p:spPr>
        <p:txBody>
          <a:bodyPr/>
          <a:lstStyle/>
          <a:p>
            <a:fld id="{08E17220-E238-5248-9AB9-3A2F31F5B55F}" type="datetime1">
              <a:rPr lang="en-AU" smtClean="0"/>
              <a:t>14/05/2021</a:t>
            </a:fld>
            <a:endParaRPr lang="en-US"/>
          </a:p>
        </p:txBody>
      </p:sp>
      <p:sp>
        <p:nvSpPr>
          <p:cNvPr id="6" name="Footer Placeholder 5">
            <a:extLst>
              <a:ext uri="{FF2B5EF4-FFF2-40B4-BE49-F238E27FC236}">
                <a16:creationId xmlns:a16="http://schemas.microsoft.com/office/drawing/2014/main" id="{81D83139-C114-834B-A340-90844835A9C3}"/>
              </a:ext>
            </a:extLst>
          </p:cNvPr>
          <p:cNvSpPr>
            <a:spLocks noGrp="1"/>
          </p:cNvSpPr>
          <p:nvPr>
            <p:ph type="ftr" sz="quarter" idx="11"/>
          </p:nvPr>
        </p:nvSpPr>
        <p:spPr/>
        <p:txBody>
          <a:bodyPr/>
          <a:lstStyle/>
          <a:p>
            <a:r>
              <a:rPr lang="en-US"/>
              <a:t>www.joinus.org.au</a:t>
            </a:r>
          </a:p>
        </p:txBody>
      </p:sp>
      <p:sp>
        <p:nvSpPr>
          <p:cNvPr id="7" name="Slide Number Placeholder 6">
            <a:extLst>
              <a:ext uri="{FF2B5EF4-FFF2-40B4-BE49-F238E27FC236}">
                <a16:creationId xmlns:a16="http://schemas.microsoft.com/office/drawing/2014/main" id="{ABD4D566-19C6-3543-B086-5EF2214C5AC1}"/>
              </a:ext>
            </a:extLst>
          </p:cNvPr>
          <p:cNvSpPr>
            <a:spLocks noGrp="1"/>
          </p:cNvSpPr>
          <p:nvPr>
            <p:ph type="sldNum" sz="quarter" idx="12"/>
          </p:nvPr>
        </p:nvSpPr>
        <p:spPr>
          <a:xfrm>
            <a:off x="8610600" y="6356350"/>
            <a:ext cx="2743200" cy="365125"/>
          </a:xfrm>
          <a:prstGeom prst="rect">
            <a:avLst/>
          </a:prstGeom>
        </p:spPr>
        <p:txBody>
          <a:bodyPr/>
          <a:lstStyle/>
          <a:p>
            <a:fld id="{4E6BB103-E2D8-484F-B765-240821AA2FED}" type="slidenum">
              <a:rPr lang="en-US" smtClean="0"/>
              <a:t>‹#›</a:t>
            </a:fld>
            <a:endParaRPr lang="en-US"/>
          </a:p>
        </p:txBody>
      </p:sp>
    </p:spTree>
    <p:extLst>
      <p:ext uri="{BB962C8B-B14F-4D97-AF65-F5344CB8AC3E}">
        <p14:creationId xmlns:p14="http://schemas.microsoft.com/office/powerpoint/2010/main" val="763346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646D-D644-C949-B0D4-00579B2C9B4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7FE1318-25E3-ED4C-82D9-589710617A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EBC4B4-69A3-6A4B-B65F-285602997A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6C6EC2C-46F6-2446-94F1-543FF41341E4}"/>
              </a:ext>
            </a:extLst>
          </p:cNvPr>
          <p:cNvSpPr>
            <a:spLocks noGrp="1"/>
          </p:cNvSpPr>
          <p:nvPr>
            <p:ph type="dt" sz="half" idx="10"/>
          </p:nvPr>
        </p:nvSpPr>
        <p:spPr>
          <a:xfrm>
            <a:off x="838200" y="6356350"/>
            <a:ext cx="2743200" cy="365125"/>
          </a:xfrm>
          <a:prstGeom prst="rect">
            <a:avLst/>
          </a:prstGeom>
        </p:spPr>
        <p:txBody>
          <a:bodyPr/>
          <a:lstStyle/>
          <a:p>
            <a:fld id="{92C8B2BA-4F5C-3B4A-92F5-4FCBBEF180E9}" type="datetime1">
              <a:rPr lang="en-AU" smtClean="0"/>
              <a:t>14/05/2021</a:t>
            </a:fld>
            <a:endParaRPr lang="en-US"/>
          </a:p>
        </p:txBody>
      </p:sp>
      <p:sp>
        <p:nvSpPr>
          <p:cNvPr id="6" name="Footer Placeholder 5">
            <a:extLst>
              <a:ext uri="{FF2B5EF4-FFF2-40B4-BE49-F238E27FC236}">
                <a16:creationId xmlns:a16="http://schemas.microsoft.com/office/drawing/2014/main" id="{876F1BC4-BAD1-274F-A22F-23C24703D6B3}"/>
              </a:ext>
            </a:extLst>
          </p:cNvPr>
          <p:cNvSpPr>
            <a:spLocks noGrp="1"/>
          </p:cNvSpPr>
          <p:nvPr>
            <p:ph type="ftr" sz="quarter" idx="11"/>
          </p:nvPr>
        </p:nvSpPr>
        <p:spPr/>
        <p:txBody>
          <a:bodyPr/>
          <a:lstStyle/>
          <a:p>
            <a:r>
              <a:rPr lang="en-US"/>
              <a:t>www.joinus.org.au</a:t>
            </a:r>
          </a:p>
        </p:txBody>
      </p:sp>
      <p:sp>
        <p:nvSpPr>
          <p:cNvPr id="7" name="Slide Number Placeholder 6">
            <a:extLst>
              <a:ext uri="{FF2B5EF4-FFF2-40B4-BE49-F238E27FC236}">
                <a16:creationId xmlns:a16="http://schemas.microsoft.com/office/drawing/2014/main" id="{A23E4C7C-DCFE-5B44-8673-7734E561B4F9}"/>
              </a:ext>
            </a:extLst>
          </p:cNvPr>
          <p:cNvSpPr>
            <a:spLocks noGrp="1"/>
          </p:cNvSpPr>
          <p:nvPr>
            <p:ph type="sldNum" sz="quarter" idx="12"/>
          </p:nvPr>
        </p:nvSpPr>
        <p:spPr>
          <a:xfrm>
            <a:off x="8610600" y="6356350"/>
            <a:ext cx="2743200" cy="365125"/>
          </a:xfrm>
          <a:prstGeom prst="rect">
            <a:avLst/>
          </a:prstGeom>
        </p:spPr>
        <p:txBody>
          <a:bodyPr/>
          <a:lstStyle/>
          <a:p>
            <a:fld id="{4E6BB103-E2D8-484F-B765-240821AA2FED}" type="slidenum">
              <a:rPr lang="en-US" smtClean="0"/>
              <a:t>‹#›</a:t>
            </a:fld>
            <a:endParaRPr lang="en-US"/>
          </a:p>
        </p:txBody>
      </p:sp>
    </p:spTree>
    <p:extLst>
      <p:ext uri="{BB962C8B-B14F-4D97-AF65-F5344CB8AC3E}">
        <p14:creationId xmlns:p14="http://schemas.microsoft.com/office/powerpoint/2010/main" val="4147354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D143DA-11BB-AB49-B10E-D1B77AE8E6BF}"/>
              </a:ext>
            </a:extLst>
          </p:cNvPr>
          <p:cNvSpPr>
            <a:spLocks noGrp="1"/>
          </p:cNvSpPr>
          <p:nvPr>
            <p:ph type="title"/>
          </p:nvPr>
        </p:nvSpPr>
        <p:spPr>
          <a:xfrm>
            <a:off x="495946" y="365125"/>
            <a:ext cx="10857854" cy="870117"/>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B2DFAF27-4F92-364D-B774-E770228B7AD4}"/>
              </a:ext>
            </a:extLst>
          </p:cNvPr>
          <p:cNvSpPr>
            <a:spLocks noGrp="1"/>
          </p:cNvSpPr>
          <p:nvPr>
            <p:ph type="body" idx="1"/>
          </p:nvPr>
        </p:nvSpPr>
        <p:spPr>
          <a:xfrm>
            <a:off x="495946" y="1572126"/>
            <a:ext cx="10857854" cy="460483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a:extLst>
              <a:ext uri="{FF2B5EF4-FFF2-40B4-BE49-F238E27FC236}">
                <a16:creationId xmlns:a16="http://schemas.microsoft.com/office/drawing/2014/main" id="{4E9B7E3F-5EEB-4E43-947D-22DD8C2AC6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www.joinus.org.au</a:t>
            </a:r>
          </a:p>
        </p:txBody>
      </p:sp>
      <p:grpSp>
        <p:nvGrpSpPr>
          <p:cNvPr id="7" name="Group 6">
            <a:extLst>
              <a:ext uri="{FF2B5EF4-FFF2-40B4-BE49-F238E27FC236}">
                <a16:creationId xmlns:a16="http://schemas.microsoft.com/office/drawing/2014/main" id="{E43BE03F-0E43-C14B-9C46-952E111EE788}"/>
              </a:ext>
            </a:extLst>
          </p:cNvPr>
          <p:cNvGrpSpPr/>
          <p:nvPr userDrawn="1"/>
        </p:nvGrpSpPr>
        <p:grpSpPr>
          <a:xfrm>
            <a:off x="8541041" y="6190731"/>
            <a:ext cx="3700655" cy="604288"/>
            <a:chOff x="8377472" y="6092377"/>
            <a:chExt cx="3700655" cy="604288"/>
          </a:xfrm>
        </p:grpSpPr>
        <p:pic>
          <p:nvPicPr>
            <p:cNvPr id="8" name="Picture 7">
              <a:extLst>
                <a:ext uri="{FF2B5EF4-FFF2-40B4-BE49-F238E27FC236}">
                  <a16:creationId xmlns:a16="http://schemas.microsoft.com/office/drawing/2014/main" id="{5ADECE1D-564C-6445-AFAE-94E0B0DCF19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377472" y="6108193"/>
              <a:ext cx="2199897" cy="588472"/>
            </a:xfrm>
            <a:prstGeom prst="rect">
              <a:avLst/>
            </a:prstGeom>
          </p:spPr>
        </p:pic>
        <p:pic>
          <p:nvPicPr>
            <p:cNvPr id="9" name="Picture 8">
              <a:extLst>
                <a:ext uri="{FF2B5EF4-FFF2-40B4-BE49-F238E27FC236}">
                  <a16:creationId xmlns:a16="http://schemas.microsoft.com/office/drawing/2014/main" id="{2951C238-7488-3049-B76A-3046B08F27AF}"/>
                </a:ext>
              </a:extLst>
            </p:cNvPr>
            <p:cNvPicPr>
              <a:picLocks noChangeAspect="1"/>
            </p:cNvPicPr>
            <p:nvPr/>
          </p:nvPicPr>
          <p:blipFill>
            <a:blip r:embed="rId14"/>
            <a:stretch>
              <a:fillRect/>
            </a:stretch>
          </p:blipFill>
          <p:spPr>
            <a:xfrm>
              <a:off x="10801441" y="6092377"/>
              <a:ext cx="1276686" cy="588472"/>
            </a:xfrm>
            <a:prstGeom prst="rect">
              <a:avLst/>
            </a:prstGeom>
          </p:spPr>
        </p:pic>
      </p:grpSp>
      <p:pic>
        <p:nvPicPr>
          <p:cNvPr id="10" name="Picture 9">
            <a:extLst>
              <a:ext uri="{FF2B5EF4-FFF2-40B4-BE49-F238E27FC236}">
                <a16:creationId xmlns:a16="http://schemas.microsoft.com/office/drawing/2014/main" id="{0DCCDAAA-392F-694E-903B-DCECEC778335}"/>
              </a:ext>
            </a:extLst>
          </p:cNvPr>
          <p:cNvPicPr>
            <a:picLocks noChangeAspect="1"/>
          </p:cNvPicPr>
          <p:nvPr userDrawn="1"/>
        </p:nvPicPr>
        <p:blipFill>
          <a:blip r:embed="rId15" cstate="screen">
            <a:extLst>
              <a:ext uri="{28A0092B-C50C-407E-A947-70E740481C1C}">
                <a14:useLocalDpi xmlns:a14="http://schemas.microsoft.com/office/drawing/2010/main"/>
              </a:ext>
            </a:extLst>
          </a:blip>
          <a:srcRect/>
          <a:stretch/>
        </p:blipFill>
        <p:spPr>
          <a:xfrm>
            <a:off x="143495" y="6206547"/>
            <a:ext cx="1389410" cy="548268"/>
          </a:xfrm>
          <a:prstGeom prst="rect">
            <a:avLst/>
          </a:prstGeom>
        </p:spPr>
      </p:pic>
    </p:spTree>
    <p:extLst>
      <p:ext uri="{BB962C8B-B14F-4D97-AF65-F5344CB8AC3E}">
        <p14:creationId xmlns:p14="http://schemas.microsoft.com/office/powerpoint/2010/main" val="2562983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b="1" kern="1200">
          <a:solidFill>
            <a:srgbClr val="7030A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5.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10.xml"/><Relationship Id="rId16" Type="http://schemas.openxmlformats.org/officeDocument/2006/relationships/image" Target="../media/image36.sv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35.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hyperlink" Target="http://www.joinus.org.a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3" Type="http://schemas.openxmlformats.org/officeDocument/2006/relationships/image" Target="../media/image48.png"/><Relationship Id="rId18" Type="http://schemas.openxmlformats.org/officeDocument/2006/relationships/image" Target="../media/image53.png"/><Relationship Id="rId26" Type="http://schemas.openxmlformats.org/officeDocument/2006/relationships/image" Target="../media/image61.png"/><Relationship Id="rId3" Type="http://schemas.openxmlformats.org/officeDocument/2006/relationships/image" Target="../media/image38.png"/><Relationship Id="rId21" Type="http://schemas.openxmlformats.org/officeDocument/2006/relationships/image" Target="../media/image56.png"/><Relationship Id="rId7" Type="http://schemas.openxmlformats.org/officeDocument/2006/relationships/image" Target="../media/image42.emf"/><Relationship Id="rId12" Type="http://schemas.openxmlformats.org/officeDocument/2006/relationships/image" Target="../media/image47.png"/><Relationship Id="rId17" Type="http://schemas.openxmlformats.org/officeDocument/2006/relationships/image" Target="../media/image52.png"/><Relationship Id="rId25" Type="http://schemas.openxmlformats.org/officeDocument/2006/relationships/image" Target="../media/image60.jpg"/><Relationship Id="rId33" Type="http://schemas.openxmlformats.org/officeDocument/2006/relationships/image" Target="../media/image68.png"/><Relationship Id="rId2" Type="http://schemas.openxmlformats.org/officeDocument/2006/relationships/notesSlide" Target="../notesSlides/notesSlide13.xml"/><Relationship Id="rId16" Type="http://schemas.openxmlformats.org/officeDocument/2006/relationships/image" Target="../media/image51.png"/><Relationship Id="rId20" Type="http://schemas.openxmlformats.org/officeDocument/2006/relationships/image" Target="../media/image55.png"/><Relationship Id="rId29"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24" Type="http://schemas.openxmlformats.org/officeDocument/2006/relationships/image" Target="../media/image59.jpg"/><Relationship Id="rId32" Type="http://schemas.openxmlformats.org/officeDocument/2006/relationships/image" Target="../media/image67.png"/><Relationship Id="rId5" Type="http://schemas.openxmlformats.org/officeDocument/2006/relationships/image" Target="../media/image40.png"/><Relationship Id="rId15" Type="http://schemas.openxmlformats.org/officeDocument/2006/relationships/image" Target="../media/image50.png"/><Relationship Id="rId23" Type="http://schemas.openxmlformats.org/officeDocument/2006/relationships/image" Target="../media/image58.jpg"/><Relationship Id="rId28" Type="http://schemas.openxmlformats.org/officeDocument/2006/relationships/image" Target="../media/image63.png"/><Relationship Id="rId10" Type="http://schemas.openxmlformats.org/officeDocument/2006/relationships/image" Target="../media/image45.png"/><Relationship Id="rId19" Type="http://schemas.openxmlformats.org/officeDocument/2006/relationships/image" Target="../media/image54.emf"/><Relationship Id="rId31" Type="http://schemas.openxmlformats.org/officeDocument/2006/relationships/image" Target="../media/image66.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jpeg"/><Relationship Id="rId22" Type="http://schemas.openxmlformats.org/officeDocument/2006/relationships/image" Target="../media/image57.png"/><Relationship Id="rId27" Type="http://schemas.openxmlformats.org/officeDocument/2006/relationships/image" Target="../media/image62.png"/><Relationship Id="rId30" Type="http://schemas.openxmlformats.org/officeDocument/2006/relationships/image" Target="../media/image65.png"/><Relationship Id="rId8" Type="http://schemas.openxmlformats.org/officeDocument/2006/relationships/image" Target="../media/image4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hyperlink" Target="mailto:ahehir@georgeinstitute.org.au" TargetMode="External"/><Relationship Id="rId4" Type="http://schemas.openxmlformats.org/officeDocument/2006/relationships/image" Target="../media/image70.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5.png"/><Relationship Id="rId4" Type="http://schemas.openxmlformats.org/officeDocument/2006/relationships/hyperlink" Target="mailto:ahehir@georgeinstitute.org.a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registerforshare.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notesSlide" Target="../notesSlides/notesSlide6.xml"/><Relationship Id="rId16" Type="http://schemas.openxmlformats.org/officeDocument/2006/relationships/image" Target="../media/image24.sv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5.png"/><Relationship Id="rId18" Type="http://schemas.openxmlformats.org/officeDocument/2006/relationships/image" Target="../media/image30.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9.png"/><Relationship Id="rId2" Type="http://schemas.openxmlformats.org/officeDocument/2006/relationships/notesSlide" Target="../notesSlides/notesSlide8.xml"/><Relationship Id="rId16" Type="http://schemas.openxmlformats.org/officeDocument/2006/relationships/image" Target="../media/image28.sv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7.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6.svg"/></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31.png"/><Relationship Id="rId18" Type="http://schemas.openxmlformats.org/officeDocument/2006/relationships/image" Target="../media/image2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notesSlide" Target="../notesSlides/notesSlide9.xml"/><Relationship Id="rId16" Type="http://schemas.openxmlformats.org/officeDocument/2006/relationships/image" Target="../media/image34.sv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3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BC7EA1-EC2B-A64A-86A0-BA34EEBE2D2A}"/>
              </a:ext>
            </a:extLst>
          </p:cNvPr>
          <p:cNvSpPr/>
          <p:nvPr/>
        </p:nvSpPr>
        <p:spPr>
          <a:xfrm>
            <a:off x="0" y="5738191"/>
            <a:ext cx="12192000" cy="1119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BCC44037-B842-9B43-8730-A6B2BC19FA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52439"/>
            <a:ext cx="12192000" cy="4426227"/>
          </a:xfrm>
          <a:prstGeom prst="rect">
            <a:avLst/>
          </a:prstGeom>
        </p:spPr>
      </p:pic>
      <p:sp>
        <p:nvSpPr>
          <p:cNvPr id="5" name="Rectangle 4">
            <a:extLst>
              <a:ext uri="{FF2B5EF4-FFF2-40B4-BE49-F238E27FC236}">
                <a16:creationId xmlns:a16="http://schemas.microsoft.com/office/drawing/2014/main" id="{03F1DAAB-33DA-EC49-BE74-4044B7EEFF5F}"/>
              </a:ext>
            </a:extLst>
          </p:cNvPr>
          <p:cNvSpPr/>
          <p:nvPr/>
        </p:nvSpPr>
        <p:spPr>
          <a:xfrm>
            <a:off x="-1668671" y="7894769"/>
            <a:ext cx="7482675" cy="867303"/>
          </a:xfrm>
          <a:prstGeom prst="rect">
            <a:avLst/>
          </a:prstGeom>
          <a:solidFill>
            <a:srgbClr val="F2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Title 1">
            <a:extLst>
              <a:ext uri="{FF2B5EF4-FFF2-40B4-BE49-F238E27FC236}">
                <a16:creationId xmlns:a16="http://schemas.microsoft.com/office/drawing/2014/main" id="{D7A7BDEF-7BED-1A41-AD20-C06D644501D4}"/>
              </a:ext>
            </a:extLst>
          </p:cNvPr>
          <p:cNvSpPr>
            <a:spLocks noGrp="1"/>
          </p:cNvSpPr>
          <p:nvPr>
            <p:ph type="ctrTitle"/>
          </p:nvPr>
        </p:nvSpPr>
        <p:spPr>
          <a:xfrm>
            <a:off x="372164" y="5431841"/>
            <a:ext cx="7327349" cy="1081145"/>
          </a:xfrm>
          <a:noFill/>
        </p:spPr>
        <p:txBody>
          <a:bodyPr anchor="b">
            <a:noAutofit/>
          </a:bodyPr>
          <a:lstStyle/>
          <a:p>
            <a:pPr algn="l"/>
            <a:r>
              <a:rPr lang="en-US" sz="2800" b="1" dirty="0">
                <a:solidFill>
                  <a:schemeClr val="bg2">
                    <a:lumMod val="25000"/>
                  </a:schemeClr>
                </a:solidFill>
                <a:latin typeface="+mn-lt"/>
              </a:rPr>
              <a:t>A national research register of one million </a:t>
            </a:r>
            <a:br>
              <a:rPr lang="en-US" sz="2800" b="1" dirty="0">
                <a:solidFill>
                  <a:schemeClr val="bg2">
                    <a:lumMod val="25000"/>
                  </a:schemeClr>
                </a:solidFill>
                <a:latin typeface="+mn-lt"/>
              </a:rPr>
            </a:br>
            <a:r>
              <a:rPr lang="en-US" sz="2800" b="1" dirty="0">
                <a:solidFill>
                  <a:schemeClr val="bg2">
                    <a:lumMod val="25000"/>
                  </a:schemeClr>
                </a:solidFill>
                <a:latin typeface="+mn-lt"/>
              </a:rPr>
              <a:t>people directly supporting Australian research</a:t>
            </a:r>
          </a:p>
        </p:txBody>
      </p:sp>
      <p:pic>
        <p:nvPicPr>
          <p:cNvPr id="11" name="Picture 10">
            <a:extLst>
              <a:ext uri="{FF2B5EF4-FFF2-40B4-BE49-F238E27FC236}">
                <a16:creationId xmlns:a16="http://schemas.microsoft.com/office/drawing/2014/main" id="{C247144A-3E0D-4010-9E2B-43E396BE168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72165" y="3429000"/>
            <a:ext cx="5269640" cy="2079428"/>
          </a:xfrm>
          <a:prstGeom prst="rect">
            <a:avLst/>
          </a:prstGeom>
          <a:solidFill>
            <a:srgbClr val="F2F2F1"/>
          </a:solidFill>
        </p:spPr>
      </p:pic>
    </p:spTree>
    <p:extLst>
      <p:ext uri="{BB962C8B-B14F-4D97-AF65-F5344CB8AC3E}">
        <p14:creationId xmlns:p14="http://schemas.microsoft.com/office/powerpoint/2010/main" val="2787219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BB987-DB09-C741-9A16-1AD45539C790}"/>
              </a:ext>
            </a:extLst>
          </p:cNvPr>
          <p:cNvSpPr>
            <a:spLocks noGrp="1"/>
          </p:cNvSpPr>
          <p:nvPr>
            <p:ph type="title"/>
          </p:nvPr>
        </p:nvSpPr>
        <p:spPr>
          <a:xfrm>
            <a:off x="495946" y="612315"/>
            <a:ext cx="10857854" cy="870117"/>
          </a:xfrm>
          <a:solidFill>
            <a:schemeClr val="bg1"/>
          </a:solidFill>
        </p:spPr>
        <p:txBody>
          <a:bodyPr/>
          <a:lstStyle/>
          <a:p>
            <a:r>
              <a:rPr lang="en-US" dirty="0"/>
              <a:t>Use case – research</a:t>
            </a:r>
          </a:p>
        </p:txBody>
      </p:sp>
      <p:pic>
        <p:nvPicPr>
          <p:cNvPr id="15" name="Graphic 14" descr="Internet">
            <a:extLst>
              <a:ext uri="{FF2B5EF4-FFF2-40B4-BE49-F238E27FC236}">
                <a16:creationId xmlns:a16="http://schemas.microsoft.com/office/drawing/2014/main" id="{A4098E04-37AA-2448-B445-2F5554D406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V="1">
            <a:off x="641584" y="2487674"/>
            <a:ext cx="2158423" cy="2158423"/>
          </a:xfrm>
          <a:prstGeom prst="rect">
            <a:avLst/>
          </a:prstGeom>
        </p:spPr>
      </p:pic>
      <p:sp>
        <p:nvSpPr>
          <p:cNvPr id="36" name="TextBox 35">
            <a:extLst>
              <a:ext uri="{FF2B5EF4-FFF2-40B4-BE49-F238E27FC236}">
                <a16:creationId xmlns:a16="http://schemas.microsoft.com/office/drawing/2014/main" id="{B775518E-95DD-1B4E-B9D3-8932607857A5}"/>
              </a:ext>
            </a:extLst>
          </p:cNvPr>
          <p:cNvSpPr txBox="1"/>
          <p:nvPr/>
        </p:nvSpPr>
        <p:spPr>
          <a:xfrm>
            <a:off x="228046" y="4260760"/>
            <a:ext cx="2981382" cy="461665"/>
          </a:xfrm>
          <a:prstGeom prst="rect">
            <a:avLst/>
          </a:prstGeom>
          <a:noFill/>
        </p:spPr>
        <p:txBody>
          <a:bodyPr wrap="square" rtlCol="0">
            <a:spAutoFit/>
          </a:bodyPr>
          <a:lstStyle/>
          <a:p>
            <a:pPr algn="ctr"/>
            <a:r>
              <a:rPr lang="en-US" sz="2400" b="1" dirty="0"/>
              <a:t>Website</a:t>
            </a:r>
          </a:p>
        </p:txBody>
      </p:sp>
      <p:pic>
        <p:nvPicPr>
          <p:cNvPr id="27" name="Graphic 26" descr="Cloud Computing">
            <a:extLst>
              <a:ext uri="{FF2B5EF4-FFF2-40B4-BE49-F238E27FC236}">
                <a16:creationId xmlns:a16="http://schemas.microsoft.com/office/drawing/2014/main" id="{81FEA086-24F7-224C-96A4-E62223FCF6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82360" y="1551949"/>
            <a:ext cx="1503511" cy="1503511"/>
          </a:xfrm>
          <a:prstGeom prst="rect">
            <a:avLst/>
          </a:prstGeom>
        </p:spPr>
      </p:pic>
      <p:grpSp>
        <p:nvGrpSpPr>
          <p:cNvPr id="42" name="Group 41">
            <a:extLst>
              <a:ext uri="{FF2B5EF4-FFF2-40B4-BE49-F238E27FC236}">
                <a16:creationId xmlns:a16="http://schemas.microsoft.com/office/drawing/2014/main" id="{4BEBAB5D-7D5D-104D-910F-955B13DE7E72}"/>
              </a:ext>
            </a:extLst>
          </p:cNvPr>
          <p:cNvGrpSpPr/>
          <p:nvPr/>
        </p:nvGrpSpPr>
        <p:grpSpPr>
          <a:xfrm>
            <a:off x="3992844" y="3904055"/>
            <a:ext cx="2103156" cy="2103156"/>
            <a:chOff x="2840206" y="3510551"/>
            <a:chExt cx="2103156" cy="2103156"/>
          </a:xfrm>
        </p:grpSpPr>
        <p:pic>
          <p:nvPicPr>
            <p:cNvPr id="34" name="Graphic 33" descr="Syncing cloud">
              <a:extLst>
                <a:ext uri="{FF2B5EF4-FFF2-40B4-BE49-F238E27FC236}">
                  <a16:creationId xmlns:a16="http://schemas.microsoft.com/office/drawing/2014/main" id="{18FF2902-2D86-2A43-A2F9-6F1D09626C6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40206" y="3510551"/>
              <a:ext cx="2103156" cy="2103156"/>
            </a:xfrm>
            <a:prstGeom prst="rect">
              <a:avLst/>
            </a:prstGeom>
          </p:spPr>
        </p:pic>
        <p:sp>
          <p:nvSpPr>
            <p:cNvPr id="35" name="Oval 34">
              <a:extLst>
                <a:ext uri="{FF2B5EF4-FFF2-40B4-BE49-F238E27FC236}">
                  <a16:creationId xmlns:a16="http://schemas.microsoft.com/office/drawing/2014/main" id="{9951C921-8B7D-D04A-B5AE-1E1AFBC7B379}"/>
                </a:ext>
              </a:extLst>
            </p:cNvPr>
            <p:cNvSpPr/>
            <p:nvPr/>
          </p:nvSpPr>
          <p:spPr>
            <a:xfrm>
              <a:off x="3447932" y="4246456"/>
              <a:ext cx="783893" cy="7838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descr="Safe">
              <a:extLst>
                <a:ext uri="{FF2B5EF4-FFF2-40B4-BE49-F238E27FC236}">
                  <a16:creationId xmlns:a16="http://schemas.microsoft.com/office/drawing/2014/main" id="{F90E6C31-F2BE-CE46-A0E3-128E04F19EF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36772" y="4249855"/>
              <a:ext cx="783893" cy="783893"/>
            </a:xfrm>
            <a:prstGeom prst="rect">
              <a:avLst/>
            </a:prstGeom>
          </p:spPr>
        </p:pic>
      </p:grpSp>
      <p:sp>
        <p:nvSpPr>
          <p:cNvPr id="37" name="TextBox 36">
            <a:extLst>
              <a:ext uri="{FF2B5EF4-FFF2-40B4-BE49-F238E27FC236}">
                <a16:creationId xmlns:a16="http://schemas.microsoft.com/office/drawing/2014/main" id="{3714C505-4E67-DD46-AD77-8B40E577B267}"/>
              </a:ext>
            </a:extLst>
          </p:cNvPr>
          <p:cNvSpPr txBox="1"/>
          <p:nvPr/>
        </p:nvSpPr>
        <p:spPr>
          <a:xfrm>
            <a:off x="2584588" y="2062258"/>
            <a:ext cx="1503511" cy="707886"/>
          </a:xfrm>
          <a:prstGeom prst="rect">
            <a:avLst/>
          </a:prstGeom>
          <a:noFill/>
        </p:spPr>
        <p:txBody>
          <a:bodyPr wrap="square" rtlCol="0">
            <a:spAutoFit/>
          </a:bodyPr>
          <a:lstStyle/>
          <a:p>
            <a:pPr algn="ctr"/>
            <a:r>
              <a:rPr lang="en-US" sz="2000" b="1" dirty="0"/>
              <a:t>Contact details</a:t>
            </a:r>
          </a:p>
        </p:txBody>
      </p:sp>
      <p:sp>
        <p:nvSpPr>
          <p:cNvPr id="41" name="TextBox 40">
            <a:extLst>
              <a:ext uri="{FF2B5EF4-FFF2-40B4-BE49-F238E27FC236}">
                <a16:creationId xmlns:a16="http://schemas.microsoft.com/office/drawing/2014/main" id="{8F31C3AE-45BC-6A48-8740-E92E56EE8747}"/>
              </a:ext>
            </a:extLst>
          </p:cNvPr>
          <p:cNvSpPr txBox="1"/>
          <p:nvPr/>
        </p:nvSpPr>
        <p:spPr>
          <a:xfrm>
            <a:off x="3563343" y="5567844"/>
            <a:ext cx="2981382" cy="707886"/>
          </a:xfrm>
          <a:prstGeom prst="rect">
            <a:avLst/>
          </a:prstGeom>
          <a:noFill/>
        </p:spPr>
        <p:txBody>
          <a:bodyPr wrap="square" rtlCol="0">
            <a:spAutoFit/>
          </a:bodyPr>
          <a:lstStyle/>
          <a:p>
            <a:r>
              <a:rPr lang="en-AU" sz="2000" b="1" dirty="0"/>
              <a:t>Secure storage and compute (ERICA)</a:t>
            </a:r>
          </a:p>
        </p:txBody>
      </p:sp>
      <p:pic>
        <p:nvPicPr>
          <p:cNvPr id="55" name="Graphic 54" descr="Line arrow Straight">
            <a:extLst>
              <a:ext uri="{FF2B5EF4-FFF2-40B4-BE49-F238E27FC236}">
                <a16:creationId xmlns:a16="http://schemas.microsoft.com/office/drawing/2014/main" id="{E149798B-513B-5C49-9F15-AB1148E8E2D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0276960" flipH="1">
            <a:off x="2805532" y="2310271"/>
            <a:ext cx="1586829" cy="914400"/>
          </a:xfrm>
          <a:prstGeom prst="rect">
            <a:avLst/>
          </a:prstGeom>
        </p:spPr>
      </p:pic>
      <p:sp>
        <p:nvSpPr>
          <p:cNvPr id="26" name="TextBox 25">
            <a:extLst>
              <a:ext uri="{FF2B5EF4-FFF2-40B4-BE49-F238E27FC236}">
                <a16:creationId xmlns:a16="http://schemas.microsoft.com/office/drawing/2014/main" id="{5562DCE3-E182-4E39-9668-88C899C833F3}"/>
              </a:ext>
            </a:extLst>
          </p:cNvPr>
          <p:cNvSpPr txBox="1"/>
          <p:nvPr/>
        </p:nvSpPr>
        <p:spPr>
          <a:xfrm>
            <a:off x="2457672" y="4211213"/>
            <a:ext cx="1782656" cy="707886"/>
          </a:xfrm>
          <a:prstGeom prst="rect">
            <a:avLst/>
          </a:prstGeom>
          <a:noFill/>
        </p:spPr>
        <p:txBody>
          <a:bodyPr wrap="square" rtlCol="0">
            <a:spAutoFit/>
          </a:bodyPr>
          <a:lstStyle/>
          <a:p>
            <a:pPr algn="ctr"/>
            <a:r>
              <a:rPr lang="en-US" sz="2000" b="1" dirty="0"/>
              <a:t>Medical history</a:t>
            </a:r>
          </a:p>
        </p:txBody>
      </p:sp>
      <p:sp>
        <p:nvSpPr>
          <p:cNvPr id="28" name="TextBox 27">
            <a:extLst>
              <a:ext uri="{FF2B5EF4-FFF2-40B4-BE49-F238E27FC236}">
                <a16:creationId xmlns:a16="http://schemas.microsoft.com/office/drawing/2014/main" id="{09DBB9D1-4491-486A-9DEF-D99CC942432B}"/>
              </a:ext>
            </a:extLst>
          </p:cNvPr>
          <p:cNvSpPr txBox="1"/>
          <p:nvPr/>
        </p:nvSpPr>
        <p:spPr>
          <a:xfrm>
            <a:off x="3893839" y="2862697"/>
            <a:ext cx="2038679" cy="461665"/>
          </a:xfrm>
          <a:prstGeom prst="rect">
            <a:avLst/>
          </a:prstGeom>
          <a:noFill/>
        </p:spPr>
        <p:txBody>
          <a:bodyPr wrap="square" rtlCol="0">
            <a:spAutoFit/>
          </a:bodyPr>
          <a:lstStyle/>
          <a:p>
            <a:pPr algn="ctr"/>
            <a:r>
              <a:rPr lang="en-US" sz="2400" b="1" dirty="0"/>
              <a:t>CRM database</a:t>
            </a:r>
          </a:p>
        </p:txBody>
      </p:sp>
      <p:pic>
        <p:nvPicPr>
          <p:cNvPr id="20" name="Graphic 19" descr="Line arrow Straight">
            <a:extLst>
              <a:ext uri="{FF2B5EF4-FFF2-40B4-BE49-F238E27FC236}">
                <a16:creationId xmlns:a16="http://schemas.microsoft.com/office/drawing/2014/main" id="{75436543-1F80-47A3-827E-CB45F2D54BD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491164" flipH="1">
            <a:off x="2760896" y="3684014"/>
            <a:ext cx="1727509" cy="914400"/>
          </a:xfrm>
          <a:prstGeom prst="rect">
            <a:avLst/>
          </a:prstGeom>
        </p:spPr>
      </p:pic>
      <p:pic>
        <p:nvPicPr>
          <p:cNvPr id="17" name="Graphic 16" descr="Line arrow Straight">
            <a:extLst>
              <a:ext uri="{FF2B5EF4-FFF2-40B4-BE49-F238E27FC236}">
                <a16:creationId xmlns:a16="http://schemas.microsoft.com/office/drawing/2014/main" id="{F3B339EC-52E6-4E9C-A177-C19213BB448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9108425" flipH="1">
            <a:off x="5872363" y="3749856"/>
            <a:ext cx="2074145" cy="887001"/>
          </a:xfrm>
          <a:prstGeom prst="rect">
            <a:avLst/>
          </a:prstGeom>
        </p:spPr>
      </p:pic>
      <p:sp>
        <p:nvSpPr>
          <p:cNvPr id="22" name="TextBox 21">
            <a:extLst>
              <a:ext uri="{FF2B5EF4-FFF2-40B4-BE49-F238E27FC236}">
                <a16:creationId xmlns:a16="http://schemas.microsoft.com/office/drawing/2014/main" id="{C0BB9E13-6A0C-4A5F-B439-22B4367519A9}"/>
              </a:ext>
            </a:extLst>
          </p:cNvPr>
          <p:cNvSpPr txBox="1"/>
          <p:nvPr/>
        </p:nvSpPr>
        <p:spPr>
          <a:xfrm>
            <a:off x="7026446" y="4169343"/>
            <a:ext cx="3526668" cy="1323439"/>
          </a:xfrm>
          <a:prstGeom prst="rect">
            <a:avLst/>
          </a:prstGeom>
          <a:noFill/>
        </p:spPr>
        <p:txBody>
          <a:bodyPr wrap="square" rtlCol="0">
            <a:spAutoFit/>
          </a:bodyPr>
          <a:lstStyle/>
          <a:p>
            <a:pPr algn="ctr"/>
            <a:r>
              <a:rPr lang="en-US" sz="2000" b="1" dirty="0">
                <a:solidFill>
                  <a:srgbClr val="7030A0"/>
                </a:solidFill>
              </a:rPr>
              <a:t>The Join Us team can provide secure access to de-identified health data for research projects</a:t>
            </a:r>
          </a:p>
        </p:txBody>
      </p:sp>
      <p:pic>
        <p:nvPicPr>
          <p:cNvPr id="23" name="Graphic 22" descr="Head with gears">
            <a:extLst>
              <a:ext uri="{FF2B5EF4-FFF2-40B4-BE49-F238E27FC236}">
                <a16:creationId xmlns:a16="http://schemas.microsoft.com/office/drawing/2014/main" id="{26236CD0-5358-42FC-B44C-B0225FD60F6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972149" y="2553471"/>
            <a:ext cx="1635263" cy="1635263"/>
          </a:xfrm>
          <a:prstGeom prst="rect">
            <a:avLst/>
          </a:prstGeom>
        </p:spPr>
      </p:pic>
    </p:spTree>
    <p:extLst>
      <p:ext uri="{BB962C8B-B14F-4D97-AF65-F5344CB8AC3E}">
        <p14:creationId xmlns:p14="http://schemas.microsoft.com/office/powerpoint/2010/main" val="41594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97824-63D1-4D41-B775-B0E800797013}"/>
              </a:ext>
            </a:extLst>
          </p:cNvPr>
          <p:cNvSpPr>
            <a:spLocks noGrp="1"/>
          </p:cNvSpPr>
          <p:nvPr>
            <p:ph type="title"/>
          </p:nvPr>
        </p:nvSpPr>
        <p:spPr>
          <a:xfrm>
            <a:off x="495946" y="612315"/>
            <a:ext cx="10857854" cy="870117"/>
          </a:xfrm>
        </p:spPr>
        <p:txBody>
          <a:bodyPr/>
          <a:lstStyle/>
          <a:p>
            <a:r>
              <a:rPr lang="en-US" dirty="0"/>
              <a:t>Current status of Join Us*</a:t>
            </a:r>
          </a:p>
        </p:txBody>
      </p:sp>
      <p:sp>
        <p:nvSpPr>
          <p:cNvPr id="3" name="Content Placeholder 2">
            <a:extLst>
              <a:ext uri="{FF2B5EF4-FFF2-40B4-BE49-F238E27FC236}">
                <a16:creationId xmlns:a16="http://schemas.microsoft.com/office/drawing/2014/main" id="{343C2FBA-239A-F04F-8BEF-6AA83120B9EF}"/>
              </a:ext>
            </a:extLst>
          </p:cNvPr>
          <p:cNvSpPr>
            <a:spLocks noGrp="1"/>
          </p:cNvSpPr>
          <p:nvPr>
            <p:ph idx="1"/>
          </p:nvPr>
        </p:nvSpPr>
        <p:spPr>
          <a:xfrm>
            <a:off x="495946" y="1572126"/>
            <a:ext cx="10857854" cy="4604837"/>
          </a:xfrm>
        </p:spPr>
        <p:txBody>
          <a:bodyPr>
            <a:normAutofit fontScale="92500" lnSpcReduction="10000"/>
          </a:bodyPr>
          <a:lstStyle/>
          <a:p>
            <a:pPr marL="355600" indent="-355600">
              <a:buFont typeface="Wingdings" panose="05000000000000000000" pitchFamily="2" charset="2"/>
              <a:buChar char="ü"/>
            </a:pPr>
            <a:r>
              <a:rPr lang="en-US" dirty="0"/>
              <a:t>Ethics approval</a:t>
            </a:r>
          </a:p>
          <a:p>
            <a:pPr marL="355600" indent="-355600">
              <a:buFont typeface="Wingdings" panose="05000000000000000000" pitchFamily="2" charset="2"/>
              <a:buChar char="ü"/>
            </a:pPr>
            <a:r>
              <a:rPr lang="en-US" dirty="0"/>
              <a:t>Technical solution</a:t>
            </a:r>
          </a:p>
          <a:p>
            <a:pPr marL="355600" indent="-355600">
              <a:buFont typeface="Wingdings" panose="05000000000000000000" pitchFamily="2" charset="2"/>
              <a:buChar char="ü"/>
            </a:pPr>
            <a:r>
              <a:rPr lang="en-US" dirty="0"/>
              <a:t>Website launched </a:t>
            </a:r>
            <a:r>
              <a:rPr lang="en-US" b="1" dirty="0">
                <a:hlinkClick r:id="rId3">
                  <a:extLst>
                    <a:ext uri="{A12FA001-AC4F-418D-AE19-62706E023703}">
                      <ahyp:hlinkClr xmlns:ahyp="http://schemas.microsoft.com/office/drawing/2018/hyperlinkcolor" val="tx"/>
                    </a:ext>
                  </a:extLst>
                </a:hlinkClick>
              </a:rPr>
              <a:t>www.joinus.org.au</a:t>
            </a:r>
            <a:r>
              <a:rPr lang="en-US" b="1" dirty="0"/>
              <a:t> </a:t>
            </a:r>
          </a:p>
          <a:p>
            <a:pPr marL="355600" indent="-355600">
              <a:buFont typeface="Wingdings" panose="05000000000000000000" pitchFamily="2" charset="2"/>
              <a:buChar char="ü"/>
            </a:pPr>
            <a:r>
              <a:rPr lang="en-US" dirty="0"/>
              <a:t>Soft launch – 260+ registered participants</a:t>
            </a:r>
          </a:p>
          <a:p>
            <a:pPr marL="0" indent="0">
              <a:buNone/>
            </a:pPr>
            <a:r>
              <a:rPr lang="en-US" dirty="0"/>
              <a:t>                          </a:t>
            </a:r>
            <a:r>
              <a:rPr lang="en-US"/>
              <a:t>– 28 </a:t>
            </a:r>
            <a:r>
              <a:rPr lang="en-US" dirty="0"/>
              <a:t>Partner </a:t>
            </a:r>
            <a:r>
              <a:rPr lang="en-US" dirty="0" err="1"/>
              <a:t>Organisations</a:t>
            </a:r>
            <a:endParaRPr lang="en-US" dirty="0"/>
          </a:p>
          <a:p>
            <a:endParaRPr lang="en-US" sz="2200" dirty="0"/>
          </a:p>
          <a:p>
            <a:pPr lvl="1"/>
            <a:endParaRPr lang="en-US" dirty="0"/>
          </a:p>
          <a:p>
            <a:pPr lvl="1"/>
            <a:endParaRPr lang="en-US" dirty="0"/>
          </a:p>
          <a:p>
            <a:pPr lvl="1"/>
            <a:endParaRPr lang="en-US" dirty="0"/>
          </a:p>
          <a:p>
            <a:pPr lvl="1"/>
            <a:endParaRPr lang="en-US" dirty="0"/>
          </a:p>
          <a:p>
            <a:pPr marL="0" indent="0">
              <a:buNone/>
            </a:pPr>
            <a:r>
              <a:rPr lang="en-US" sz="2000" i="1" dirty="0"/>
              <a:t>*As at March 2021</a:t>
            </a:r>
          </a:p>
        </p:txBody>
      </p:sp>
      <p:pic>
        <p:nvPicPr>
          <p:cNvPr id="7" name="Picture 6">
            <a:extLst>
              <a:ext uri="{FF2B5EF4-FFF2-40B4-BE49-F238E27FC236}">
                <a16:creationId xmlns:a16="http://schemas.microsoft.com/office/drawing/2014/main" id="{83F496C5-A574-4409-B1FB-CDEF789BB9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8693" y="3867233"/>
            <a:ext cx="6641454" cy="2861704"/>
          </a:xfrm>
          <a:prstGeom prst="rect">
            <a:avLst/>
          </a:prstGeom>
        </p:spPr>
      </p:pic>
    </p:spTree>
    <p:extLst>
      <p:ext uri="{BB962C8B-B14F-4D97-AF65-F5344CB8AC3E}">
        <p14:creationId xmlns:p14="http://schemas.microsoft.com/office/powerpoint/2010/main" val="3985173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BDEB6-FB2C-4A47-8DDC-00D1C59E1FAE}"/>
              </a:ext>
            </a:extLst>
          </p:cNvPr>
          <p:cNvSpPr>
            <a:spLocks noGrp="1"/>
          </p:cNvSpPr>
          <p:nvPr>
            <p:ph type="title"/>
          </p:nvPr>
        </p:nvSpPr>
        <p:spPr>
          <a:xfrm>
            <a:off x="495946" y="612315"/>
            <a:ext cx="10857854" cy="870117"/>
          </a:xfrm>
        </p:spPr>
        <p:txBody>
          <a:bodyPr/>
          <a:lstStyle/>
          <a:p>
            <a:r>
              <a:rPr lang="en-US" dirty="0"/>
              <a:t>Governance</a:t>
            </a:r>
          </a:p>
        </p:txBody>
      </p:sp>
      <p:sp>
        <p:nvSpPr>
          <p:cNvPr id="3" name="Content Placeholder 2">
            <a:extLst>
              <a:ext uri="{FF2B5EF4-FFF2-40B4-BE49-F238E27FC236}">
                <a16:creationId xmlns:a16="http://schemas.microsoft.com/office/drawing/2014/main" id="{33BEF698-4BB9-A04F-86D0-BAD83595BEBE}"/>
              </a:ext>
            </a:extLst>
          </p:cNvPr>
          <p:cNvSpPr>
            <a:spLocks noGrp="1"/>
          </p:cNvSpPr>
          <p:nvPr>
            <p:ph idx="1"/>
          </p:nvPr>
        </p:nvSpPr>
        <p:spPr>
          <a:xfrm>
            <a:off x="495946" y="1572126"/>
            <a:ext cx="10857854" cy="4604837"/>
          </a:xfrm>
        </p:spPr>
        <p:txBody>
          <a:bodyPr>
            <a:normAutofit/>
          </a:bodyPr>
          <a:lstStyle/>
          <a:p>
            <a:pPr marL="0" indent="0">
              <a:buNone/>
            </a:pPr>
            <a:r>
              <a:rPr lang="en-US" i="1" dirty="0"/>
              <a:t>Join Us </a:t>
            </a:r>
            <a:r>
              <a:rPr lang="en-US" dirty="0"/>
              <a:t>was established by researchers at The George Institute and UNSW Sydney.</a:t>
            </a:r>
          </a:p>
          <a:p>
            <a:pPr marL="0" indent="0">
              <a:buNone/>
            </a:pPr>
            <a:r>
              <a:rPr lang="en-AU" i="1" dirty="0"/>
              <a:t>Join Us </a:t>
            </a:r>
            <a:r>
              <a:rPr lang="en-AU" dirty="0"/>
              <a:t>now operates under a partnership model with The George Institute providing coordination but the Partner Organisations deciding the strategy.  </a:t>
            </a:r>
            <a:r>
              <a:rPr lang="en-AU" i="1" dirty="0"/>
              <a:t>Join Us </a:t>
            </a:r>
            <a:r>
              <a:rPr lang="en-AU" dirty="0"/>
              <a:t>is seeking Partner Organisations willing to:</a:t>
            </a:r>
          </a:p>
          <a:p>
            <a:r>
              <a:rPr lang="en-AU" dirty="0"/>
              <a:t>Add their logo to the website and materials.</a:t>
            </a:r>
          </a:p>
          <a:p>
            <a:r>
              <a:rPr lang="en-AU" dirty="0"/>
              <a:t>Promote </a:t>
            </a:r>
            <a:r>
              <a:rPr lang="en-AU" i="1" dirty="0"/>
              <a:t>‘Join Us</a:t>
            </a:r>
            <a:r>
              <a:rPr lang="en-AU" dirty="0"/>
              <a:t>’ through their networks.</a:t>
            </a:r>
          </a:p>
          <a:p>
            <a:r>
              <a:rPr lang="en-AU" dirty="0"/>
              <a:t>Join the Partnership Group, which is the strategic decision making body</a:t>
            </a:r>
          </a:p>
          <a:p>
            <a:pPr marL="0" indent="0">
              <a:buNone/>
            </a:pPr>
            <a:endParaRPr lang="en-AU" sz="1050" dirty="0"/>
          </a:p>
          <a:p>
            <a:pPr marL="0" indent="0">
              <a:buNone/>
            </a:pPr>
            <a:endParaRPr lang="en-US" dirty="0"/>
          </a:p>
        </p:txBody>
      </p:sp>
      <p:sp>
        <p:nvSpPr>
          <p:cNvPr id="4" name="Footer Placeholder 3">
            <a:extLst>
              <a:ext uri="{FF2B5EF4-FFF2-40B4-BE49-F238E27FC236}">
                <a16:creationId xmlns:a16="http://schemas.microsoft.com/office/drawing/2014/main" id="{BDC49118-EB9A-FC46-A4A2-00C15A1AAFBF}"/>
              </a:ext>
            </a:extLst>
          </p:cNvPr>
          <p:cNvSpPr>
            <a:spLocks noGrp="1"/>
          </p:cNvSpPr>
          <p:nvPr>
            <p:ph type="ftr" sz="quarter" idx="11"/>
          </p:nvPr>
        </p:nvSpPr>
        <p:spPr>
          <a:xfrm>
            <a:off x="4038600" y="6356350"/>
            <a:ext cx="4114800" cy="365125"/>
          </a:xfrm>
        </p:spPr>
        <p:txBody>
          <a:bodyPr/>
          <a:lstStyle/>
          <a:p>
            <a:r>
              <a:rPr lang="en-US"/>
              <a:t>www.joinus.org.au</a:t>
            </a:r>
          </a:p>
        </p:txBody>
      </p:sp>
    </p:spTree>
    <p:extLst>
      <p:ext uri="{BB962C8B-B14F-4D97-AF65-F5344CB8AC3E}">
        <p14:creationId xmlns:p14="http://schemas.microsoft.com/office/powerpoint/2010/main" val="2717051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B43A76-5679-40E3-BE72-E4BEE3542A51}"/>
              </a:ext>
            </a:extLst>
          </p:cNvPr>
          <p:cNvPicPr>
            <a:picLocks noChangeAspect="1"/>
          </p:cNvPicPr>
          <p:nvPr/>
        </p:nvPicPr>
        <p:blipFill>
          <a:blip r:embed="rId3"/>
          <a:stretch>
            <a:fillRect/>
          </a:stretch>
        </p:blipFill>
        <p:spPr>
          <a:xfrm>
            <a:off x="6314942" y="901751"/>
            <a:ext cx="1644490" cy="1644490"/>
          </a:xfrm>
          <a:prstGeom prst="rect">
            <a:avLst/>
          </a:prstGeom>
        </p:spPr>
      </p:pic>
      <p:pic>
        <p:nvPicPr>
          <p:cNvPr id="32" name="Picture 31">
            <a:extLst>
              <a:ext uri="{FF2B5EF4-FFF2-40B4-BE49-F238E27FC236}">
                <a16:creationId xmlns:a16="http://schemas.microsoft.com/office/drawing/2014/main" id="{043A6CAE-7A4D-40E6-8431-14D85FE38B2C}"/>
              </a:ext>
            </a:extLst>
          </p:cNvPr>
          <p:cNvPicPr>
            <a:picLocks noChangeAspect="1"/>
          </p:cNvPicPr>
          <p:nvPr/>
        </p:nvPicPr>
        <p:blipFill rotWithShape="1">
          <a:blip r:embed="rId4"/>
          <a:srcRect t="16043" b="34645"/>
          <a:stretch/>
        </p:blipFill>
        <p:spPr>
          <a:xfrm>
            <a:off x="8422031" y="5458486"/>
            <a:ext cx="1884564" cy="929323"/>
          </a:xfrm>
          <a:prstGeom prst="rect">
            <a:avLst/>
          </a:prstGeom>
        </p:spPr>
      </p:pic>
      <p:pic>
        <p:nvPicPr>
          <p:cNvPr id="31" name="Picture 30">
            <a:extLst>
              <a:ext uri="{FF2B5EF4-FFF2-40B4-BE49-F238E27FC236}">
                <a16:creationId xmlns:a16="http://schemas.microsoft.com/office/drawing/2014/main" id="{C73A5251-B54B-48E9-B1AE-6AB0A85DE556}"/>
              </a:ext>
            </a:extLst>
          </p:cNvPr>
          <p:cNvPicPr>
            <a:picLocks noChangeAspect="1"/>
          </p:cNvPicPr>
          <p:nvPr/>
        </p:nvPicPr>
        <p:blipFill>
          <a:blip r:embed="rId5"/>
          <a:stretch>
            <a:fillRect/>
          </a:stretch>
        </p:blipFill>
        <p:spPr>
          <a:xfrm>
            <a:off x="4389391" y="5217911"/>
            <a:ext cx="1565596" cy="1565596"/>
          </a:xfrm>
          <a:prstGeom prst="rect">
            <a:avLst/>
          </a:prstGeom>
        </p:spPr>
      </p:pic>
      <p:pic>
        <p:nvPicPr>
          <p:cNvPr id="27" name="Picture 26">
            <a:extLst>
              <a:ext uri="{FF2B5EF4-FFF2-40B4-BE49-F238E27FC236}">
                <a16:creationId xmlns:a16="http://schemas.microsoft.com/office/drawing/2014/main" id="{73ACF8F8-62E5-4F4C-94E7-7177F9382943}"/>
              </a:ext>
            </a:extLst>
          </p:cNvPr>
          <p:cNvPicPr>
            <a:picLocks noChangeAspect="1"/>
          </p:cNvPicPr>
          <p:nvPr/>
        </p:nvPicPr>
        <p:blipFill>
          <a:blip r:embed="rId6"/>
          <a:stretch>
            <a:fillRect/>
          </a:stretch>
        </p:blipFill>
        <p:spPr>
          <a:xfrm>
            <a:off x="10240216" y="3921031"/>
            <a:ext cx="1644490" cy="1644490"/>
          </a:xfrm>
          <a:prstGeom prst="rect">
            <a:avLst/>
          </a:prstGeom>
        </p:spPr>
      </p:pic>
      <p:pic>
        <p:nvPicPr>
          <p:cNvPr id="7" name="Picture 6">
            <a:extLst>
              <a:ext uri="{FF2B5EF4-FFF2-40B4-BE49-F238E27FC236}">
                <a16:creationId xmlns:a16="http://schemas.microsoft.com/office/drawing/2014/main" id="{45B9992F-45C9-4439-B9A7-FCE705A208E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1395" y="1256778"/>
            <a:ext cx="1437459" cy="464179"/>
          </a:xfrm>
          <a:prstGeom prst="rect">
            <a:avLst/>
          </a:prstGeom>
        </p:spPr>
      </p:pic>
      <p:pic>
        <p:nvPicPr>
          <p:cNvPr id="9" name="Picture 8" descr="Text&#10;&#10;Description automatically generated">
            <a:extLst>
              <a:ext uri="{FF2B5EF4-FFF2-40B4-BE49-F238E27FC236}">
                <a16:creationId xmlns:a16="http://schemas.microsoft.com/office/drawing/2014/main" id="{9F8AAD1B-045B-4F34-8D67-9B342E74CBD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04113" y="4743276"/>
            <a:ext cx="2773138" cy="552722"/>
          </a:xfrm>
          <a:prstGeom prst="rect">
            <a:avLst/>
          </a:prstGeom>
        </p:spPr>
      </p:pic>
      <p:pic>
        <p:nvPicPr>
          <p:cNvPr id="10" name="Picture 9" descr="Logo, company name&#10;&#10;Description automatically generated">
            <a:extLst>
              <a:ext uri="{FF2B5EF4-FFF2-40B4-BE49-F238E27FC236}">
                <a16:creationId xmlns:a16="http://schemas.microsoft.com/office/drawing/2014/main" id="{C5E63DCB-A851-4547-A9FC-D8780AB9159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25586" b="41463"/>
          <a:stretch/>
        </p:blipFill>
        <p:spPr>
          <a:xfrm>
            <a:off x="2101087" y="2318374"/>
            <a:ext cx="1832872" cy="603952"/>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3FFAF038-E844-48B8-94E2-C871C9B05BE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21060" y="2219551"/>
            <a:ext cx="1800767" cy="581498"/>
          </a:xfrm>
          <a:prstGeom prst="rect">
            <a:avLst/>
          </a:prstGeom>
        </p:spPr>
      </p:pic>
      <p:pic>
        <p:nvPicPr>
          <p:cNvPr id="12" name="Picture 11" descr="A picture containing graphical user interface&#10;&#10;Description automatically generated">
            <a:extLst>
              <a:ext uri="{FF2B5EF4-FFF2-40B4-BE49-F238E27FC236}">
                <a16:creationId xmlns:a16="http://schemas.microsoft.com/office/drawing/2014/main" id="{73FE9C54-41EC-4557-BB0C-EB7570CEA36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137053" y="1256837"/>
            <a:ext cx="2025879" cy="585947"/>
          </a:xfrm>
          <a:prstGeom prst="rect">
            <a:avLst/>
          </a:prstGeom>
        </p:spPr>
      </p:pic>
      <p:pic>
        <p:nvPicPr>
          <p:cNvPr id="13" name="Picture 12" descr="A picture containing text, clipart, vector graphics&#10;&#10;Description automatically generated">
            <a:extLst>
              <a:ext uri="{FF2B5EF4-FFF2-40B4-BE49-F238E27FC236}">
                <a16:creationId xmlns:a16="http://schemas.microsoft.com/office/drawing/2014/main" id="{8E4CD080-9843-42D6-AB90-B2DD3BE16D0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763728" y="2364082"/>
            <a:ext cx="1359545" cy="679773"/>
          </a:xfrm>
          <a:prstGeom prst="rect">
            <a:avLst/>
          </a:prstGeom>
        </p:spPr>
      </p:pic>
      <p:pic>
        <p:nvPicPr>
          <p:cNvPr id="14" name="Picture 13" descr="Text&#10;&#10;Description automatically generated">
            <a:extLst>
              <a:ext uri="{FF2B5EF4-FFF2-40B4-BE49-F238E27FC236}">
                <a16:creationId xmlns:a16="http://schemas.microsoft.com/office/drawing/2014/main" id="{AEE62978-81A1-46D6-87F3-4B8D162E09C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211543" y="3147780"/>
            <a:ext cx="1634442" cy="945858"/>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AAA5C598-3E4A-46E7-9AD3-9A03D9C7F71A}"/>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8220746" y="3063688"/>
            <a:ext cx="1720822" cy="1227313"/>
          </a:xfrm>
          <a:prstGeom prst="rect">
            <a:avLst/>
          </a:prstGeom>
        </p:spPr>
      </p:pic>
      <p:pic>
        <p:nvPicPr>
          <p:cNvPr id="16" name="Picture 15" descr="A picture containing text, envelope, businesscard&#10;&#10;Description automatically generated">
            <a:extLst>
              <a:ext uri="{FF2B5EF4-FFF2-40B4-BE49-F238E27FC236}">
                <a16:creationId xmlns:a16="http://schemas.microsoft.com/office/drawing/2014/main" id="{3A79574C-11EC-4501-B1F8-73CEF6CA850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916986" y="3304078"/>
            <a:ext cx="2010254" cy="802001"/>
          </a:xfrm>
          <a:prstGeom prst="rect">
            <a:avLst/>
          </a:prstGeom>
        </p:spPr>
      </p:pic>
      <p:pic>
        <p:nvPicPr>
          <p:cNvPr id="17" name="Picture 16" descr="A screenshot of a video game&#10;&#10;Description automatically generated with medium confidence">
            <a:extLst>
              <a:ext uri="{FF2B5EF4-FFF2-40B4-BE49-F238E27FC236}">
                <a16:creationId xmlns:a16="http://schemas.microsoft.com/office/drawing/2014/main" id="{6823C030-8A2B-4BE1-9CDA-277E9CC298C3}"/>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493559" y="2500705"/>
            <a:ext cx="1454374" cy="500951"/>
          </a:xfrm>
          <a:prstGeom prst="rect">
            <a:avLst/>
          </a:prstGeom>
        </p:spPr>
      </p:pic>
      <p:pic>
        <p:nvPicPr>
          <p:cNvPr id="18" name="Picture 17" descr="Logo&#10;&#10;Description automatically generated">
            <a:extLst>
              <a:ext uri="{FF2B5EF4-FFF2-40B4-BE49-F238E27FC236}">
                <a16:creationId xmlns:a16="http://schemas.microsoft.com/office/drawing/2014/main" id="{548DBCA3-6628-4775-9422-31DBA264D374}"/>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392092" y="4574565"/>
            <a:ext cx="1481308" cy="584322"/>
          </a:xfrm>
          <a:prstGeom prst="rect">
            <a:avLst/>
          </a:prstGeom>
        </p:spPr>
      </p:pic>
      <p:pic>
        <p:nvPicPr>
          <p:cNvPr id="19" name="Picture 18" descr="Logo&#10;&#10;Description automatically generated">
            <a:extLst>
              <a:ext uri="{FF2B5EF4-FFF2-40B4-BE49-F238E27FC236}">
                <a16:creationId xmlns:a16="http://schemas.microsoft.com/office/drawing/2014/main" id="{F03FFD07-3FE5-4180-A3F4-E8267338E2CC}"/>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0190282" y="3227225"/>
            <a:ext cx="1657235" cy="815671"/>
          </a:xfrm>
          <a:prstGeom prst="rect">
            <a:avLst/>
          </a:prstGeom>
        </p:spPr>
      </p:pic>
      <p:pic>
        <p:nvPicPr>
          <p:cNvPr id="20" name="Picture 19">
            <a:extLst>
              <a:ext uri="{FF2B5EF4-FFF2-40B4-BE49-F238E27FC236}">
                <a16:creationId xmlns:a16="http://schemas.microsoft.com/office/drawing/2014/main" id="{089AFCD6-B01F-44E0-B3B0-2845D6131A99}"/>
              </a:ext>
            </a:extLst>
          </p:cNvPr>
          <p:cNvPicPr>
            <a:picLocks noChangeAspect="1"/>
          </p:cNvPicPr>
          <p:nvPr/>
        </p:nvPicPr>
        <p:blipFill>
          <a:blip r:embed="rId19"/>
          <a:stretch>
            <a:fillRect/>
          </a:stretch>
        </p:blipFill>
        <p:spPr>
          <a:xfrm>
            <a:off x="8248299" y="1328293"/>
            <a:ext cx="2309988" cy="457534"/>
          </a:xfrm>
          <a:prstGeom prst="rect">
            <a:avLst/>
          </a:prstGeom>
        </p:spPr>
      </p:pic>
      <p:pic>
        <p:nvPicPr>
          <p:cNvPr id="21" name="Picture 20" descr="A picture containing text, sign&#10;&#10;Description automatically generated">
            <a:extLst>
              <a:ext uri="{FF2B5EF4-FFF2-40B4-BE49-F238E27FC236}">
                <a16:creationId xmlns:a16="http://schemas.microsoft.com/office/drawing/2014/main" id="{15ABF888-DD45-42B9-A72B-61A1194CE7CB}"/>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4536284" y="1293860"/>
            <a:ext cx="1489791" cy="448256"/>
          </a:xfrm>
          <a:prstGeom prst="rect">
            <a:avLst/>
          </a:prstGeom>
        </p:spPr>
      </p:pic>
      <p:pic>
        <p:nvPicPr>
          <p:cNvPr id="22" name="Picture 21" descr="Logo&#10;&#10;Description automatically generated">
            <a:extLst>
              <a:ext uri="{FF2B5EF4-FFF2-40B4-BE49-F238E27FC236}">
                <a16:creationId xmlns:a16="http://schemas.microsoft.com/office/drawing/2014/main" id="{53488549-25EC-465A-AFC8-66A22DACBE2D}"/>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6527447" y="4660562"/>
            <a:ext cx="1428288" cy="520700"/>
          </a:xfrm>
          <a:prstGeom prst="rect">
            <a:avLst/>
          </a:prstGeom>
        </p:spPr>
      </p:pic>
      <p:pic>
        <p:nvPicPr>
          <p:cNvPr id="23" name="Picture 22" descr="Graphical user interface&#10;&#10;Description automatically generated with medium confidence">
            <a:extLst>
              <a:ext uri="{FF2B5EF4-FFF2-40B4-BE49-F238E27FC236}">
                <a16:creationId xmlns:a16="http://schemas.microsoft.com/office/drawing/2014/main" id="{DEDC2920-7FC7-406E-96C9-FD20278A8409}"/>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9364313" y="2391006"/>
            <a:ext cx="2743200" cy="660400"/>
          </a:xfrm>
          <a:prstGeom prst="rect">
            <a:avLst/>
          </a:prstGeom>
        </p:spPr>
      </p:pic>
      <p:pic>
        <p:nvPicPr>
          <p:cNvPr id="24" name="Picture 23" descr="Logo, company name&#10;&#10;Description automatically generated">
            <a:extLst>
              <a:ext uri="{FF2B5EF4-FFF2-40B4-BE49-F238E27FC236}">
                <a16:creationId xmlns:a16="http://schemas.microsoft.com/office/drawing/2014/main" id="{A80ED2C3-0FE4-42EF-8F79-228E9FC7728A}"/>
              </a:ext>
            </a:extLst>
          </p:cNvPr>
          <p:cNvPicPr>
            <a:picLocks noChangeAspect="1"/>
          </p:cNvPicPr>
          <p:nvPr/>
        </p:nvPicPr>
        <p:blipFill rotWithShape="1">
          <a:blip r:embed="rId23"/>
          <a:srcRect t="29156" b="39629"/>
          <a:stretch/>
        </p:blipFill>
        <p:spPr>
          <a:xfrm>
            <a:off x="235087" y="4557192"/>
            <a:ext cx="1772714" cy="553334"/>
          </a:xfrm>
          <a:prstGeom prst="rect">
            <a:avLst/>
          </a:prstGeom>
        </p:spPr>
      </p:pic>
      <p:pic>
        <p:nvPicPr>
          <p:cNvPr id="25" name="Picture 24" descr="Text, letter&#10;&#10;Description automatically generated">
            <a:extLst>
              <a:ext uri="{FF2B5EF4-FFF2-40B4-BE49-F238E27FC236}">
                <a16:creationId xmlns:a16="http://schemas.microsoft.com/office/drawing/2014/main" id="{9A9C1173-4DD7-465C-9D8B-67566F8F83BB}"/>
              </a:ext>
            </a:extLst>
          </p:cNvPr>
          <p:cNvPicPr>
            <a:picLocks noChangeAspect="1"/>
          </p:cNvPicPr>
          <p:nvPr/>
        </p:nvPicPr>
        <p:blipFill rotWithShape="1">
          <a:blip r:embed="rId24"/>
          <a:srcRect l="13708" t="21668" r="9448" b="38667"/>
          <a:stretch/>
        </p:blipFill>
        <p:spPr>
          <a:xfrm>
            <a:off x="246983" y="3147780"/>
            <a:ext cx="1634441" cy="843667"/>
          </a:xfrm>
          <a:prstGeom prst="rect">
            <a:avLst/>
          </a:prstGeom>
        </p:spPr>
      </p:pic>
      <p:pic>
        <p:nvPicPr>
          <p:cNvPr id="26" name="Picture 25" descr="Logo&#10;&#10;Description automatically generated">
            <a:extLst>
              <a:ext uri="{FF2B5EF4-FFF2-40B4-BE49-F238E27FC236}">
                <a16:creationId xmlns:a16="http://schemas.microsoft.com/office/drawing/2014/main" id="{71266FFC-4CD9-4A15-BC75-3EE4C6BB281D}"/>
              </a:ext>
            </a:extLst>
          </p:cNvPr>
          <p:cNvPicPr>
            <a:picLocks noChangeAspect="1"/>
          </p:cNvPicPr>
          <p:nvPr/>
        </p:nvPicPr>
        <p:blipFill>
          <a:blip r:embed="rId25"/>
          <a:stretch>
            <a:fillRect/>
          </a:stretch>
        </p:blipFill>
        <p:spPr>
          <a:xfrm>
            <a:off x="2101087" y="4321180"/>
            <a:ext cx="974818" cy="974818"/>
          </a:xfrm>
          <a:prstGeom prst="rect">
            <a:avLst/>
          </a:prstGeom>
        </p:spPr>
      </p:pic>
      <p:pic>
        <p:nvPicPr>
          <p:cNvPr id="28" name="Picture 27">
            <a:extLst>
              <a:ext uri="{FF2B5EF4-FFF2-40B4-BE49-F238E27FC236}">
                <a16:creationId xmlns:a16="http://schemas.microsoft.com/office/drawing/2014/main" id="{6C0B8DCB-1C90-4EF6-811E-721F4C4F86B4}"/>
              </a:ext>
            </a:extLst>
          </p:cNvPr>
          <p:cNvPicPr>
            <a:picLocks noChangeAspect="1"/>
          </p:cNvPicPr>
          <p:nvPr/>
        </p:nvPicPr>
        <p:blipFill>
          <a:blip r:embed="rId26"/>
          <a:stretch>
            <a:fillRect/>
          </a:stretch>
        </p:blipFill>
        <p:spPr>
          <a:xfrm>
            <a:off x="359041" y="5386220"/>
            <a:ext cx="1228979" cy="1228979"/>
          </a:xfrm>
          <a:prstGeom prst="rect">
            <a:avLst/>
          </a:prstGeom>
        </p:spPr>
      </p:pic>
      <p:pic>
        <p:nvPicPr>
          <p:cNvPr id="30" name="Picture 29">
            <a:extLst>
              <a:ext uri="{FF2B5EF4-FFF2-40B4-BE49-F238E27FC236}">
                <a16:creationId xmlns:a16="http://schemas.microsoft.com/office/drawing/2014/main" id="{B32C30F9-9345-4984-B1A8-82736D364648}"/>
              </a:ext>
            </a:extLst>
          </p:cNvPr>
          <p:cNvPicPr>
            <a:picLocks noChangeAspect="1"/>
          </p:cNvPicPr>
          <p:nvPr/>
        </p:nvPicPr>
        <p:blipFill>
          <a:blip r:embed="rId27"/>
          <a:stretch>
            <a:fillRect/>
          </a:stretch>
        </p:blipFill>
        <p:spPr>
          <a:xfrm>
            <a:off x="1896827" y="5704859"/>
            <a:ext cx="2313192" cy="751494"/>
          </a:xfrm>
          <a:prstGeom prst="rect">
            <a:avLst/>
          </a:prstGeom>
        </p:spPr>
      </p:pic>
      <p:pic>
        <p:nvPicPr>
          <p:cNvPr id="34" name="Picture 33">
            <a:extLst>
              <a:ext uri="{FF2B5EF4-FFF2-40B4-BE49-F238E27FC236}">
                <a16:creationId xmlns:a16="http://schemas.microsoft.com/office/drawing/2014/main" id="{9F31774D-41D0-4122-9B8F-FDC7EC733020}"/>
              </a:ext>
            </a:extLst>
          </p:cNvPr>
          <p:cNvPicPr>
            <a:picLocks noChangeAspect="1"/>
          </p:cNvPicPr>
          <p:nvPr/>
        </p:nvPicPr>
        <p:blipFill>
          <a:blip r:embed="rId28"/>
          <a:stretch>
            <a:fillRect/>
          </a:stretch>
        </p:blipFill>
        <p:spPr>
          <a:xfrm>
            <a:off x="10419896" y="5386220"/>
            <a:ext cx="1294294" cy="1294294"/>
          </a:xfrm>
          <a:prstGeom prst="rect">
            <a:avLst/>
          </a:prstGeom>
        </p:spPr>
      </p:pic>
      <p:pic>
        <p:nvPicPr>
          <p:cNvPr id="35" name="Picture 34">
            <a:extLst>
              <a:ext uri="{FF2B5EF4-FFF2-40B4-BE49-F238E27FC236}">
                <a16:creationId xmlns:a16="http://schemas.microsoft.com/office/drawing/2014/main" id="{6BD9922C-B1E9-40EB-A239-5CC30ECBE504}"/>
              </a:ext>
            </a:extLst>
          </p:cNvPr>
          <p:cNvPicPr>
            <a:picLocks noChangeAspect="1"/>
          </p:cNvPicPr>
          <p:nvPr/>
        </p:nvPicPr>
        <p:blipFill>
          <a:blip r:embed="rId29"/>
          <a:stretch>
            <a:fillRect/>
          </a:stretch>
        </p:blipFill>
        <p:spPr>
          <a:xfrm>
            <a:off x="6102787" y="5585808"/>
            <a:ext cx="2148217" cy="802001"/>
          </a:xfrm>
          <a:prstGeom prst="rect">
            <a:avLst/>
          </a:prstGeom>
        </p:spPr>
      </p:pic>
      <p:pic>
        <p:nvPicPr>
          <p:cNvPr id="36" name="Picture 35">
            <a:extLst>
              <a:ext uri="{FF2B5EF4-FFF2-40B4-BE49-F238E27FC236}">
                <a16:creationId xmlns:a16="http://schemas.microsoft.com/office/drawing/2014/main" id="{334D03A2-095F-4F94-86CC-8F9E03C494EE}"/>
              </a:ext>
            </a:extLst>
          </p:cNvPr>
          <p:cNvPicPr>
            <a:picLocks noChangeAspect="1"/>
          </p:cNvPicPr>
          <p:nvPr/>
        </p:nvPicPr>
        <p:blipFill>
          <a:blip r:embed="rId30"/>
          <a:stretch>
            <a:fillRect/>
          </a:stretch>
        </p:blipFill>
        <p:spPr>
          <a:xfrm>
            <a:off x="6205348" y="3210809"/>
            <a:ext cx="1981257" cy="933069"/>
          </a:xfrm>
          <a:prstGeom prst="rect">
            <a:avLst/>
          </a:prstGeom>
        </p:spPr>
      </p:pic>
      <p:sp>
        <p:nvSpPr>
          <p:cNvPr id="40" name="Title 1">
            <a:extLst>
              <a:ext uri="{FF2B5EF4-FFF2-40B4-BE49-F238E27FC236}">
                <a16:creationId xmlns:a16="http://schemas.microsoft.com/office/drawing/2014/main" id="{5AD77EE4-1DDC-475C-A439-397A2BCEC7A5}"/>
              </a:ext>
            </a:extLst>
          </p:cNvPr>
          <p:cNvSpPr>
            <a:spLocks noGrp="1"/>
          </p:cNvSpPr>
          <p:nvPr>
            <p:ph type="title"/>
          </p:nvPr>
        </p:nvSpPr>
        <p:spPr>
          <a:xfrm>
            <a:off x="246983" y="34801"/>
            <a:ext cx="10426666" cy="1325563"/>
          </a:xfrm>
          <a:noFill/>
        </p:spPr>
        <p:txBody>
          <a:bodyPr>
            <a:normAutofit/>
          </a:bodyPr>
          <a:lstStyle/>
          <a:p>
            <a:r>
              <a:rPr lang="en-US" b="1" dirty="0">
                <a:solidFill>
                  <a:srgbClr val="7030A0"/>
                </a:solidFill>
                <a:latin typeface="+mn-lt"/>
              </a:rPr>
              <a:t>Join Us Partner Organisations</a:t>
            </a:r>
          </a:p>
        </p:txBody>
      </p:sp>
      <p:sp>
        <p:nvSpPr>
          <p:cNvPr id="6" name="Content Placeholder 2">
            <a:extLst>
              <a:ext uri="{FF2B5EF4-FFF2-40B4-BE49-F238E27FC236}">
                <a16:creationId xmlns:a16="http://schemas.microsoft.com/office/drawing/2014/main" id="{8D5A4747-3E8F-48A9-B505-7A14D84EDC8C}"/>
              </a:ext>
            </a:extLst>
          </p:cNvPr>
          <p:cNvSpPr>
            <a:spLocks noGrp="1"/>
          </p:cNvSpPr>
          <p:nvPr>
            <p:ph idx="1"/>
          </p:nvPr>
        </p:nvSpPr>
        <p:spPr>
          <a:xfrm>
            <a:off x="8915784" y="6535990"/>
            <a:ext cx="3123675" cy="247517"/>
          </a:xfrm>
        </p:spPr>
        <p:txBody>
          <a:bodyPr>
            <a:normAutofit fontScale="55000" lnSpcReduction="20000"/>
          </a:bodyPr>
          <a:lstStyle/>
          <a:p>
            <a:pPr marL="0" indent="0" algn="r">
              <a:buNone/>
            </a:pPr>
            <a:r>
              <a:rPr lang="en-US" sz="2300" i="1" dirty="0"/>
              <a:t>*30 Partner </a:t>
            </a:r>
            <a:r>
              <a:rPr lang="en-US" sz="2300" i="1" dirty="0" err="1"/>
              <a:t>Organisations</a:t>
            </a:r>
            <a:r>
              <a:rPr lang="en-US" sz="2300" i="1" dirty="0"/>
              <a:t> as of April 2021</a:t>
            </a:r>
          </a:p>
          <a:p>
            <a:pPr algn="r"/>
            <a:endParaRPr lang="en-AU" sz="1200" dirty="0"/>
          </a:p>
        </p:txBody>
      </p:sp>
      <p:pic>
        <p:nvPicPr>
          <p:cNvPr id="2" name="Picture 1">
            <a:extLst>
              <a:ext uri="{FF2B5EF4-FFF2-40B4-BE49-F238E27FC236}">
                <a16:creationId xmlns:a16="http://schemas.microsoft.com/office/drawing/2014/main" id="{11DB3A03-BF8F-4A9E-8F48-B6D3A01DECFB}"/>
              </a:ext>
            </a:extLst>
          </p:cNvPr>
          <p:cNvPicPr>
            <a:picLocks noChangeAspect="1"/>
          </p:cNvPicPr>
          <p:nvPr/>
        </p:nvPicPr>
        <p:blipFill>
          <a:blip r:embed="rId31"/>
          <a:stretch>
            <a:fillRect/>
          </a:stretch>
        </p:blipFill>
        <p:spPr>
          <a:xfrm>
            <a:off x="4028043" y="2241854"/>
            <a:ext cx="1525278" cy="802001"/>
          </a:xfrm>
          <a:prstGeom prst="rect">
            <a:avLst/>
          </a:prstGeom>
        </p:spPr>
      </p:pic>
      <p:pic>
        <p:nvPicPr>
          <p:cNvPr id="2050" name="Picture 2" descr="The George Institute | Croakey">
            <a:extLst>
              <a:ext uri="{FF2B5EF4-FFF2-40B4-BE49-F238E27FC236}">
                <a16:creationId xmlns:a16="http://schemas.microsoft.com/office/drawing/2014/main" id="{F7CED04B-BF6A-4C1B-8FF9-2F01F9172FE5}"/>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562277" y="406885"/>
            <a:ext cx="3155784" cy="844419"/>
          </a:xfrm>
          <a:prstGeom prst="rect">
            <a:avLst/>
          </a:prstGeom>
          <a:noFill/>
          <a:extLst>
            <a:ext uri="{909E8E84-426E-40DD-AFC4-6F175D3DCCD1}">
              <a14:hiddenFill xmlns:a14="http://schemas.microsoft.com/office/drawing/2010/main">
                <a:solidFill>
                  <a:srgbClr val="FFFFFF"/>
                </a:solidFill>
              </a14:hiddenFill>
            </a:ext>
          </a:extLst>
        </p:spPr>
      </p:pic>
      <p:sp>
        <p:nvSpPr>
          <p:cNvPr id="29" name="Slide Number Placeholder 28">
            <a:extLst>
              <a:ext uri="{FF2B5EF4-FFF2-40B4-BE49-F238E27FC236}">
                <a16:creationId xmlns:a16="http://schemas.microsoft.com/office/drawing/2014/main" id="{FB4D8637-AF59-4920-8D7D-5566B3EF1B44}"/>
              </a:ext>
            </a:extLst>
          </p:cNvPr>
          <p:cNvSpPr>
            <a:spLocks noGrp="1"/>
          </p:cNvSpPr>
          <p:nvPr>
            <p:ph type="sldNum" sz="quarter" idx="12"/>
          </p:nvPr>
        </p:nvSpPr>
        <p:spPr/>
        <p:txBody>
          <a:bodyPr/>
          <a:lstStyle/>
          <a:p>
            <a:fld id="{4E6BB103-E2D8-484F-B765-240821AA2FED}" type="slidenum">
              <a:rPr lang="en-US" smtClean="0"/>
              <a:t>13</a:t>
            </a:fld>
            <a:endParaRPr lang="en-US" dirty="0"/>
          </a:p>
        </p:txBody>
      </p:sp>
      <p:pic>
        <p:nvPicPr>
          <p:cNvPr id="4" name="Picture 3">
            <a:extLst>
              <a:ext uri="{FF2B5EF4-FFF2-40B4-BE49-F238E27FC236}">
                <a16:creationId xmlns:a16="http://schemas.microsoft.com/office/drawing/2014/main" id="{B97976FA-5553-4424-A146-C6E43BF26FBB}"/>
              </a:ext>
            </a:extLst>
          </p:cNvPr>
          <p:cNvPicPr>
            <a:picLocks noChangeAspect="1"/>
          </p:cNvPicPr>
          <p:nvPr/>
        </p:nvPicPr>
        <p:blipFill>
          <a:blip r:embed="rId33"/>
          <a:stretch>
            <a:fillRect/>
          </a:stretch>
        </p:blipFill>
        <p:spPr>
          <a:xfrm>
            <a:off x="10477621" y="899322"/>
            <a:ext cx="1352620" cy="1352620"/>
          </a:xfrm>
          <a:prstGeom prst="rect">
            <a:avLst/>
          </a:prstGeom>
        </p:spPr>
      </p:pic>
    </p:spTree>
    <p:extLst>
      <p:ext uri="{BB962C8B-B14F-4D97-AF65-F5344CB8AC3E}">
        <p14:creationId xmlns:p14="http://schemas.microsoft.com/office/powerpoint/2010/main" val="663144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BDEB6-FB2C-4A47-8DDC-00D1C59E1FAE}"/>
              </a:ext>
            </a:extLst>
          </p:cNvPr>
          <p:cNvSpPr>
            <a:spLocks noGrp="1"/>
          </p:cNvSpPr>
          <p:nvPr>
            <p:ph type="title"/>
          </p:nvPr>
        </p:nvSpPr>
        <p:spPr>
          <a:xfrm>
            <a:off x="495946" y="612315"/>
            <a:ext cx="10857854" cy="870117"/>
          </a:xfrm>
        </p:spPr>
        <p:txBody>
          <a:bodyPr/>
          <a:lstStyle/>
          <a:p>
            <a:r>
              <a:rPr lang="en-US" dirty="0"/>
              <a:t>Sustainability</a:t>
            </a:r>
          </a:p>
        </p:txBody>
      </p:sp>
      <p:sp>
        <p:nvSpPr>
          <p:cNvPr id="3" name="Content Placeholder 2">
            <a:extLst>
              <a:ext uri="{FF2B5EF4-FFF2-40B4-BE49-F238E27FC236}">
                <a16:creationId xmlns:a16="http://schemas.microsoft.com/office/drawing/2014/main" id="{33BEF698-4BB9-A04F-86D0-BAD83595BEBE}"/>
              </a:ext>
            </a:extLst>
          </p:cNvPr>
          <p:cNvSpPr>
            <a:spLocks noGrp="1"/>
          </p:cNvSpPr>
          <p:nvPr>
            <p:ph idx="1"/>
          </p:nvPr>
        </p:nvSpPr>
        <p:spPr>
          <a:xfrm>
            <a:off x="495946" y="1572126"/>
            <a:ext cx="10857854" cy="4604837"/>
          </a:xfrm>
        </p:spPr>
        <p:txBody>
          <a:bodyPr>
            <a:normAutofit/>
          </a:bodyPr>
          <a:lstStyle/>
          <a:p>
            <a:r>
              <a:rPr lang="en-US" i="1" dirty="0"/>
              <a:t>Join Us </a:t>
            </a:r>
            <a:r>
              <a:rPr lang="en-US" dirty="0"/>
              <a:t>is currently supported with resources provided by The George Institute and UNSW Sydney</a:t>
            </a:r>
          </a:p>
          <a:p>
            <a:r>
              <a:rPr lang="en-AU" i="1" dirty="0"/>
              <a:t>Join Us </a:t>
            </a:r>
            <a:r>
              <a:rPr lang="en-AU" dirty="0"/>
              <a:t>has multiple funding applications under review with state and federal granting bodies</a:t>
            </a:r>
          </a:p>
          <a:p>
            <a:r>
              <a:rPr lang="en-AU" dirty="0"/>
              <a:t>Use of the </a:t>
            </a:r>
            <a:r>
              <a:rPr lang="en-AU" i="1" dirty="0"/>
              <a:t>Join Us </a:t>
            </a:r>
            <a:r>
              <a:rPr lang="en-AU" dirty="0"/>
              <a:t>register will be free of charge during the initial establishment phase</a:t>
            </a:r>
          </a:p>
          <a:p>
            <a:r>
              <a:rPr lang="en-AU" dirty="0"/>
              <a:t>A cost-recovery model developed by the Partnership Group will be implemented once </a:t>
            </a:r>
            <a:r>
              <a:rPr lang="en-AU" i="1" dirty="0"/>
              <a:t>Join Us </a:t>
            </a:r>
            <a:r>
              <a:rPr lang="en-AU" dirty="0"/>
              <a:t>is fully operational</a:t>
            </a:r>
          </a:p>
        </p:txBody>
      </p:sp>
      <p:sp>
        <p:nvSpPr>
          <p:cNvPr id="4" name="Footer Placeholder 3">
            <a:extLst>
              <a:ext uri="{FF2B5EF4-FFF2-40B4-BE49-F238E27FC236}">
                <a16:creationId xmlns:a16="http://schemas.microsoft.com/office/drawing/2014/main" id="{BDC49118-EB9A-FC46-A4A2-00C15A1AAFBF}"/>
              </a:ext>
            </a:extLst>
          </p:cNvPr>
          <p:cNvSpPr>
            <a:spLocks noGrp="1"/>
          </p:cNvSpPr>
          <p:nvPr>
            <p:ph type="ftr" sz="quarter" idx="11"/>
          </p:nvPr>
        </p:nvSpPr>
        <p:spPr>
          <a:xfrm>
            <a:off x="4038600" y="6356350"/>
            <a:ext cx="4114800" cy="365125"/>
          </a:xfrm>
        </p:spPr>
        <p:txBody>
          <a:bodyPr/>
          <a:lstStyle/>
          <a:p>
            <a:r>
              <a:rPr lang="en-US"/>
              <a:t>www.joinus.org.au</a:t>
            </a:r>
          </a:p>
        </p:txBody>
      </p:sp>
    </p:spTree>
    <p:extLst>
      <p:ext uri="{BB962C8B-B14F-4D97-AF65-F5344CB8AC3E}">
        <p14:creationId xmlns:p14="http://schemas.microsoft.com/office/powerpoint/2010/main" val="1874306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97824-63D1-4D41-B775-B0E800797013}"/>
              </a:ext>
            </a:extLst>
          </p:cNvPr>
          <p:cNvSpPr>
            <a:spLocks noGrp="1"/>
          </p:cNvSpPr>
          <p:nvPr>
            <p:ph type="title"/>
          </p:nvPr>
        </p:nvSpPr>
        <p:spPr>
          <a:xfrm>
            <a:off x="495946" y="612315"/>
            <a:ext cx="10857854" cy="870117"/>
          </a:xfrm>
        </p:spPr>
        <p:txBody>
          <a:bodyPr>
            <a:normAutofit/>
          </a:bodyPr>
          <a:lstStyle/>
          <a:p>
            <a:r>
              <a:rPr lang="en-US" dirty="0"/>
              <a:t>Recruitment</a:t>
            </a:r>
          </a:p>
        </p:txBody>
      </p:sp>
      <p:sp>
        <p:nvSpPr>
          <p:cNvPr id="3" name="Content Placeholder 2">
            <a:extLst>
              <a:ext uri="{FF2B5EF4-FFF2-40B4-BE49-F238E27FC236}">
                <a16:creationId xmlns:a16="http://schemas.microsoft.com/office/drawing/2014/main" id="{343C2FBA-239A-F04F-8BEF-6AA83120B9EF}"/>
              </a:ext>
            </a:extLst>
          </p:cNvPr>
          <p:cNvSpPr>
            <a:spLocks noGrp="1"/>
          </p:cNvSpPr>
          <p:nvPr>
            <p:ph idx="1"/>
          </p:nvPr>
        </p:nvSpPr>
        <p:spPr>
          <a:xfrm>
            <a:off x="495300" y="1571625"/>
            <a:ext cx="6794985" cy="4605338"/>
          </a:xfrm>
        </p:spPr>
        <p:txBody>
          <a:bodyPr>
            <a:normAutofit/>
          </a:bodyPr>
          <a:lstStyle/>
          <a:p>
            <a:pPr marL="0" indent="0">
              <a:buNone/>
            </a:pPr>
            <a:r>
              <a:rPr lang="en-AU" sz="2400" dirty="0"/>
              <a:t>There are a range of </a:t>
            </a:r>
            <a:r>
              <a:rPr lang="en-AU" sz="2400" u="sng" dirty="0">
                <a:solidFill>
                  <a:srgbClr val="0070C0"/>
                </a:solidFill>
              </a:rPr>
              <a:t>recruitment materials </a:t>
            </a:r>
            <a:r>
              <a:rPr lang="en-AU" sz="2400" dirty="0"/>
              <a:t>available for use by Partner Organisations:</a:t>
            </a:r>
          </a:p>
          <a:p>
            <a:r>
              <a:rPr lang="en-AU" sz="2400" dirty="0"/>
              <a:t>Tailored for different opportunities (in-person, at distance, institutional, social, etc.)</a:t>
            </a:r>
          </a:p>
          <a:p>
            <a:r>
              <a:rPr lang="en-AU" sz="2400" dirty="0"/>
              <a:t>Diverse content (logo, information sheet, poster, advertisements, video, newsletter pieces, etc.)</a:t>
            </a:r>
          </a:p>
          <a:p>
            <a:endParaRPr lang="en-AU" dirty="0"/>
          </a:p>
          <a:p>
            <a:pPr lvl="1"/>
            <a:endParaRPr lang="en-US" dirty="0"/>
          </a:p>
        </p:txBody>
      </p:sp>
      <p:sp>
        <p:nvSpPr>
          <p:cNvPr id="4" name="Footer Placeholder 3">
            <a:extLst>
              <a:ext uri="{FF2B5EF4-FFF2-40B4-BE49-F238E27FC236}">
                <a16:creationId xmlns:a16="http://schemas.microsoft.com/office/drawing/2014/main" id="{FB36F3F9-1B6B-C946-A9F2-9194E81D90C7}"/>
              </a:ext>
            </a:extLst>
          </p:cNvPr>
          <p:cNvSpPr>
            <a:spLocks noGrp="1"/>
          </p:cNvSpPr>
          <p:nvPr>
            <p:ph type="ftr" sz="quarter" idx="11"/>
          </p:nvPr>
        </p:nvSpPr>
        <p:spPr>
          <a:xfrm>
            <a:off x="4038600" y="6356350"/>
            <a:ext cx="4114800" cy="365125"/>
          </a:xfrm>
        </p:spPr>
        <p:txBody>
          <a:bodyPr/>
          <a:lstStyle/>
          <a:p>
            <a:r>
              <a:rPr lang="en-US"/>
              <a:t>www.joinus.org.au</a:t>
            </a:r>
          </a:p>
        </p:txBody>
      </p:sp>
      <p:pic>
        <p:nvPicPr>
          <p:cNvPr id="15" name="Picture 14">
            <a:extLst>
              <a:ext uri="{FF2B5EF4-FFF2-40B4-BE49-F238E27FC236}">
                <a16:creationId xmlns:a16="http://schemas.microsoft.com/office/drawing/2014/main" id="{FE4BDC4C-6759-C24F-A609-E9AD33B02B6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704658" y="770283"/>
            <a:ext cx="3190494" cy="4514952"/>
          </a:xfrm>
          <a:prstGeom prst="rect">
            <a:avLst/>
          </a:prstGeom>
          <a:solidFill>
            <a:schemeClr val="bg1"/>
          </a:solidFill>
          <a:ln w="3175">
            <a:solidFill>
              <a:schemeClr val="tx1">
                <a:lumMod val="75000"/>
                <a:lumOff val="25000"/>
              </a:schemeClr>
            </a:solid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E80DF2CE-9154-6B42-8599-A0A308C34E4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290285" y="2544651"/>
            <a:ext cx="2164009" cy="3062345"/>
          </a:xfrm>
          <a:prstGeom prst="rect">
            <a:avLst/>
          </a:prstGeom>
          <a:solidFill>
            <a:schemeClr val="bg1"/>
          </a:solidFill>
          <a:ln w="3175">
            <a:solidFill>
              <a:schemeClr val="tx1">
                <a:lumMod val="75000"/>
                <a:lumOff val="25000"/>
              </a:schemeClr>
            </a:solidFill>
          </a:ln>
          <a:effectLst>
            <a:outerShdw blurRad="50800" dist="38100" dir="2700000" algn="tl" rotWithShape="0">
              <a:prstClr val="black">
                <a:alpha val="40000"/>
              </a:prstClr>
            </a:outerShdw>
          </a:effectLst>
        </p:spPr>
      </p:pic>
      <p:sp>
        <p:nvSpPr>
          <p:cNvPr id="8" name="Title 1">
            <a:extLst>
              <a:ext uri="{FF2B5EF4-FFF2-40B4-BE49-F238E27FC236}">
                <a16:creationId xmlns:a16="http://schemas.microsoft.com/office/drawing/2014/main" id="{99D578DD-2216-4DEC-A087-C325D75120A6}"/>
              </a:ext>
            </a:extLst>
          </p:cNvPr>
          <p:cNvSpPr txBox="1">
            <a:spLocks/>
          </p:cNvSpPr>
          <p:nvPr/>
        </p:nvSpPr>
        <p:spPr>
          <a:xfrm>
            <a:off x="608094" y="4580366"/>
            <a:ext cx="4782638" cy="1325563"/>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4400" b="1" kern="1200">
                <a:solidFill>
                  <a:srgbClr val="612774"/>
                </a:solidFill>
                <a:latin typeface="+mn-lt"/>
                <a:ea typeface="+mj-ea"/>
                <a:cs typeface="+mj-cs"/>
              </a:defRPr>
            </a:lvl1pPr>
          </a:lstStyle>
          <a:p>
            <a:r>
              <a:rPr lang="en-US" sz="2400" dirty="0"/>
              <a:t>For more information contact:</a:t>
            </a:r>
            <a:br>
              <a:rPr lang="en-US" sz="2400" dirty="0"/>
            </a:br>
            <a:r>
              <a:rPr lang="en-US" sz="2400" dirty="0"/>
              <a:t>Angela Hehir   </a:t>
            </a:r>
            <a:r>
              <a:rPr lang="en-US" sz="2400" dirty="0">
                <a:hlinkClick r:id="rId5">
                  <a:extLst>
                    <a:ext uri="{A12FA001-AC4F-418D-AE19-62706E023703}">
                      <ahyp:hlinkClr xmlns:ahyp="http://schemas.microsoft.com/office/drawing/2018/hyperlinkcolor" val="tx"/>
                    </a:ext>
                  </a:extLst>
                </a:hlinkClick>
              </a:rPr>
              <a:t>ahehir@georgeinstitute.org.au</a:t>
            </a:r>
            <a:r>
              <a:rPr lang="en-US" sz="2400" dirty="0"/>
              <a:t> </a:t>
            </a:r>
          </a:p>
        </p:txBody>
      </p:sp>
      <p:pic>
        <p:nvPicPr>
          <p:cNvPr id="7" name="Picture 6">
            <a:extLst>
              <a:ext uri="{FF2B5EF4-FFF2-40B4-BE49-F238E27FC236}">
                <a16:creationId xmlns:a16="http://schemas.microsoft.com/office/drawing/2014/main" id="{14E3840B-7108-49EC-B99F-FFF5930D7D9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026451" y="4022122"/>
            <a:ext cx="2594840" cy="1833646"/>
          </a:xfrm>
          <a:prstGeom prst="rect">
            <a:avLst/>
          </a:prstGeom>
          <a:solidFill>
            <a:schemeClr val="bg1"/>
          </a:solidFill>
          <a:ln w="3175">
            <a:solidFill>
              <a:schemeClr val="tx1">
                <a:lumMod val="75000"/>
                <a:lumOff val="2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18102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BC7EA1-EC2B-A64A-86A0-BA34EEBE2D2A}"/>
              </a:ext>
            </a:extLst>
          </p:cNvPr>
          <p:cNvSpPr/>
          <p:nvPr/>
        </p:nvSpPr>
        <p:spPr>
          <a:xfrm>
            <a:off x="0" y="5738191"/>
            <a:ext cx="12192000" cy="1119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BCC44037-B842-9B43-8730-A6B2BC19FA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52439"/>
            <a:ext cx="12192000" cy="4426227"/>
          </a:xfrm>
          <a:prstGeom prst="rect">
            <a:avLst/>
          </a:prstGeom>
        </p:spPr>
      </p:pic>
      <p:sp>
        <p:nvSpPr>
          <p:cNvPr id="5" name="Rectangle 4">
            <a:extLst>
              <a:ext uri="{FF2B5EF4-FFF2-40B4-BE49-F238E27FC236}">
                <a16:creationId xmlns:a16="http://schemas.microsoft.com/office/drawing/2014/main" id="{03F1DAAB-33DA-EC49-BE74-4044B7EEFF5F}"/>
              </a:ext>
            </a:extLst>
          </p:cNvPr>
          <p:cNvSpPr/>
          <p:nvPr/>
        </p:nvSpPr>
        <p:spPr>
          <a:xfrm>
            <a:off x="-1668671" y="7894769"/>
            <a:ext cx="7482675" cy="867303"/>
          </a:xfrm>
          <a:prstGeom prst="rect">
            <a:avLst/>
          </a:prstGeom>
          <a:solidFill>
            <a:srgbClr val="F2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Title 1">
            <a:extLst>
              <a:ext uri="{FF2B5EF4-FFF2-40B4-BE49-F238E27FC236}">
                <a16:creationId xmlns:a16="http://schemas.microsoft.com/office/drawing/2014/main" id="{D7A7BDEF-7BED-1A41-AD20-C06D644501D4}"/>
              </a:ext>
            </a:extLst>
          </p:cNvPr>
          <p:cNvSpPr>
            <a:spLocks noGrp="1"/>
          </p:cNvSpPr>
          <p:nvPr>
            <p:ph type="ctrTitle"/>
          </p:nvPr>
        </p:nvSpPr>
        <p:spPr>
          <a:xfrm>
            <a:off x="372164" y="5431841"/>
            <a:ext cx="7327349" cy="1081145"/>
          </a:xfrm>
          <a:noFill/>
        </p:spPr>
        <p:txBody>
          <a:bodyPr anchor="b">
            <a:noAutofit/>
          </a:bodyPr>
          <a:lstStyle/>
          <a:p>
            <a:pPr algn="l"/>
            <a:r>
              <a:rPr lang="en-US" sz="2800" b="1" dirty="0">
                <a:latin typeface="+mn-lt"/>
              </a:rPr>
              <a:t>For more information:</a:t>
            </a:r>
            <a:br>
              <a:rPr lang="en-US" sz="2800" b="1" dirty="0">
                <a:latin typeface="+mn-lt"/>
              </a:rPr>
            </a:br>
            <a:r>
              <a:rPr lang="en-US" sz="2800" b="1" dirty="0">
                <a:solidFill>
                  <a:srgbClr val="612774"/>
                </a:solidFill>
                <a:latin typeface="+mn-lt"/>
              </a:rPr>
              <a:t>Angela Hehir   </a:t>
            </a:r>
            <a:r>
              <a:rPr lang="en-US" sz="2800" b="1" dirty="0">
                <a:solidFill>
                  <a:srgbClr val="612774"/>
                </a:solidFill>
                <a:latin typeface="+mn-lt"/>
                <a:hlinkClick r:id="rId4">
                  <a:extLst>
                    <a:ext uri="{A12FA001-AC4F-418D-AE19-62706E023703}">
                      <ahyp:hlinkClr xmlns:ahyp="http://schemas.microsoft.com/office/drawing/2018/hyperlinkcolor" val="tx"/>
                    </a:ext>
                  </a:extLst>
                </a:hlinkClick>
              </a:rPr>
              <a:t>ahehir@georgeinstitute.org.au</a:t>
            </a:r>
            <a:r>
              <a:rPr lang="en-US" sz="2800" b="1" dirty="0">
                <a:solidFill>
                  <a:srgbClr val="612774"/>
                </a:solidFill>
                <a:latin typeface="+mn-lt"/>
              </a:rPr>
              <a:t> </a:t>
            </a:r>
            <a:endParaRPr lang="en-US" sz="2800" dirty="0">
              <a:solidFill>
                <a:srgbClr val="612774"/>
              </a:solidFill>
              <a:latin typeface="+mn-lt"/>
            </a:endParaRPr>
          </a:p>
        </p:txBody>
      </p:sp>
      <p:pic>
        <p:nvPicPr>
          <p:cNvPr id="11" name="Picture 10">
            <a:extLst>
              <a:ext uri="{FF2B5EF4-FFF2-40B4-BE49-F238E27FC236}">
                <a16:creationId xmlns:a16="http://schemas.microsoft.com/office/drawing/2014/main" id="{C247144A-3E0D-4010-9E2B-43E396BE168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72165" y="3429000"/>
            <a:ext cx="5269640" cy="2079428"/>
          </a:xfrm>
          <a:prstGeom prst="rect">
            <a:avLst/>
          </a:prstGeom>
          <a:solidFill>
            <a:srgbClr val="F2F2F1"/>
          </a:solidFill>
        </p:spPr>
      </p:pic>
      <p:grpSp>
        <p:nvGrpSpPr>
          <p:cNvPr id="10" name="Group 9">
            <a:extLst>
              <a:ext uri="{FF2B5EF4-FFF2-40B4-BE49-F238E27FC236}">
                <a16:creationId xmlns:a16="http://schemas.microsoft.com/office/drawing/2014/main" id="{7B88BF03-EDC3-934B-AE5E-FA9BA4E1CD77}"/>
              </a:ext>
            </a:extLst>
          </p:cNvPr>
          <p:cNvGrpSpPr/>
          <p:nvPr/>
        </p:nvGrpSpPr>
        <p:grpSpPr>
          <a:xfrm>
            <a:off x="5976100" y="228742"/>
            <a:ext cx="5998230" cy="1065760"/>
            <a:chOff x="5976100" y="228742"/>
            <a:chExt cx="5998230" cy="1065760"/>
          </a:xfrm>
        </p:grpSpPr>
        <p:grpSp>
          <p:nvGrpSpPr>
            <p:cNvPr id="12" name="Group 11">
              <a:extLst>
                <a:ext uri="{FF2B5EF4-FFF2-40B4-BE49-F238E27FC236}">
                  <a16:creationId xmlns:a16="http://schemas.microsoft.com/office/drawing/2014/main" id="{3CE14201-3514-584A-ABD0-1DEA604CB232}"/>
                </a:ext>
              </a:extLst>
            </p:cNvPr>
            <p:cNvGrpSpPr/>
            <p:nvPr/>
          </p:nvGrpSpPr>
          <p:grpSpPr>
            <a:xfrm>
              <a:off x="8482492" y="228742"/>
              <a:ext cx="3491838" cy="1065760"/>
              <a:chOff x="6218649" y="3589700"/>
              <a:chExt cx="4077639" cy="1244555"/>
            </a:xfrm>
          </p:grpSpPr>
          <p:pic>
            <p:nvPicPr>
              <p:cNvPr id="14" name="Picture 13">
                <a:extLst>
                  <a:ext uri="{FF2B5EF4-FFF2-40B4-BE49-F238E27FC236}">
                    <a16:creationId xmlns:a16="http://schemas.microsoft.com/office/drawing/2014/main" id="{7EF9FC81-2A0F-EC44-BCD4-D0D963152EA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577440" y="3589700"/>
                <a:ext cx="2718848" cy="1244219"/>
              </a:xfrm>
              <a:prstGeom prst="rect">
                <a:avLst/>
              </a:prstGeom>
              <a:solidFill>
                <a:srgbClr val="F2F2F1"/>
              </a:solidFill>
            </p:spPr>
          </p:pic>
          <p:pic>
            <p:nvPicPr>
              <p:cNvPr id="15" name="Picture 14">
                <a:extLst>
                  <a:ext uri="{FF2B5EF4-FFF2-40B4-BE49-F238E27FC236}">
                    <a16:creationId xmlns:a16="http://schemas.microsoft.com/office/drawing/2014/main" id="{5386F631-70DD-B64C-AE6A-A9FAFF9F7A6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5807" t="-5273" r="-6147" b="-4953"/>
              <a:stretch/>
            </p:blipFill>
            <p:spPr>
              <a:xfrm>
                <a:off x="6218649" y="3589700"/>
                <a:ext cx="1078761" cy="1244555"/>
              </a:xfrm>
              <a:prstGeom prst="rect">
                <a:avLst/>
              </a:prstGeom>
              <a:solidFill>
                <a:srgbClr val="FFE611"/>
              </a:solidFill>
            </p:spPr>
          </p:pic>
        </p:grpSp>
        <p:sp>
          <p:nvSpPr>
            <p:cNvPr id="13" name="Title 1">
              <a:extLst>
                <a:ext uri="{FF2B5EF4-FFF2-40B4-BE49-F238E27FC236}">
                  <a16:creationId xmlns:a16="http://schemas.microsoft.com/office/drawing/2014/main" id="{6A027095-A42F-A54C-B06B-1FB2ACF31877}"/>
                </a:ext>
              </a:extLst>
            </p:cNvPr>
            <p:cNvSpPr txBox="1">
              <a:spLocks/>
            </p:cNvSpPr>
            <p:nvPr/>
          </p:nvSpPr>
          <p:spPr>
            <a:xfrm>
              <a:off x="5976100" y="288640"/>
              <a:ext cx="2386492" cy="503901"/>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rgbClr val="7030A0"/>
                  </a:solidFill>
                  <a:latin typeface="+mn-lt"/>
                  <a:ea typeface="+mj-ea"/>
                  <a:cs typeface="+mj-cs"/>
                </a:defRPr>
              </a:lvl1pPr>
            </a:lstStyle>
            <a:p>
              <a:pPr algn="r"/>
              <a:r>
                <a:rPr lang="en-US" sz="1800" dirty="0">
                  <a:solidFill>
                    <a:schemeClr val="bg2">
                      <a:lumMod val="25000"/>
                    </a:schemeClr>
                  </a:solidFill>
                </a:rPr>
                <a:t>A joint initiative</a:t>
              </a:r>
            </a:p>
          </p:txBody>
        </p:sp>
      </p:grpSp>
    </p:spTree>
    <p:extLst>
      <p:ext uri="{BB962C8B-B14F-4D97-AF65-F5344CB8AC3E}">
        <p14:creationId xmlns:p14="http://schemas.microsoft.com/office/powerpoint/2010/main" val="3904716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BDEB6-FB2C-4A47-8DDC-00D1C59E1FAE}"/>
              </a:ext>
            </a:extLst>
          </p:cNvPr>
          <p:cNvSpPr>
            <a:spLocks noGrp="1"/>
          </p:cNvSpPr>
          <p:nvPr>
            <p:ph type="title"/>
          </p:nvPr>
        </p:nvSpPr>
        <p:spPr>
          <a:xfrm>
            <a:off x="495946" y="612315"/>
            <a:ext cx="10857854" cy="870117"/>
          </a:xfrm>
        </p:spPr>
        <p:txBody>
          <a:bodyPr/>
          <a:lstStyle/>
          <a:p>
            <a:r>
              <a:rPr lang="en-US"/>
              <a:t>The challenge</a:t>
            </a:r>
            <a:endParaRPr lang="en-US" dirty="0"/>
          </a:p>
        </p:txBody>
      </p:sp>
      <p:sp>
        <p:nvSpPr>
          <p:cNvPr id="3" name="Content Placeholder 2">
            <a:extLst>
              <a:ext uri="{FF2B5EF4-FFF2-40B4-BE49-F238E27FC236}">
                <a16:creationId xmlns:a16="http://schemas.microsoft.com/office/drawing/2014/main" id="{33BEF698-4BB9-A04F-86D0-BAD83595BEBE}"/>
              </a:ext>
            </a:extLst>
          </p:cNvPr>
          <p:cNvSpPr>
            <a:spLocks noGrp="1"/>
          </p:cNvSpPr>
          <p:nvPr>
            <p:ph idx="1"/>
          </p:nvPr>
        </p:nvSpPr>
        <p:spPr>
          <a:xfrm>
            <a:off x="495946" y="1572126"/>
            <a:ext cx="10857854" cy="4604837"/>
          </a:xfrm>
        </p:spPr>
        <p:txBody>
          <a:bodyPr>
            <a:normAutofit/>
          </a:bodyPr>
          <a:lstStyle/>
          <a:p>
            <a:r>
              <a:rPr lang="en-US" dirty="0"/>
              <a:t>Recruitment of human participants to research studies is difficult, time-consuming and resource-intensive – studies frequently fail to meet targets or are significantly delayed.</a:t>
            </a:r>
          </a:p>
          <a:p>
            <a:r>
              <a:rPr lang="en-US" dirty="0"/>
              <a:t>Routinely collected health data in Australia are difficult for researchers to access – studies have to meet diverse sets of requirements to access data and there is considerable reduplication of effort.</a:t>
            </a:r>
          </a:p>
          <a:p>
            <a:r>
              <a:rPr lang="en-US" dirty="0"/>
              <a:t>As a consequence, the Australian research sector is less competitive and the Australian community misses out on research innovations.</a:t>
            </a:r>
          </a:p>
        </p:txBody>
      </p:sp>
      <p:sp>
        <p:nvSpPr>
          <p:cNvPr id="4" name="Footer Placeholder 3">
            <a:extLst>
              <a:ext uri="{FF2B5EF4-FFF2-40B4-BE49-F238E27FC236}">
                <a16:creationId xmlns:a16="http://schemas.microsoft.com/office/drawing/2014/main" id="{BDC49118-EB9A-FC46-A4A2-00C15A1AAFBF}"/>
              </a:ext>
            </a:extLst>
          </p:cNvPr>
          <p:cNvSpPr>
            <a:spLocks noGrp="1"/>
          </p:cNvSpPr>
          <p:nvPr>
            <p:ph type="ftr" sz="quarter" idx="11"/>
          </p:nvPr>
        </p:nvSpPr>
        <p:spPr>
          <a:xfrm>
            <a:off x="4038600" y="6356350"/>
            <a:ext cx="4114800" cy="365125"/>
          </a:xfrm>
        </p:spPr>
        <p:txBody>
          <a:bodyPr/>
          <a:lstStyle/>
          <a:p>
            <a:r>
              <a:rPr lang="en-US"/>
              <a:t>www.joinus.org.au</a:t>
            </a:r>
          </a:p>
        </p:txBody>
      </p:sp>
    </p:spTree>
    <p:extLst>
      <p:ext uri="{BB962C8B-B14F-4D97-AF65-F5344CB8AC3E}">
        <p14:creationId xmlns:p14="http://schemas.microsoft.com/office/powerpoint/2010/main" val="1429953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EFDEB-C257-1140-AB2F-75006C470C7D}"/>
              </a:ext>
            </a:extLst>
          </p:cNvPr>
          <p:cNvSpPr>
            <a:spLocks noGrp="1"/>
          </p:cNvSpPr>
          <p:nvPr>
            <p:ph type="title"/>
          </p:nvPr>
        </p:nvSpPr>
        <p:spPr>
          <a:xfrm>
            <a:off x="495946" y="612315"/>
            <a:ext cx="10857854" cy="870117"/>
          </a:xfrm>
        </p:spPr>
        <p:txBody>
          <a:bodyPr/>
          <a:lstStyle/>
          <a:p>
            <a:r>
              <a:rPr lang="en-US"/>
              <a:t>The opportunity</a:t>
            </a:r>
            <a:endParaRPr lang="en-US" dirty="0"/>
          </a:p>
        </p:txBody>
      </p:sp>
      <p:sp>
        <p:nvSpPr>
          <p:cNvPr id="3" name="Content Placeholder 2">
            <a:extLst>
              <a:ext uri="{FF2B5EF4-FFF2-40B4-BE49-F238E27FC236}">
                <a16:creationId xmlns:a16="http://schemas.microsoft.com/office/drawing/2014/main" id="{B275A27A-90CD-1A4C-AB23-893E17C40390}"/>
              </a:ext>
            </a:extLst>
          </p:cNvPr>
          <p:cNvSpPr>
            <a:spLocks noGrp="1"/>
          </p:cNvSpPr>
          <p:nvPr>
            <p:ph idx="1"/>
          </p:nvPr>
        </p:nvSpPr>
        <p:spPr>
          <a:xfrm>
            <a:off x="495946" y="1572126"/>
            <a:ext cx="10857854" cy="4604837"/>
          </a:xfrm>
        </p:spPr>
        <p:txBody>
          <a:bodyPr>
            <a:normAutofit/>
          </a:bodyPr>
          <a:lstStyle/>
          <a:p>
            <a:pPr marL="0" indent="0">
              <a:buNone/>
            </a:pPr>
            <a:r>
              <a:rPr lang="en-US" dirty="0"/>
              <a:t>Join Us uses a proven research register model to help get more research done more efficiently. It is modelled on the </a:t>
            </a:r>
            <a:r>
              <a:rPr lang="en-US" dirty="0">
                <a:hlinkClick r:id="rId3">
                  <a:extLst>
                    <a:ext uri="{A12FA001-AC4F-418D-AE19-62706E023703}">
                      <ahyp:hlinkClr xmlns:ahyp="http://schemas.microsoft.com/office/drawing/2018/hyperlinkcolor" val="tx"/>
                    </a:ext>
                  </a:extLst>
                </a:hlinkClick>
              </a:rPr>
              <a:t>SHARE register</a:t>
            </a:r>
            <a:r>
              <a:rPr lang="en-US" dirty="0"/>
              <a:t> from Scotland.</a:t>
            </a:r>
          </a:p>
          <a:p>
            <a:pPr marL="0" indent="0">
              <a:buNone/>
            </a:pPr>
            <a:r>
              <a:rPr lang="en-US" dirty="0"/>
              <a:t>There are two specific opportunities:</a:t>
            </a:r>
          </a:p>
          <a:p>
            <a:pPr marL="514350" indent="-514350">
              <a:buFont typeface="+mj-lt"/>
              <a:buAutoNum type="arabicPeriod"/>
            </a:pPr>
            <a:r>
              <a:rPr lang="en-US" dirty="0"/>
              <a:t>Enhance connectivity between researchers and  the community</a:t>
            </a:r>
          </a:p>
          <a:p>
            <a:pPr marL="514350" indent="-514350">
              <a:buFont typeface="+mj-lt"/>
              <a:buAutoNum type="arabicPeriod"/>
            </a:pPr>
            <a:r>
              <a:rPr lang="en-US" dirty="0"/>
              <a:t>Increase and streamline access to routinely collected health data</a:t>
            </a:r>
          </a:p>
        </p:txBody>
      </p:sp>
      <p:sp>
        <p:nvSpPr>
          <p:cNvPr id="4" name="Footer Placeholder 3">
            <a:extLst>
              <a:ext uri="{FF2B5EF4-FFF2-40B4-BE49-F238E27FC236}">
                <a16:creationId xmlns:a16="http://schemas.microsoft.com/office/drawing/2014/main" id="{962B41BB-85F6-6041-86B5-4961F67E3E7E}"/>
              </a:ext>
            </a:extLst>
          </p:cNvPr>
          <p:cNvSpPr>
            <a:spLocks noGrp="1"/>
          </p:cNvSpPr>
          <p:nvPr>
            <p:ph type="ftr" sz="quarter" idx="11"/>
          </p:nvPr>
        </p:nvSpPr>
        <p:spPr>
          <a:xfrm>
            <a:off x="4038600" y="6356350"/>
            <a:ext cx="4114800" cy="365125"/>
          </a:xfrm>
        </p:spPr>
        <p:txBody>
          <a:bodyPr/>
          <a:lstStyle/>
          <a:p>
            <a:r>
              <a:rPr lang="en-US"/>
              <a:t>www.joinus.org.au</a:t>
            </a:r>
          </a:p>
        </p:txBody>
      </p:sp>
      <p:pic>
        <p:nvPicPr>
          <p:cNvPr id="9" name="Picture 8">
            <a:hlinkClick r:id="rId3"/>
            <a:extLst>
              <a:ext uri="{FF2B5EF4-FFF2-40B4-BE49-F238E27FC236}">
                <a16:creationId xmlns:a16="http://schemas.microsoft.com/office/drawing/2014/main" id="{5D62CC95-ED76-4042-89AB-F1324BAF1CA5}"/>
              </a:ext>
            </a:extLst>
          </p:cNvPr>
          <p:cNvPicPr>
            <a:picLocks noChangeAspect="1"/>
          </p:cNvPicPr>
          <p:nvPr/>
        </p:nvPicPr>
        <p:blipFill>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7306694" y="4317760"/>
            <a:ext cx="4773452" cy="2403715"/>
          </a:xfrm>
          <a:prstGeom prst="rect">
            <a:avLst/>
          </a:prstGeom>
          <a:ln w="25400">
            <a:solidFill>
              <a:schemeClr val="tx1"/>
            </a:solidFill>
          </a:ln>
        </p:spPr>
      </p:pic>
    </p:spTree>
    <p:extLst>
      <p:ext uri="{BB962C8B-B14F-4D97-AF65-F5344CB8AC3E}">
        <p14:creationId xmlns:p14="http://schemas.microsoft.com/office/powerpoint/2010/main" val="602228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97824-63D1-4D41-B775-B0E800797013}"/>
              </a:ext>
            </a:extLst>
          </p:cNvPr>
          <p:cNvSpPr>
            <a:spLocks noGrp="1"/>
          </p:cNvSpPr>
          <p:nvPr>
            <p:ph type="title"/>
          </p:nvPr>
        </p:nvSpPr>
        <p:spPr>
          <a:xfrm>
            <a:off x="495946" y="612315"/>
            <a:ext cx="10857854" cy="870117"/>
          </a:xfrm>
        </p:spPr>
        <p:txBody>
          <a:bodyPr/>
          <a:lstStyle/>
          <a:p>
            <a:r>
              <a:rPr lang="en-US"/>
              <a:t>How does ‘Join Us’ work?</a:t>
            </a:r>
            <a:endParaRPr lang="en-US" dirty="0"/>
          </a:p>
        </p:txBody>
      </p:sp>
      <p:pic>
        <p:nvPicPr>
          <p:cNvPr id="21" name="Content Placeholder 4">
            <a:extLst>
              <a:ext uri="{FF2B5EF4-FFF2-40B4-BE49-F238E27FC236}">
                <a16:creationId xmlns:a16="http://schemas.microsoft.com/office/drawing/2014/main" id="{C8D68672-C467-4A44-8363-BF4F24413E08}"/>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4984" t="-4581" r="2641" b="-4879"/>
          <a:stretch/>
        </p:blipFill>
        <p:spPr>
          <a:xfrm>
            <a:off x="595540" y="1663339"/>
            <a:ext cx="2427269" cy="2245881"/>
          </a:xfrm>
          <a:prstGeom prst="rect">
            <a:avLst/>
          </a:prstGeom>
          <a:solidFill>
            <a:srgbClr val="E4E4E9"/>
          </a:solidFill>
          <a:ln w="31750">
            <a:noFill/>
          </a:ln>
        </p:spPr>
      </p:pic>
      <p:pic>
        <p:nvPicPr>
          <p:cNvPr id="22" name="Picture 21">
            <a:extLst>
              <a:ext uri="{FF2B5EF4-FFF2-40B4-BE49-F238E27FC236}">
                <a16:creationId xmlns:a16="http://schemas.microsoft.com/office/drawing/2014/main" id="{E7C807D9-F2A1-B540-BDA7-44B1B6CCFA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563" t="-4730" r="-2861" b="-4730"/>
          <a:stretch/>
        </p:blipFill>
        <p:spPr>
          <a:xfrm>
            <a:off x="4616452" y="1663338"/>
            <a:ext cx="2427269" cy="2245881"/>
          </a:xfrm>
          <a:prstGeom prst="rect">
            <a:avLst/>
          </a:prstGeom>
          <a:solidFill>
            <a:srgbClr val="E4E4E9"/>
          </a:solidFill>
          <a:ln w="31750">
            <a:noFill/>
          </a:ln>
        </p:spPr>
      </p:pic>
      <p:pic>
        <p:nvPicPr>
          <p:cNvPr id="23" name="Picture 22">
            <a:extLst>
              <a:ext uri="{FF2B5EF4-FFF2-40B4-BE49-F238E27FC236}">
                <a16:creationId xmlns:a16="http://schemas.microsoft.com/office/drawing/2014/main" id="{13DB0BA8-5055-2F44-A267-AEE424FC6F4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952" t="-4730" r="-2777" b="-4730"/>
          <a:stretch/>
        </p:blipFill>
        <p:spPr>
          <a:xfrm>
            <a:off x="4611875" y="4089447"/>
            <a:ext cx="2427269" cy="2245881"/>
          </a:xfrm>
          <a:prstGeom prst="rect">
            <a:avLst/>
          </a:prstGeom>
          <a:solidFill>
            <a:srgbClr val="E4E4E9"/>
          </a:solidFill>
          <a:ln w="31750" cmpd="sng">
            <a:solidFill>
              <a:srgbClr val="7030A0"/>
            </a:solidFill>
            <a:prstDash val="dash"/>
          </a:ln>
        </p:spPr>
      </p:pic>
      <p:pic>
        <p:nvPicPr>
          <p:cNvPr id="24" name="Picture 23">
            <a:extLst>
              <a:ext uri="{FF2B5EF4-FFF2-40B4-BE49-F238E27FC236}">
                <a16:creationId xmlns:a16="http://schemas.microsoft.com/office/drawing/2014/main" id="{DC9F2700-EBED-4A40-A779-1A045D9E255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5049" t="-4731" r="2708" b="-4731"/>
          <a:stretch/>
        </p:blipFill>
        <p:spPr>
          <a:xfrm>
            <a:off x="8869957" y="1663338"/>
            <a:ext cx="2427269" cy="2245881"/>
          </a:xfrm>
          <a:prstGeom prst="rect">
            <a:avLst/>
          </a:prstGeom>
          <a:solidFill>
            <a:srgbClr val="E4E4E9"/>
          </a:solidFill>
          <a:ln w="31750">
            <a:noFill/>
          </a:ln>
        </p:spPr>
      </p:pic>
      <p:sp>
        <p:nvSpPr>
          <p:cNvPr id="25" name="TextBox 24">
            <a:extLst>
              <a:ext uri="{FF2B5EF4-FFF2-40B4-BE49-F238E27FC236}">
                <a16:creationId xmlns:a16="http://schemas.microsoft.com/office/drawing/2014/main" id="{A9FF9DAB-D6B7-F948-ADD9-1BEEDACD368B}"/>
              </a:ext>
            </a:extLst>
          </p:cNvPr>
          <p:cNvSpPr txBox="1"/>
          <p:nvPr/>
        </p:nvSpPr>
        <p:spPr>
          <a:xfrm>
            <a:off x="595540" y="3082751"/>
            <a:ext cx="2427269" cy="692497"/>
          </a:xfrm>
          <a:prstGeom prst="rect">
            <a:avLst/>
          </a:prstGeom>
          <a:solidFill>
            <a:srgbClr val="E4E4EA"/>
          </a:solidFill>
        </p:spPr>
        <p:txBody>
          <a:bodyPr wrap="square" rtlCol="0">
            <a:spAutoFit/>
          </a:bodyPr>
          <a:lstStyle/>
          <a:p>
            <a:pPr marL="180975" indent="-180975"/>
            <a:r>
              <a:rPr lang="en-AU" sz="1300" b="1" dirty="0"/>
              <a:t>1.	Entire Australian community over 18 years  invited to participate</a:t>
            </a:r>
          </a:p>
        </p:txBody>
      </p:sp>
      <p:sp>
        <p:nvSpPr>
          <p:cNvPr id="26" name="TextBox 25">
            <a:extLst>
              <a:ext uri="{FF2B5EF4-FFF2-40B4-BE49-F238E27FC236}">
                <a16:creationId xmlns:a16="http://schemas.microsoft.com/office/drawing/2014/main" id="{B2457795-06E5-D649-83D1-2890724AF08D}"/>
              </a:ext>
            </a:extLst>
          </p:cNvPr>
          <p:cNvSpPr txBox="1"/>
          <p:nvPr/>
        </p:nvSpPr>
        <p:spPr>
          <a:xfrm>
            <a:off x="4611875" y="3096615"/>
            <a:ext cx="2431846" cy="692497"/>
          </a:xfrm>
          <a:prstGeom prst="rect">
            <a:avLst/>
          </a:prstGeom>
          <a:solidFill>
            <a:srgbClr val="E4E4EA"/>
          </a:solidFill>
        </p:spPr>
        <p:txBody>
          <a:bodyPr wrap="square" rtlCol="0">
            <a:spAutoFit/>
          </a:bodyPr>
          <a:lstStyle/>
          <a:p>
            <a:pPr marL="180975" indent="-180975"/>
            <a:r>
              <a:rPr lang="en-AU" sz="1300" b="1" dirty="0"/>
              <a:t>2.	Participants agree to be contacted about research opportunities</a:t>
            </a:r>
          </a:p>
        </p:txBody>
      </p:sp>
      <p:sp>
        <p:nvSpPr>
          <p:cNvPr id="27" name="TextBox 26">
            <a:extLst>
              <a:ext uri="{FF2B5EF4-FFF2-40B4-BE49-F238E27FC236}">
                <a16:creationId xmlns:a16="http://schemas.microsoft.com/office/drawing/2014/main" id="{2D841646-7DD7-DF4E-B1BB-C272C76BB039}"/>
              </a:ext>
            </a:extLst>
          </p:cNvPr>
          <p:cNvSpPr txBox="1"/>
          <p:nvPr/>
        </p:nvSpPr>
        <p:spPr>
          <a:xfrm>
            <a:off x="4611875" y="5456389"/>
            <a:ext cx="2427269" cy="892552"/>
          </a:xfrm>
          <a:prstGeom prst="rect">
            <a:avLst/>
          </a:prstGeom>
          <a:solidFill>
            <a:srgbClr val="E4E4EA"/>
          </a:solidFill>
        </p:spPr>
        <p:txBody>
          <a:bodyPr wrap="square" rtlCol="0">
            <a:spAutoFit/>
          </a:bodyPr>
          <a:lstStyle/>
          <a:p>
            <a:pPr marL="180975" indent="-180975"/>
            <a:r>
              <a:rPr lang="en-AU" sz="1300" b="1" dirty="0"/>
              <a:t>3.	Option to also allow researcher use of de-identified routinely collected health  data</a:t>
            </a:r>
          </a:p>
        </p:txBody>
      </p:sp>
      <p:sp>
        <p:nvSpPr>
          <p:cNvPr id="28" name="TextBox 27">
            <a:extLst>
              <a:ext uri="{FF2B5EF4-FFF2-40B4-BE49-F238E27FC236}">
                <a16:creationId xmlns:a16="http://schemas.microsoft.com/office/drawing/2014/main" id="{9E452C26-9E1E-FF49-8D33-70DA46BF2F7A}"/>
              </a:ext>
            </a:extLst>
          </p:cNvPr>
          <p:cNvSpPr txBox="1"/>
          <p:nvPr/>
        </p:nvSpPr>
        <p:spPr>
          <a:xfrm>
            <a:off x="8869957" y="3055653"/>
            <a:ext cx="2427269" cy="692497"/>
          </a:xfrm>
          <a:prstGeom prst="rect">
            <a:avLst/>
          </a:prstGeom>
          <a:solidFill>
            <a:srgbClr val="E4E4EA"/>
          </a:solidFill>
        </p:spPr>
        <p:txBody>
          <a:bodyPr wrap="square" rtlCol="0">
            <a:spAutoFit/>
          </a:bodyPr>
          <a:lstStyle/>
          <a:p>
            <a:pPr marL="180975" indent="-180975"/>
            <a:r>
              <a:rPr lang="en-AU" sz="1300" b="1" dirty="0"/>
              <a:t>4.	Researchers connected to potential study participants and de-identified data</a:t>
            </a:r>
          </a:p>
        </p:txBody>
      </p:sp>
      <p:sp>
        <p:nvSpPr>
          <p:cNvPr id="29" name="Arrow: Right 11">
            <a:extLst>
              <a:ext uri="{FF2B5EF4-FFF2-40B4-BE49-F238E27FC236}">
                <a16:creationId xmlns:a16="http://schemas.microsoft.com/office/drawing/2014/main" id="{959FE734-B927-7E43-BDD9-C67A52C5807F}"/>
              </a:ext>
            </a:extLst>
          </p:cNvPr>
          <p:cNvSpPr/>
          <p:nvPr/>
        </p:nvSpPr>
        <p:spPr>
          <a:xfrm>
            <a:off x="3371353" y="2458839"/>
            <a:ext cx="930303" cy="682229"/>
          </a:xfrm>
          <a:prstGeom prst="rightArrow">
            <a:avLst/>
          </a:prstGeom>
          <a:solidFill>
            <a:srgbClr val="A784B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Arrow: Right 12">
            <a:extLst>
              <a:ext uri="{FF2B5EF4-FFF2-40B4-BE49-F238E27FC236}">
                <a16:creationId xmlns:a16="http://schemas.microsoft.com/office/drawing/2014/main" id="{6BE35355-89E7-1C4E-B0FC-AE6767B0357A}"/>
              </a:ext>
            </a:extLst>
          </p:cNvPr>
          <p:cNvSpPr/>
          <p:nvPr/>
        </p:nvSpPr>
        <p:spPr>
          <a:xfrm>
            <a:off x="7486660" y="2458839"/>
            <a:ext cx="930303" cy="682229"/>
          </a:xfrm>
          <a:prstGeom prst="rightArrow">
            <a:avLst/>
          </a:prstGeom>
          <a:solidFill>
            <a:srgbClr val="A784B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66061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BB987-DB09-C741-9A16-1AD45539C790}"/>
              </a:ext>
            </a:extLst>
          </p:cNvPr>
          <p:cNvSpPr>
            <a:spLocks noGrp="1"/>
          </p:cNvSpPr>
          <p:nvPr>
            <p:ph type="title"/>
          </p:nvPr>
        </p:nvSpPr>
        <p:spPr>
          <a:xfrm>
            <a:off x="495946" y="612315"/>
            <a:ext cx="10857854" cy="870117"/>
          </a:xfrm>
          <a:solidFill>
            <a:schemeClr val="bg1"/>
          </a:solidFill>
        </p:spPr>
        <p:txBody>
          <a:bodyPr/>
          <a:lstStyle/>
          <a:p>
            <a:r>
              <a:rPr lang="en-US" dirty="0"/>
              <a:t>The technical solution – sign-up</a:t>
            </a:r>
          </a:p>
        </p:txBody>
      </p:sp>
      <p:pic>
        <p:nvPicPr>
          <p:cNvPr id="15" name="Graphic 14" descr="Internet">
            <a:extLst>
              <a:ext uri="{FF2B5EF4-FFF2-40B4-BE49-F238E27FC236}">
                <a16:creationId xmlns:a16="http://schemas.microsoft.com/office/drawing/2014/main" id="{A4098E04-37AA-2448-B445-2F5554D406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V="1">
            <a:off x="641584" y="2487674"/>
            <a:ext cx="2158423" cy="2158423"/>
          </a:xfrm>
          <a:prstGeom prst="rect">
            <a:avLst/>
          </a:prstGeom>
        </p:spPr>
      </p:pic>
      <p:sp>
        <p:nvSpPr>
          <p:cNvPr id="36" name="TextBox 35">
            <a:extLst>
              <a:ext uri="{FF2B5EF4-FFF2-40B4-BE49-F238E27FC236}">
                <a16:creationId xmlns:a16="http://schemas.microsoft.com/office/drawing/2014/main" id="{B775518E-95DD-1B4E-B9D3-8932607857A5}"/>
              </a:ext>
            </a:extLst>
          </p:cNvPr>
          <p:cNvSpPr txBox="1"/>
          <p:nvPr/>
        </p:nvSpPr>
        <p:spPr>
          <a:xfrm>
            <a:off x="228046" y="4260760"/>
            <a:ext cx="2981382" cy="461665"/>
          </a:xfrm>
          <a:prstGeom prst="rect">
            <a:avLst/>
          </a:prstGeom>
          <a:noFill/>
        </p:spPr>
        <p:txBody>
          <a:bodyPr wrap="square" rtlCol="0">
            <a:spAutoFit/>
          </a:bodyPr>
          <a:lstStyle/>
          <a:p>
            <a:pPr algn="ctr"/>
            <a:r>
              <a:rPr lang="en-US" sz="2400" b="1" dirty="0"/>
              <a:t>Website</a:t>
            </a:r>
          </a:p>
        </p:txBody>
      </p:sp>
      <p:pic>
        <p:nvPicPr>
          <p:cNvPr id="27" name="Graphic 26" descr="Cloud Computing">
            <a:extLst>
              <a:ext uri="{FF2B5EF4-FFF2-40B4-BE49-F238E27FC236}">
                <a16:creationId xmlns:a16="http://schemas.microsoft.com/office/drawing/2014/main" id="{81FEA086-24F7-224C-96A4-E62223FCF6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82360" y="1551949"/>
            <a:ext cx="1503511" cy="1503511"/>
          </a:xfrm>
          <a:prstGeom prst="rect">
            <a:avLst/>
          </a:prstGeom>
        </p:spPr>
      </p:pic>
      <p:grpSp>
        <p:nvGrpSpPr>
          <p:cNvPr id="42" name="Group 41">
            <a:extLst>
              <a:ext uri="{FF2B5EF4-FFF2-40B4-BE49-F238E27FC236}">
                <a16:creationId xmlns:a16="http://schemas.microsoft.com/office/drawing/2014/main" id="{4BEBAB5D-7D5D-104D-910F-955B13DE7E72}"/>
              </a:ext>
            </a:extLst>
          </p:cNvPr>
          <p:cNvGrpSpPr/>
          <p:nvPr/>
        </p:nvGrpSpPr>
        <p:grpSpPr>
          <a:xfrm>
            <a:off x="3992844" y="3904055"/>
            <a:ext cx="2103156" cy="2103156"/>
            <a:chOff x="2840206" y="3510551"/>
            <a:chExt cx="2103156" cy="2103156"/>
          </a:xfrm>
        </p:grpSpPr>
        <p:pic>
          <p:nvPicPr>
            <p:cNvPr id="34" name="Graphic 33" descr="Syncing cloud">
              <a:extLst>
                <a:ext uri="{FF2B5EF4-FFF2-40B4-BE49-F238E27FC236}">
                  <a16:creationId xmlns:a16="http://schemas.microsoft.com/office/drawing/2014/main" id="{18FF2902-2D86-2A43-A2F9-6F1D09626C6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40206" y="3510551"/>
              <a:ext cx="2103156" cy="2103156"/>
            </a:xfrm>
            <a:prstGeom prst="rect">
              <a:avLst/>
            </a:prstGeom>
          </p:spPr>
        </p:pic>
        <p:sp>
          <p:nvSpPr>
            <p:cNvPr id="35" name="Oval 34">
              <a:extLst>
                <a:ext uri="{FF2B5EF4-FFF2-40B4-BE49-F238E27FC236}">
                  <a16:creationId xmlns:a16="http://schemas.microsoft.com/office/drawing/2014/main" id="{9951C921-8B7D-D04A-B5AE-1E1AFBC7B379}"/>
                </a:ext>
              </a:extLst>
            </p:cNvPr>
            <p:cNvSpPr/>
            <p:nvPr/>
          </p:nvSpPr>
          <p:spPr>
            <a:xfrm>
              <a:off x="3447932" y="4246456"/>
              <a:ext cx="783893" cy="7838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descr="Safe">
              <a:extLst>
                <a:ext uri="{FF2B5EF4-FFF2-40B4-BE49-F238E27FC236}">
                  <a16:creationId xmlns:a16="http://schemas.microsoft.com/office/drawing/2014/main" id="{F90E6C31-F2BE-CE46-A0E3-128E04F19EF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36772" y="4249855"/>
              <a:ext cx="783893" cy="783893"/>
            </a:xfrm>
            <a:prstGeom prst="rect">
              <a:avLst/>
            </a:prstGeom>
          </p:spPr>
        </p:pic>
      </p:grpSp>
      <p:sp>
        <p:nvSpPr>
          <p:cNvPr id="37" name="TextBox 36">
            <a:extLst>
              <a:ext uri="{FF2B5EF4-FFF2-40B4-BE49-F238E27FC236}">
                <a16:creationId xmlns:a16="http://schemas.microsoft.com/office/drawing/2014/main" id="{3714C505-4E67-DD46-AD77-8B40E577B267}"/>
              </a:ext>
            </a:extLst>
          </p:cNvPr>
          <p:cNvSpPr txBox="1"/>
          <p:nvPr/>
        </p:nvSpPr>
        <p:spPr>
          <a:xfrm>
            <a:off x="2584588" y="2062258"/>
            <a:ext cx="1503511" cy="707886"/>
          </a:xfrm>
          <a:prstGeom prst="rect">
            <a:avLst/>
          </a:prstGeom>
          <a:noFill/>
        </p:spPr>
        <p:txBody>
          <a:bodyPr wrap="square" rtlCol="0">
            <a:spAutoFit/>
          </a:bodyPr>
          <a:lstStyle/>
          <a:p>
            <a:pPr algn="ctr"/>
            <a:r>
              <a:rPr lang="en-US" sz="2000" b="1" dirty="0"/>
              <a:t>Contact details</a:t>
            </a:r>
          </a:p>
        </p:txBody>
      </p:sp>
      <p:sp>
        <p:nvSpPr>
          <p:cNvPr id="41" name="TextBox 40">
            <a:extLst>
              <a:ext uri="{FF2B5EF4-FFF2-40B4-BE49-F238E27FC236}">
                <a16:creationId xmlns:a16="http://schemas.microsoft.com/office/drawing/2014/main" id="{8F31C3AE-45BC-6A48-8740-E92E56EE8747}"/>
              </a:ext>
            </a:extLst>
          </p:cNvPr>
          <p:cNvSpPr txBox="1"/>
          <p:nvPr/>
        </p:nvSpPr>
        <p:spPr>
          <a:xfrm>
            <a:off x="3563343" y="5567844"/>
            <a:ext cx="2981382" cy="830997"/>
          </a:xfrm>
          <a:prstGeom prst="rect">
            <a:avLst/>
          </a:prstGeom>
          <a:noFill/>
        </p:spPr>
        <p:txBody>
          <a:bodyPr wrap="square" rtlCol="0">
            <a:spAutoFit/>
          </a:bodyPr>
          <a:lstStyle/>
          <a:p>
            <a:pPr algn="ctr"/>
            <a:r>
              <a:rPr lang="en-US" sz="2400" b="1" dirty="0"/>
              <a:t>Secure storage and compute (ERICA)</a:t>
            </a:r>
          </a:p>
        </p:txBody>
      </p:sp>
      <p:pic>
        <p:nvPicPr>
          <p:cNvPr id="55" name="Graphic 54" descr="Line arrow Straight">
            <a:extLst>
              <a:ext uri="{FF2B5EF4-FFF2-40B4-BE49-F238E27FC236}">
                <a16:creationId xmlns:a16="http://schemas.microsoft.com/office/drawing/2014/main" id="{E149798B-513B-5C49-9F15-AB1148E8E2D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0276960" flipH="1">
            <a:off x="2805532" y="2310271"/>
            <a:ext cx="1586829" cy="914400"/>
          </a:xfrm>
          <a:prstGeom prst="rect">
            <a:avLst/>
          </a:prstGeom>
        </p:spPr>
      </p:pic>
      <p:sp>
        <p:nvSpPr>
          <p:cNvPr id="26" name="TextBox 25">
            <a:extLst>
              <a:ext uri="{FF2B5EF4-FFF2-40B4-BE49-F238E27FC236}">
                <a16:creationId xmlns:a16="http://schemas.microsoft.com/office/drawing/2014/main" id="{5562DCE3-E182-4E39-9668-88C899C833F3}"/>
              </a:ext>
            </a:extLst>
          </p:cNvPr>
          <p:cNvSpPr txBox="1"/>
          <p:nvPr/>
        </p:nvSpPr>
        <p:spPr>
          <a:xfrm>
            <a:off x="2457672" y="4211213"/>
            <a:ext cx="1782656" cy="707886"/>
          </a:xfrm>
          <a:prstGeom prst="rect">
            <a:avLst/>
          </a:prstGeom>
          <a:noFill/>
        </p:spPr>
        <p:txBody>
          <a:bodyPr wrap="square" rtlCol="0">
            <a:spAutoFit/>
          </a:bodyPr>
          <a:lstStyle/>
          <a:p>
            <a:pPr algn="ctr"/>
            <a:r>
              <a:rPr lang="en-US" sz="2000" b="1" dirty="0"/>
              <a:t>Medical history</a:t>
            </a:r>
          </a:p>
        </p:txBody>
      </p:sp>
      <p:sp>
        <p:nvSpPr>
          <p:cNvPr id="28" name="TextBox 27">
            <a:extLst>
              <a:ext uri="{FF2B5EF4-FFF2-40B4-BE49-F238E27FC236}">
                <a16:creationId xmlns:a16="http://schemas.microsoft.com/office/drawing/2014/main" id="{09DBB9D1-4491-486A-9DEF-D99CC942432B}"/>
              </a:ext>
            </a:extLst>
          </p:cNvPr>
          <p:cNvSpPr txBox="1"/>
          <p:nvPr/>
        </p:nvSpPr>
        <p:spPr>
          <a:xfrm>
            <a:off x="3893839" y="2862697"/>
            <a:ext cx="2038679" cy="461665"/>
          </a:xfrm>
          <a:prstGeom prst="rect">
            <a:avLst/>
          </a:prstGeom>
          <a:noFill/>
        </p:spPr>
        <p:txBody>
          <a:bodyPr wrap="square" rtlCol="0">
            <a:spAutoFit/>
          </a:bodyPr>
          <a:lstStyle/>
          <a:p>
            <a:pPr algn="ctr"/>
            <a:r>
              <a:rPr lang="en-US" sz="2400" b="1" dirty="0"/>
              <a:t>CRM database</a:t>
            </a:r>
          </a:p>
        </p:txBody>
      </p:sp>
      <p:pic>
        <p:nvPicPr>
          <p:cNvPr id="20" name="Graphic 19" descr="Line arrow Straight">
            <a:extLst>
              <a:ext uri="{FF2B5EF4-FFF2-40B4-BE49-F238E27FC236}">
                <a16:creationId xmlns:a16="http://schemas.microsoft.com/office/drawing/2014/main" id="{75436543-1F80-47A3-827E-CB45F2D54BD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491164" flipH="1">
            <a:off x="2760896" y="3684014"/>
            <a:ext cx="1727509" cy="914400"/>
          </a:xfrm>
          <a:prstGeom prst="rect">
            <a:avLst/>
          </a:prstGeom>
        </p:spPr>
      </p:pic>
    </p:spTree>
    <p:extLst>
      <p:ext uri="{BB962C8B-B14F-4D97-AF65-F5344CB8AC3E}">
        <p14:creationId xmlns:p14="http://schemas.microsoft.com/office/powerpoint/2010/main" val="1551806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BB987-DB09-C741-9A16-1AD45539C790}"/>
              </a:ext>
            </a:extLst>
          </p:cNvPr>
          <p:cNvSpPr>
            <a:spLocks noGrp="1"/>
          </p:cNvSpPr>
          <p:nvPr>
            <p:ph type="title"/>
          </p:nvPr>
        </p:nvSpPr>
        <p:spPr>
          <a:xfrm>
            <a:off x="495946" y="612315"/>
            <a:ext cx="10857854" cy="870117"/>
          </a:xfrm>
          <a:solidFill>
            <a:schemeClr val="bg1"/>
          </a:solidFill>
        </p:spPr>
        <p:txBody>
          <a:bodyPr/>
          <a:lstStyle/>
          <a:p>
            <a:r>
              <a:rPr lang="en-US" dirty="0"/>
              <a:t>The technical solution – optional data linkage</a:t>
            </a:r>
          </a:p>
        </p:txBody>
      </p:sp>
      <p:pic>
        <p:nvPicPr>
          <p:cNvPr id="15" name="Graphic 14" descr="Internet">
            <a:extLst>
              <a:ext uri="{FF2B5EF4-FFF2-40B4-BE49-F238E27FC236}">
                <a16:creationId xmlns:a16="http://schemas.microsoft.com/office/drawing/2014/main" id="{A4098E04-37AA-2448-B445-2F5554D406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V="1">
            <a:off x="641584" y="2487674"/>
            <a:ext cx="2158423" cy="2158423"/>
          </a:xfrm>
          <a:prstGeom prst="rect">
            <a:avLst/>
          </a:prstGeom>
        </p:spPr>
      </p:pic>
      <p:sp>
        <p:nvSpPr>
          <p:cNvPr id="36" name="TextBox 35">
            <a:extLst>
              <a:ext uri="{FF2B5EF4-FFF2-40B4-BE49-F238E27FC236}">
                <a16:creationId xmlns:a16="http://schemas.microsoft.com/office/drawing/2014/main" id="{B775518E-95DD-1B4E-B9D3-8932607857A5}"/>
              </a:ext>
            </a:extLst>
          </p:cNvPr>
          <p:cNvSpPr txBox="1"/>
          <p:nvPr/>
        </p:nvSpPr>
        <p:spPr>
          <a:xfrm>
            <a:off x="228046" y="4260760"/>
            <a:ext cx="2981382" cy="461665"/>
          </a:xfrm>
          <a:prstGeom prst="rect">
            <a:avLst/>
          </a:prstGeom>
          <a:noFill/>
        </p:spPr>
        <p:txBody>
          <a:bodyPr wrap="square" rtlCol="0">
            <a:spAutoFit/>
          </a:bodyPr>
          <a:lstStyle/>
          <a:p>
            <a:pPr algn="ctr"/>
            <a:r>
              <a:rPr lang="en-US" sz="2400" b="1" dirty="0"/>
              <a:t>Website</a:t>
            </a:r>
          </a:p>
        </p:txBody>
      </p:sp>
      <p:pic>
        <p:nvPicPr>
          <p:cNvPr id="27" name="Graphic 26" descr="Cloud Computing">
            <a:extLst>
              <a:ext uri="{FF2B5EF4-FFF2-40B4-BE49-F238E27FC236}">
                <a16:creationId xmlns:a16="http://schemas.microsoft.com/office/drawing/2014/main" id="{81FEA086-24F7-224C-96A4-E62223FCF6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82360" y="1551949"/>
            <a:ext cx="1503511" cy="1503511"/>
          </a:xfrm>
          <a:prstGeom prst="rect">
            <a:avLst/>
          </a:prstGeom>
        </p:spPr>
      </p:pic>
      <p:grpSp>
        <p:nvGrpSpPr>
          <p:cNvPr id="42" name="Group 41">
            <a:extLst>
              <a:ext uri="{FF2B5EF4-FFF2-40B4-BE49-F238E27FC236}">
                <a16:creationId xmlns:a16="http://schemas.microsoft.com/office/drawing/2014/main" id="{4BEBAB5D-7D5D-104D-910F-955B13DE7E72}"/>
              </a:ext>
            </a:extLst>
          </p:cNvPr>
          <p:cNvGrpSpPr/>
          <p:nvPr/>
        </p:nvGrpSpPr>
        <p:grpSpPr>
          <a:xfrm>
            <a:off x="3992844" y="3904055"/>
            <a:ext cx="2103156" cy="2103156"/>
            <a:chOff x="2840206" y="3510551"/>
            <a:chExt cx="2103156" cy="2103156"/>
          </a:xfrm>
        </p:grpSpPr>
        <p:pic>
          <p:nvPicPr>
            <p:cNvPr id="34" name="Graphic 33" descr="Syncing cloud">
              <a:extLst>
                <a:ext uri="{FF2B5EF4-FFF2-40B4-BE49-F238E27FC236}">
                  <a16:creationId xmlns:a16="http://schemas.microsoft.com/office/drawing/2014/main" id="{18FF2902-2D86-2A43-A2F9-6F1D09626C6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40206" y="3510551"/>
              <a:ext cx="2103156" cy="2103156"/>
            </a:xfrm>
            <a:prstGeom prst="rect">
              <a:avLst/>
            </a:prstGeom>
          </p:spPr>
        </p:pic>
        <p:sp>
          <p:nvSpPr>
            <p:cNvPr id="35" name="Oval 34">
              <a:extLst>
                <a:ext uri="{FF2B5EF4-FFF2-40B4-BE49-F238E27FC236}">
                  <a16:creationId xmlns:a16="http://schemas.microsoft.com/office/drawing/2014/main" id="{9951C921-8B7D-D04A-B5AE-1E1AFBC7B379}"/>
                </a:ext>
              </a:extLst>
            </p:cNvPr>
            <p:cNvSpPr/>
            <p:nvPr/>
          </p:nvSpPr>
          <p:spPr>
            <a:xfrm>
              <a:off x="3447932" y="4246456"/>
              <a:ext cx="783893" cy="7838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descr="Safe">
              <a:extLst>
                <a:ext uri="{FF2B5EF4-FFF2-40B4-BE49-F238E27FC236}">
                  <a16:creationId xmlns:a16="http://schemas.microsoft.com/office/drawing/2014/main" id="{F90E6C31-F2BE-CE46-A0E3-128E04F19EF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36772" y="4249855"/>
              <a:ext cx="783893" cy="783893"/>
            </a:xfrm>
            <a:prstGeom prst="rect">
              <a:avLst/>
            </a:prstGeom>
          </p:spPr>
        </p:pic>
      </p:grpSp>
      <p:sp>
        <p:nvSpPr>
          <p:cNvPr id="37" name="TextBox 36">
            <a:extLst>
              <a:ext uri="{FF2B5EF4-FFF2-40B4-BE49-F238E27FC236}">
                <a16:creationId xmlns:a16="http://schemas.microsoft.com/office/drawing/2014/main" id="{3714C505-4E67-DD46-AD77-8B40E577B267}"/>
              </a:ext>
            </a:extLst>
          </p:cNvPr>
          <p:cNvSpPr txBox="1"/>
          <p:nvPr/>
        </p:nvSpPr>
        <p:spPr>
          <a:xfrm>
            <a:off x="2584588" y="2062258"/>
            <a:ext cx="1503511" cy="707886"/>
          </a:xfrm>
          <a:prstGeom prst="rect">
            <a:avLst/>
          </a:prstGeom>
          <a:noFill/>
        </p:spPr>
        <p:txBody>
          <a:bodyPr wrap="square" rtlCol="0">
            <a:spAutoFit/>
          </a:bodyPr>
          <a:lstStyle/>
          <a:p>
            <a:pPr algn="ctr"/>
            <a:r>
              <a:rPr lang="en-US" sz="2000" b="1" dirty="0"/>
              <a:t>Contact details</a:t>
            </a:r>
          </a:p>
        </p:txBody>
      </p:sp>
      <p:sp>
        <p:nvSpPr>
          <p:cNvPr id="41" name="TextBox 40">
            <a:extLst>
              <a:ext uri="{FF2B5EF4-FFF2-40B4-BE49-F238E27FC236}">
                <a16:creationId xmlns:a16="http://schemas.microsoft.com/office/drawing/2014/main" id="{8F31C3AE-45BC-6A48-8740-E92E56EE8747}"/>
              </a:ext>
            </a:extLst>
          </p:cNvPr>
          <p:cNvSpPr txBox="1"/>
          <p:nvPr/>
        </p:nvSpPr>
        <p:spPr>
          <a:xfrm>
            <a:off x="3563343" y="5567844"/>
            <a:ext cx="2981382" cy="830997"/>
          </a:xfrm>
          <a:prstGeom prst="rect">
            <a:avLst/>
          </a:prstGeom>
          <a:noFill/>
        </p:spPr>
        <p:txBody>
          <a:bodyPr wrap="square" rtlCol="0">
            <a:spAutoFit/>
          </a:bodyPr>
          <a:lstStyle/>
          <a:p>
            <a:pPr algn="ctr"/>
            <a:r>
              <a:rPr lang="en-US" sz="2400" b="1" dirty="0"/>
              <a:t>Secure storage and compute (ERICA)</a:t>
            </a:r>
          </a:p>
        </p:txBody>
      </p:sp>
      <p:pic>
        <p:nvPicPr>
          <p:cNvPr id="55" name="Graphic 54" descr="Line arrow Straight">
            <a:extLst>
              <a:ext uri="{FF2B5EF4-FFF2-40B4-BE49-F238E27FC236}">
                <a16:creationId xmlns:a16="http://schemas.microsoft.com/office/drawing/2014/main" id="{E149798B-513B-5C49-9F15-AB1148E8E2D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0276960" flipH="1">
            <a:off x="2805532" y="2310271"/>
            <a:ext cx="1586829" cy="914400"/>
          </a:xfrm>
          <a:prstGeom prst="rect">
            <a:avLst/>
          </a:prstGeom>
        </p:spPr>
      </p:pic>
      <p:sp>
        <p:nvSpPr>
          <p:cNvPr id="26" name="TextBox 25">
            <a:extLst>
              <a:ext uri="{FF2B5EF4-FFF2-40B4-BE49-F238E27FC236}">
                <a16:creationId xmlns:a16="http://schemas.microsoft.com/office/drawing/2014/main" id="{5562DCE3-E182-4E39-9668-88C899C833F3}"/>
              </a:ext>
            </a:extLst>
          </p:cNvPr>
          <p:cNvSpPr txBox="1"/>
          <p:nvPr/>
        </p:nvSpPr>
        <p:spPr>
          <a:xfrm>
            <a:off x="2457672" y="4211213"/>
            <a:ext cx="1782656" cy="707886"/>
          </a:xfrm>
          <a:prstGeom prst="rect">
            <a:avLst/>
          </a:prstGeom>
          <a:noFill/>
        </p:spPr>
        <p:txBody>
          <a:bodyPr wrap="square" rtlCol="0">
            <a:spAutoFit/>
          </a:bodyPr>
          <a:lstStyle/>
          <a:p>
            <a:pPr algn="ctr"/>
            <a:r>
              <a:rPr lang="en-US" sz="2000" b="1" dirty="0"/>
              <a:t>Medical history</a:t>
            </a:r>
          </a:p>
        </p:txBody>
      </p:sp>
      <p:sp>
        <p:nvSpPr>
          <p:cNvPr id="28" name="TextBox 27">
            <a:extLst>
              <a:ext uri="{FF2B5EF4-FFF2-40B4-BE49-F238E27FC236}">
                <a16:creationId xmlns:a16="http://schemas.microsoft.com/office/drawing/2014/main" id="{09DBB9D1-4491-486A-9DEF-D99CC942432B}"/>
              </a:ext>
            </a:extLst>
          </p:cNvPr>
          <p:cNvSpPr txBox="1"/>
          <p:nvPr/>
        </p:nvSpPr>
        <p:spPr>
          <a:xfrm>
            <a:off x="3893839" y="2862697"/>
            <a:ext cx="2038679" cy="461665"/>
          </a:xfrm>
          <a:prstGeom prst="rect">
            <a:avLst/>
          </a:prstGeom>
          <a:noFill/>
        </p:spPr>
        <p:txBody>
          <a:bodyPr wrap="square" rtlCol="0">
            <a:spAutoFit/>
          </a:bodyPr>
          <a:lstStyle/>
          <a:p>
            <a:pPr algn="ctr"/>
            <a:r>
              <a:rPr lang="en-US" sz="2400" b="1" dirty="0"/>
              <a:t>CRM database</a:t>
            </a:r>
          </a:p>
        </p:txBody>
      </p:sp>
      <p:pic>
        <p:nvPicPr>
          <p:cNvPr id="20" name="Graphic 19" descr="Line arrow Straight">
            <a:extLst>
              <a:ext uri="{FF2B5EF4-FFF2-40B4-BE49-F238E27FC236}">
                <a16:creationId xmlns:a16="http://schemas.microsoft.com/office/drawing/2014/main" id="{75436543-1F80-47A3-827E-CB45F2D54BD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491164" flipH="1">
            <a:off x="2760896" y="3684014"/>
            <a:ext cx="1727509" cy="914400"/>
          </a:xfrm>
          <a:prstGeom prst="rect">
            <a:avLst/>
          </a:prstGeom>
        </p:spPr>
      </p:pic>
      <p:pic>
        <p:nvPicPr>
          <p:cNvPr id="17" name="Graphic 16" descr="Medical">
            <a:extLst>
              <a:ext uri="{FF2B5EF4-FFF2-40B4-BE49-F238E27FC236}">
                <a16:creationId xmlns:a16="http://schemas.microsoft.com/office/drawing/2014/main" id="{F05E5A66-D7B6-48CE-B689-053C5B60BB3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V="1">
            <a:off x="9083272" y="1594728"/>
            <a:ext cx="1665999" cy="1665999"/>
          </a:xfrm>
          <a:prstGeom prst="rect">
            <a:avLst/>
          </a:prstGeom>
        </p:spPr>
      </p:pic>
      <p:pic>
        <p:nvPicPr>
          <p:cNvPr id="18" name="Graphic 17" descr="Link">
            <a:extLst>
              <a:ext uri="{FF2B5EF4-FFF2-40B4-BE49-F238E27FC236}">
                <a16:creationId xmlns:a16="http://schemas.microsoft.com/office/drawing/2014/main" id="{CF021F6F-2789-4AC6-98EC-D5AB952922B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flipV="1">
            <a:off x="6921496" y="1689736"/>
            <a:ext cx="1325565" cy="1325565"/>
          </a:xfrm>
          <a:prstGeom prst="rect">
            <a:avLst/>
          </a:prstGeom>
        </p:spPr>
      </p:pic>
      <p:sp>
        <p:nvSpPr>
          <p:cNvPr id="19" name="TextBox 18">
            <a:extLst>
              <a:ext uri="{FF2B5EF4-FFF2-40B4-BE49-F238E27FC236}">
                <a16:creationId xmlns:a16="http://schemas.microsoft.com/office/drawing/2014/main" id="{D0D1B224-EB60-40B5-8EE6-F513E638467F}"/>
              </a:ext>
            </a:extLst>
          </p:cNvPr>
          <p:cNvSpPr txBox="1"/>
          <p:nvPr/>
        </p:nvSpPr>
        <p:spPr>
          <a:xfrm>
            <a:off x="8828832" y="3098938"/>
            <a:ext cx="2181526" cy="1200329"/>
          </a:xfrm>
          <a:prstGeom prst="rect">
            <a:avLst/>
          </a:prstGeom>
          <a:noFill/>
        </p:spPr>
        <p:txBody>
          <a:bodyPr wrap="square" rtlCol="0">
            <a:spAutoFit/>
          </a:bodyPr>
          <a:lstStyle/>
          <a:p>
            <a:pPr algn="ctr"/>
            <a:r>
              <a:rPr lang="en-US" sz="2400" b="1" dirty="0">
                <a:solidFill>
                  <a:srgbClr val="7030A0"/>
                </a:solidFill>
              </a:rPr>
              <a:t>Routinely collected health data</a:t>
            </a:r>
          </a:p>
        </p:txBody>
      </p:sp>
      <p:sp>
        <p:nvSpPr>
          <p:cNvPr id="21" name="TextBox 20">
            <a:extLst>
              <a:ext uri="{FF2B5EF4-FFF2-40B4-BE49-F238E27FC236}">
                <a16:creationId xmlns:a16="http://schemas.microsoft.com/office/drawing/2014/main" id="{CF58BF8D-84B7-4C11-AB4C-1206897760D3}"/>
              </a:ext>
            </a:extLst>
          </p:cNvPr>
          <p:cNvSpPr txBox="1"/>
          <p:nvPr/>
        </p:nvSpPr>
        <p:spPr>
          <a:xfrm>
            <a:off x="5766164" y="2870985"/>
            <a:ext cx="3384136" cy="461665"/>
          </a:xfrm>
          <a:prstGeom prst="rect">
            <a:avLst/>
          </a:prstGeom>
          <a:noFill/>
        </p:spPr>
        <p:txBody>
          <a:bodyPr wrap="square" rtlCol="0">
            <a:spAutoFit/>
          </a:bodyPr>
          <a:lstStyle/>
          <a:p>
            <a:pPr algn="ctr"/>
            <a:r>
              <a:rPr lang="en-US" sz="2400" b="1" dirty="0">
                <a:solidFill>
                  <a:srgbClr val="7030A0"/>
                </a:solidFill>
              </a:rPr>
              <a:t>Data linkage</a:t>
            </a:r>
          </a:p>
        </p:txBody>
      </p:sp>
      <p:pic>
        <p:nvPicPr>
          <p:cNvPr id="22" name="Graphic 21" descr="Line arrow Straight">
            <a:extLst>
              <a:ext uri="{FF2B5EF4-FFF2-40B4-BE49-F238E27FC236}">
                <a16:creationId xmlns:a16="http://schemas.microsoft.com/office/drawing/2014/main" id="{8AFFC65D-8D39-4755-92F7-54539B8E9C2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flipH="1">
            <a:off x="5848898" y="1948297"/>
            <a:ext cx="1177451" cy="914400"/>
          </a:xfrm>
          <a:prstGeom prst="rect">
            <a:avLst/>
          </a:prstGeom>
        </p:spPr>
      </p:pic>
      <p:pic>
        <p:nvPicPr>
          <p:cNvPr id="23" name="Graphic 22" descr="Line arrow Straight">
            <a:extLst>
              <a:ext uri="{FF2B5EF4-FFF2-40B4-BE49-F238E27FC236}">
                <a16:creationId xmlns:a16="http://schemas.microsoft.com/office/drawing/2014/main" id="{9A723D1B-16A4-47AC-AB53-2BABC6D586B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7715739" flipH="1">
            <a:off x="5584115" y="3604601"/>
            <a:ext cx="1676970" cy="914400"/>
          </a:xfrm>
          <a:prstGeom prst="rect">
            <a:avLst/>
          </a:prstGeom>
        </p:spPr>
      </p:pic>
      <p:pic>
        <p:nvPicPr>
          <p:cNvPr id="24" name="Graphic 23" descr="Line arrow Straight">
            <a:extLst>
              <a:ext uri="{FF2B5EF4-FFF2-40B4-BE49-F238E27FC236}">
                <a16:creationId xmlns:a16="http://schemas.microsoft.com/office/drawing/2014/main" id="{E52BFEAB-3730-49E3-8F6E-0B4B1BFC573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10800000" flipH="1">
            <a:off x="8007128" y="1948297"/>
            <a:ext cx="1177451" cy="914400"/>
          </a:xfrm>
          <a:prstGeom prst="rect">
            <a:avLst/>
          </a:prstGeom>
        </p:spPr>
      </p:pic>
    </p:spTree>
    <p:extLst>
      <p:ext uri="{BB962C8B-B14F-4D97-AF65-F5344CB8AC3E}">
        <p14:creationId xmlns:p14="http://schemas.microsoft.com/office/powerpoint/2010/main" val="296777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BDEB6-FB2C-4A47-8DDC-00D1C59E1FAE}"/>
              </a:ext>
            </a:extLst>
          </p:cNvPr>
          <p:cNvSpPr>
            <a:spLocks noGrp="1"/>
          </p:cNvSpPr>
          <p:nvPr>
            <p:ph type="title"/>
          </p:nvPr>
        </p:nvSpPr>
        <p:spPr>
          <a:xfrm>
            <a:off x="495946" y="612315"/>
            <a:ext cx="10857854" cy="870117"/>
          </a:xfrm>
        </p:spPr>
        <p:txBody>
          <a:bodyPr/>
          <a:lstStyle/>
          <a:p>
            <a:r>
              <a:rPr lang="en-US"/>
              <a:t>Use of the Join Us register</a:t>
            </a:r>
            <a:endParaRPr lang="en-US" dirty="0"/>
          </a:p>
        </p:txBody>
      </p:sp>
      <p:sp>
        <p:nvSpPr>
          <p:cNvPr id="3" name="Content Placeholder 2">
            <a:extLst>
              <a:ext uri="{FF2B5EF4-FFF2-40B4-BE49-F238E27FC236}">
                <a16:creationId xmlns:a16="http://schemas.microsoft.com/office/drawing/2014/main" id="{33BEF698-4BB9-A04F-86D0-BAD83595BEBE}"/>
              </a:ext>
            </a:extLst>
          </p:cNvPr>
          <p:cNvSpPr>
            <a:spLocks noGrp="1"/>
          </p:cNvSpPr>
          <p:nvPr>
            <p:ph idx="1"/>
          </p:nvPr>
        </p:nvSpPr>
        <p:spPr>
          <a:xfrm>
            <a:off x="495946" y="1572126"/>
            <a:ext cx="10857854" cy="4604837"/>
          </a:xfrm>
        </p:spPr>
        <p:txBody>
          <a:bodyPr>
            <a:normAutofit/>
          </a:bodyPr>
          <a:lstStyle/>
          <a:p>
            <a:pPr marL="0" indent="0">
              <a:buNone/>
            </a:pPr>
            <a:r>
              <a:rPr lang="en-US" i="1" dirty="0"/>
              <a:t>Join Us</a:t>
            </a:r>
            <a:r>
              <a:rPr lang="en-US" dirty="0"/>
              <a:t> is available to any researcher in Australia for:</a:t>
            </a:r>
          </a:p>
          <a:p>
            <a:r>
              <a:rPr lang="en-US" b="1" dirty="0"/>
              <a:t>Study planning </a:t>
            </a:r>
            <a:r>
              <a:rPr lang="en-US" dirty="0"/>
              <a:t>– the </a:t>
            </a:r>
            <a:r>
              <a:rPr lang="en-US" i="1" dirty="0"/>
              <a:t>Join Us</a:t>
            </a:r>
            <a:r>
              <a:rPr lang="en-US" dirty="0"/>
              <a:t> team can tell researchers how many potentially eligible participants are available for recruitment</a:t>
            </a:r>
          </a:p>
          <a:p>
            <a:r>
              <a:rPr lang="en-US" b="1" dirty="0"/>
              <a:t>Study recruitment </a:t>
            </a:r>
            <a:r>
              <a:rPr lang="en-US" dirty="0"/>
              <a:t>– the </a:t>
            </a:r>
            <a:r>
              <a:rPr lang="en-US" i="1" dirty="0"/>
              <a:t>Join Us </a:t>
            </a:r>
            <a:r>
              <a:rPr lang="en-US" dirty="0"/>
              <a:t>team can match potential participants to your research project and send out invitations for you</a:t>
            </a:r>
          </a:p>
          <a:p>
            <a:r>
              <a:rPr lang="en-US" b="1" dirty="0"/>
              <a:t>Research </a:t>
            </a:r>
            <a:r>
              <a:rPr lang="en-US" dirty="0"/>
              <a:t>– the </a:t>
            </a:r>
            <a:r>
              <a:rPr lang="en-US" i="1" dirty="0"/>
              <a:t>Join Us </a:t>
            </a:r>
            <a:r>
              <a:rPr lang="en-US" dirty="0"/>
              <a:t>team can give researchers secure access to analyze the de-identified routinely collected health data of participants</a:t>
            </a:r>
          </a:p>
        </p:txBody>
      </p:sp>
      <p:sp>
        <p:nvSpPr>
          <p:cNvPr id="4" name="Footer Placeholder 3">
            <a:extLst>
              <a:ext uri="{FF2B5EF4-FFF2-40B4-BE49-F238E27FC236}">
                <a16:creationId xmlns:a16="http://schemas.microsoft.com/office/drawing/2014/main" id="{BDC49118-EB9A-FC46-A4A2-00C15A1AAFBF}"/>
              </a:ext>
            </a:extLst>
          </p:cNvPr>
          <p:cNvSpPr>
            <a:spLocks noGrp="1"/>
          </p:cNvSpPr>
          <p:nvPr>
            <p:ph type="ftr" sz="quarter" idx="11"/>
          </p:nvPr>
        </p:nvSpPr>
        <p:spPr>
          <a:xfrm>
            <a:off x="4038600" y="6356350"/>
            <a:ext cx="4114800" cy="365125"/>
          </a:xfrm>
        </p:spPr>
        <p:txBody>
          <a:bodyPr/>
          <a:lstStyle/>
          <a:p>
            <a:r>
              <a:rPr lang="en-US"/>
              <a:t>www.joinus.org.au</a:t>
            </a:r>
          </a:p>
        </p:txBody>
      </p:sp>
    </p:spTree>
    <p:extLst>
      <p:ext uri="{BB962C8B-B14F-4D97-AF65-F5344CB8AC3E}">
        <p14:creationId xmlns:p14="http://schemas.microsoft.com/office/powerpoint/2010/main" val="3484205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BB987-DB09-C741-9A16-1AD45539C790}"/>
              </a:ext>
            </a:extLst>
          </p:cNvPr>
          <p:cNvSpPr>
            <a:spLocks noGrp="1"/>
          </p:cNvSpPr>
          <p:nvPr>
            <p:ph type="title"/>
          </p:nvPr>
        </p:nvSpPr>
        <p:spPr>
          <a:xfrm>
            <a:off x="495946" y="612315"/>
            <a:ext cx="10857854" cy="870117"/>
          </a:xfrm>
          <a:solidFill>
            <a:schemeClr val="bg1"/>
          </a:solidFill>
        </p:spPr>
        <p:txBody>
          <a:bodyPr/>
          <a:lstStyle/>
          <a:p>
            <a:r>
              <a:rPr lang="en-US" dirty="0"/>
              <a:t>Use case – study planning</a:t>
            </a:r>
          </a:p>
        </p:txBody>
      </p:sp>
      <p:pic>
        <p:nvPicPr>
          <p:cNvPr id="15" name="Graphic 14" descr="Internet">
            <a:extLst>
              <a:ext uri="{FF2B5EF4-FFF2-40B4-BE49-F238E27FC236}">
                <a16:creationId xmlns:a16="http://schemas.microsoft.com/office/drawing/2014/main" id="{A4098E04-37AA-2448-B445-2F5554D406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V="1">
            <a:off x="641584" y="2487674"/>
            <a:ext cx="2158423" cy="2158423"/>
          </a:xfrm>
          <a:prstGeom prst="rect">
            <a:avLst/>
          </a:prstGeom>
        </p:spPr>
      </p:pic>
      <p:sp>
        <p:nvSpPr>
          <p:cNvPr id="36" name="TextBox 35">
            <a:extLst>
              <a:ext uri="{FF2B5EF4-FFF2-40B4-BE49-F238E27FC236}">
                <a16:creationId xmlns:a16="http://schemas.microsoft.com/office/drawing/2014/main" id="{B775518E-95DD-1B4E-B9D3-8932607857A5}"/>
              </a:ext>
            </a:extLst>
          </p:cNvPr>
          <p:cNvSpPr txBox="1"/>
          <p:nvPr/>
        </p:nvSpPr>
        <p:spPr>
          <a:xfrm>
            <a:off x="228046" y="4260760"/>
            <a:ext cx="2981382" cy="461665"/>
          </a:xfrm>
          <a:prstGeom prst="rect">
            <a:avLst/>
          </a:prstGeom>
          <a:noFill/>
        </p:spPr>
        <p:txBody>
          <a:bodyPr wrap="square" rtlCol="0">
            <a:spAutoFit/>
          </a:bodyPr>
          <a:lstStyle/>
          <a:p>
            <a:pPr algn="ctr"/>
            <a:r>
              <a:rPr lang="en-US" sz="2400" b="1" dirty="0"/>
              <a:t>Website</a:t>
            </a:r>
          </a:p>
        </p:txBody>
      </p:sp>
      <p:pic>
        <p:nvPicPr>
          <p:cNvPr id="27" name="Graphic 26" descr="Cloud Computing">
            <a:extLst>
              <a:ext uri="{FF2B5EF4-FFF2-40B4-BE49-F238E27FC236}">
                <a16:creationId xmlns:a16="http://schemas.microsoft.com/office/drawing/2014/main" id="{81FEA086-24F7-224C-96A4-E62223FCF6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82360" y="1551949"/>
            <a:ext cx="1503511" cy="1503511"/>
          </a:xfrm>
          <a:prstGeom prst="rect">
            <a:avLst/>
          </a:prstGeom>
        </p:spPr>
      </p:pic>
      <p:grpSp>
        <p:nvGrpSpPr>
          <p:cNvPr id="42" name="Group 41">
            <a:extLst>
              <a:ext uri="{FF2B5EF4-FFF2-40B4-BE49-F238E27FC236}">
                <a16:creationId xmlns:a16="http://schemas.microsoft.com/office/drawing/2014/main" id="{4BEBAB5D-7D5D-104D-910F-955B13DE7E72}"/>
              </a:ext>
            </a:extLst>
          </p:cNvPr>
          <p:cNvGrpSpPr/>
          <p:nvPr/>
        </p:nvGrpSpPr>
        <p:grpSpPr>
          <a:xfrm>
            <a:off x="3992844" y="3904055"/>
            <a:ext cx="2103156" cy="2103156"/>
            <a:chOff x="2840206" y="3510551"/>
            <a:chExt cx="2103156" cy="2103156"/>
          </a:xfrm>
        </p:grpSpPr>
        <p:pic>
          <p:nvPicPr>
            <p:cNvPr id="34" name="Graphic 33" descr="Syncing cloud">
              <a:extLst>
                <a:ext uri="{FF2B5EF4-FFF2-40B4-BE49-F238E27FC236}">
                  <a16:creationId xmlns:a16="http://schemas.microsoft.com/office/drawing/2014/main" id="{18FF2902-2D86-2A43-A2F9-6F1D09626C6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40206" y="3510551"/>
              <a:ext cx="2103156" cy="2103156"/>
            </a:xfrm>
            <a:prstGeom prst="rect">
              <a:avLst/>
            </a:prstGeom>
          </p:spPr>
        </p:pic>
        <p:sp>
          <p:nvSpPr>
            <p:cNvPr id="35" name="Oval 34">
              <a:extLst>
                <a:ext uri="{FF2B5EF4-FFF2-40B4-BE49-F238E27FC236}">
                  <a16:creationId xmlns:a16="http://schemas.microsoft.com/office/drawing/2014/main" id="{9951C921-8B7D-D04A-B5AE-1E1AFBC7B379}"/>
                </a:ext>
              </a:extLst>
            </p:cNvPr>
            <p:cNvSpPr/>
            <p:nvPr/>
          </p:nvSpPr>
          <p:spPr>
            <a:xfrm>
              <a:off x="3447932" y="4246456"/>
              <a:ext cx="783893" cy="7838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descr="Safe">
              <a:extLst>
                <a:ext uri="{FF2B5EF4-FFF2-40B4-BE49-F238E27FC236}">
                  <a16:creationId xmlns:a16="http://schemas.microsoft.com/office/drawing/2014/main" id="{F90E6C31-F2BE-CE46-A0E3-128E04F19EF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36772" y="4249855"/>
              <a:ext cx="783893" cy="783893"/>
            </a:xfrm>
            <a:prstGeom prst="rect">
              <a:avLst/>
            </a:prstGeom>
          </p:spPr>
        </p:pic>
      </p:grpSp>
      <p:sp>
        <p:nvSpPr>
          <p:cNvPr id="37" name="TextBox 36">
            <a:extLst>
              <a:ext uri="{FF2B5EF4-FFF2-40B4-BE49-F238E27FC236}">
                <a16:creationId xmlns:a16="http://schemas.microsoft.com/office/drawing/2014/main" id="{3714C505-4E67-DD46-AD77-8B40E577B267}"/>
              </a:ext>
            </a:extLst>
          </p:cNvPr>
          <p:cNvSpPr txBox="1"/>
          <p:nvPr/>
        </p:nvSpPr>
        <p:spPr>
          <a:xfrm>
            <a:off x="2584588" y="2062258"/>
            <a:ext cx="1503511" cy="707886"/>
          </a:xfrm>
          <a:prstGeom prst="rect">
            <a:avLst/>
          </a:prstGeom>
          <a:noFill/>
        </p:spPr>
        <p:txBody>
          <a:bodyPr wrap="square" rtlCol="0">
            <a:spAutoFit/>
          </a:bodyPr>
          <a:lstStyle/>
          <a:p>
            <a:pPr algn="ctr"/>
            <a:r>
              <a:rPr lang="en-US" sz="2000" b="1" dirty="0"/>
              <a:t>Contact details</a:t>
            </a:r>
          </a:p>
        </p:txBody>
      </p:sp>
      <p:sp>
        <p:nvSpPr>
          <p:cNvPr id="41" name="TextBox 40">
            <a:extLst>
              <a:ext uri="{FF2B5EF4-FFF2-40B4-BE49-F238E27FC236}">
                <a16:creationId xmlns:a16="http://schemas.microsoft.com/office/drawing/2014/main" id="{8F31C3AE-45BC-6A48-8740-E92E56EE8747}"/>
              </a:ext>
            </a:extLst>
          </p:cNvPr>
          <p:cNvSpPr txBox="1"/>
          <p:nvPr/>
        </p:nvSpPr>
        <p:spPr>
          <a:xfrm>
            <a:off x="3563343" y="5567844"/>
            <a:ext cx="2981382" cy="830997"/>
          </a:xfrm>
          <a:prstGeom prst="rect">
            <a:avLst/>
          </a:prstGeom>
          <a:noFill/>
        </p:spPr>
        <p:txBody>
          <a:bodyPr wrap="square" rtlCol="0">
            <a:spAutoFit/>
          </a:bodyPr>
          <a:lstStyle/>
          <a:p>
            <a:pPr algn="ctr"/>
            <a:r>
              <a:rPr lang="en-US" sz="2400" b="1" dirty="0"/>
              <a:t>Secure storage and compute (ERICA)</a:t>
            </a:r>
          </a:p>
        </p:txBody>
      </p:sp>
      <p:pic>
        <p:nvPicPr>
          <p:cNvPr id="55" name="Graphic 54" descr="Line arrow Straight">
            <a:extLst>
              <a:ext uri="{FF2B5EF4-FFF2-40B4-BE49-F238E27FC236}">
                <a16:creationId xmlns:a16="http://schemas.microsoft.com/office/drawing/2014/main" id="{E149798B-513B-5C49-9F15-AB1148E8E2D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0276960" flipH="1">
            <a:off x="2805532" y="2310271"/>
            <a:ext cx="1586829" cy="914400"/>
          </a:xfrm>
          <a:prstGeom prst="rect">
            <a:avLst/>
          </a:prstGeom>
        </p:spPr>
      </p:pic>
      <p:sp>
        <p:nvSpPr>
          <p:cNvPr id="26" name="TextBox 25">
            <a:extLst>
              <a:ext uri="{FF2B5EF4-FFF2-40B4-BE49-F238E27FC236}">
                <a16:creationId xmlns:a16="http://schemas.microsoft.com/office/drawing/2014/main" id="{5562DCE3-E182-4E39-9668-88C899C833F3}"/>
              </a:ext>
            </a:extLst>
          </p:cNvPr>
          <p:cNvSpPr txBox="1"/>
          <p:nvPr/>
        </p:nvSpPr>
        <p:spPr>
          <a:xfrm>
            <a:off x="2457672" y="4211213"/>
            <a:ext cx="1782656" cy="707886"/>
          </a:xfrm>
          <a:prstGeom prst="rect">
            <a:avLst/>
          </a:prstGeom>
          <a:noFill/>
        </p:spPr>
        <p:txBody>
          <a:bodyPr wrap="square" rtlCol="0">
            <a:spAutoFit/>
          </a:bodyPr>
          <a:lstStyle/>
          <a:p>
            <a:pPr algn="ctr"/>
            <a:r>
              <a:rPr lang="en-US" sz="2000" b="1" dirty="0"/>
              <a:t>Medical history</a:t>
            </a:r>
          </a:p>
        </p:txBody>
      </p:sp>
      <p:sp>
        <p:nvSpPr>
          <p:cNvPr id="28" name="TextBox 27">
            <a:extLst>
              <a:ext uri="{FF2B5EF4-FFF2-40B4-BE49-F238E27FC236}">
                <a16:creationId xmlns:a16="http://schemas.microsoft.com/office/drawing/2014/main" id="{09DBB9D1-4491-486A-9DEF-D99CC942432B}"/>
              </a:ext>
            </a:extLst>
          </p:cNvPr>
          <p:cNvSpPr txBox="1"/>
          <p:nvPr/>
        </p:nvSpPr>
        <p:spPr>
          <a:xfrm>
            <a:off x="3893839" y="2862697"/>
            <a:ext cx="2038679" cy="461665"/>
          </a:xfrm>
          <a:prstGeom prst="rect">
            <a:avLst/>
          </a:prstGeom>
          <a:noFill/>
        </p:spPr>
        <p:txBody>
          <a:bodyPr wrap="square" rtlCol="0">
            <a:spAutoFit/>
          </a:bodyPr>
          <a:lstStyle/>
          <a:p>
            <a:pPr algn="ctr"/>
            <a:r>
              <a:rPr lang="en-US" sz="2400" b="1" dirty="0"/>
              <a:t>CRM database</a:t>
            </a:r>
          </a:p>
        </p:txBody>
      </p:sp>
      <p:pic>
        <p:nvPicPr>
          <p:cNvPr id="20" name="Graphic 19" descr="Line arrow Straight">
            <a:extLst>
              <a:ext uri="{FF2B5EF4-FFF2-40B4-BE49-F238E27FC236}">
                <a16:creationId xmlns:a16="http://schemas.microsoft.com/office/drawing/2014/main" id="{75436543-1F80-47A3-827E-CB45F2D54BD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491164" flipH="1">
            <a:off x="2760896" y="3684014"/>
            <a:ext cx="1727509" cy="914400"/>
          </a:xfrm>
          <a:prstGeom prst="rect">
            <a:avLst/>
          </a:prstGeom>
        </p:spPr>
      </p:pic>
      <p:pic>
        <p:nvPicPr>
          <p:cNvPr id="17" name="Graphic 16" descr="Line arrow Straight">
            <a:extLst>
              <a:ext uri="{FF2B5EF4-FFF2-40B4-BE49-F238E27FC236}">
                <a16:creationId xmlns:a16="http://schemas.microsoft.com/office/drawing/2014/main" id="{F3B339EC-52E6-4E9C-A177-C19213BB448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9301091" flipH="1">
            <a:off x="5549292" y="3459430"/>
            <a:ext cx="1780568" cy="1152385"/>
          </a:xfrm>
          <a:prstGeom prst="rect">
            <a:avLst/>
          </a:prstGeom>
        </p:spPr>
      </p:pic>
      <p:pic>
        <p:nvPicPr>
          <p:cNvPr id="18" name="Graphic 17" descr="Line arrow Straight">
            <a:extLst>
              <a:ext uri="{FF2B5EF4-FFF2-40B4-BE49-F238E27FC236}">
                <a16:creationId xmlns:a16="http://schemas.microsoft.com/office/drawing/2014/main" id="{68F2DDCC-AEA8-453A-99F5-3605149A4D3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8828123" y="2853750"/>
            <a:ext cx="1239804" cy="1152385"/>
          </a:xfrm>
          <a:prstGeom prst="rect">
            <a:avLst/>
          </a:prstGeom>
        </p:spPr>
      </p:pic>
      <p:pic>
        <p:nvPicPr>
          <p:cNvPr id="19" name="Graphic 18" descr="Children">
            <a:extLst>
              <a:ext uri="{FF2B5EF4-FFF2-40B4-BE49-F238E27FC236}">
                <a16:creationId xmlns:a16="http://schemas.microsoft.com/office/drawing/2014/main" id="{CD96E7BD-B7D1-430C-BBD0-D87D069A1F4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202742" y="2705928"/>
            <a:ext cx="1532397" cy="1532397"/>
          </a:xfrm>
          <a:prstGeom prst="rect">
            <a:avLst/>
          </a:prstGeom>
        </p:spPr>
      </p:pic>
      <p:pic>
        <p:nvPicPr>
          <p:cNvPr id="21" name="Graphic 20" descr="Closed book">
            <a:extLst>
              <a:ext uri="{FF2B5EF4-FFF2-40B4-BE49-F238E27FC236}">
                <a16:creationId xmlns:a16="http://schemas.microsoft.com/office/drawing/2014/main" id="{17212FBD-24A5-4B26-8847-20C608CD170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951640" y="2797150"/>
            <a:ext cx="1268673" cy="1268673"/>
          </a:xfrm>
          <a:prstGeom prst="rect">
            <a:avLst/>
          </a:prstGeom>
        </p:spPr>
      </p:pic>
      <p:sp>
        <p:nvSpPr>
          <p:cNvPr id="22" name="TextBox 21">
            <a:extLst>
              <a:ext uri="{FF2B5EF4-FFF2-40B4-BE49-F238E27FC236}">
                <a16:creationId xmlns:a16="http://schemas.microsoft.com/office/drawing/2014/main" id="{C0BB9E13-6A0C-4A5F-B439-22B4367519A9}"/>
              </a:ext>
            </a:extLst>
          </p:cNvPr>
          <p:cNvSpPr txBox="1"/>
          <p:nvPr/>
        </p:nvSpPr>
        <p:spPr>
          <a:xfrm>
            <a:off x="6997699" y="4174384"/>
            <a:ext cx="3968474" cy="1323439"/>
          </a:xfrm>
          <a:prstGeom prst="rect">
            <a:avLst/>
          </a:prstGeom>
          <a:noFill/>
        </p:spPr>
        <p:txBody>
          <a:bodyPr wrap="square" rtlCol="0">
            <a:spAutoFit/>
          </a:bodyPr>
          <a:lstStyle/>
          <a:p>
            <a:pPr algn="ctr"/>
            <a:r>
              <a:rPr lang="en-US" sz="2000" b="1" dirty="0">
                <a:solidFill>
                  <a:srgbClr val="7030A0"/>
                </a:solidFill>
              </a:rPr>
              <a:t>The Join Us team can tell researchers how many participants are  potentially available for recruitment </a:t>
            </a:r>
          </a:p>
        </p:txBody>
      </p:sp>
    </p:spTree>
    <p:extLst>
      <p:ext uri="{BB962C8B-B14F-4D97-AF65-F5344CB8AC3E}">
        <p14:creationId xmlns:p14="http://schemas.microsoft.com/office/powerpoint/2010/main" val="1175049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BB987-DB09-C741-9A16-1AD45539C790}"/>
              </a:ext>
            </a:extLst>
          </p:cNvPr>
          <p:cNvSpPr>
            <a:spLocks noGrp="1"/>
          </p:cNvSpPr>
          <p:nvPr>
            <p:ph type="title"/>
          </p:nvPr>
        </p:nvSpPr>
        <p:spPr>
          <a:xfrm>
            <a:off x="495946" y="612315"/>
            <a:ext cx="10857854" cy="870117"/>
          </a:xfrm>
          <a:solidFill>
            <a:schemeClr val="bg1"/>
          </a:solidFill>
        </p:spPr>
        <p:txBody>
          <a:bodyPr/>
          <a:lstStyle/>
          <a:p>
            <a:r>
              <a:rPr lang="en-US" dirty="0"/>
              <a:t>Use case – study recruitment</a:t>
            </a:r>
          </a:p>
        </p:txBody>
      </p:sp>
      <p:pic>
        <p:nvPicPr>
          <p:cNvPr id="15" name="Graphic 14" descr="Internet">
            <a:extLst>
              <a:ext uri="{FF2B5EF4-FFF2-40B4-BE49-F238E27FC236}">
                <a16:creationId xmlns:a16="http://schemas.microsoft.com/office/drawing/2014/main" id="{A4098E04-37AA-2448-B445-2F5554D406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V="1">
            <a:off x="641584" y="2487674"/>
            <a:ext cx="2158423" cy="2158423"/>
          </a:xfrm>
          <a:prstGeom prst="rect">
            <a:avLst/>
          </a:prstGeom>
        </p:spPr>
      </p:pic>
      <p:sp>
        <p:nvSpPr>
          <p:cNvPr id="36" name="TextBox 35">
            <a:extLst>
              <a:ext uri="{FF2B5EF4-FFF2-40B4-BE49-F238E27FC236}">
                <a16:creationId xmlns:a16="http://schemas.microsoft.com/office/drawing/2014/main" id="{B775518E-95DD-1B4E-B9D3-8932607857A5}"/>
              </a:ext>
            </a:extLst>
          </p:cNvPr>
          <p:cNvSpPr txBox="1"/>
          <p:nvPr/>
        </p:nvSpPr>
        <p:spPr>
          <a:xfrm>
            <a:off x="228046" y="4260760"/>
            <a:ext cx="2981382" cy="461665"/>
          </a:xfrm>
          <a:prstGeom prst="rect">
            <a:avLst/>
          </a:prstGeom>
          <a:noFill/>
        </p:spPr>
        <p:txBody>
          <a:bodyPr wrap="square" rtlCol="0">
            <a:spAutoFit/>
          </a:bodyPr>
          <a:lstStyle/>
          <a:p>
            <a:pPr algn="ctr"/>
            <a:r>
              <a:rPr lang="en-US" sz="2400" b="1" dirty="0"/>
              <a:t>Website</a:t>
            </a:r>
          </a:p>
        </p:txBody>
      </p:sp>
      <p:pic>
        <p:nvPicPr>
          <p:cNvPr id="27" name="Graphic 26" descr="Cloud Computing">
            <a:extLst>
              <a:ext uri="{FF2B5EF4-FFF2-40B4-BE49-F238E27FC236}">
                <a16:creationId xmlns:a16="http://schemas.microsoft.com/office/drawing/2014/main" id="{81FEA086-24F7-224C-96A4-E62223FCF6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82360" y="1551949"/>
            <a:ext cx="1503511" cy="1503511"/>
          </a:xfrm>
          <a:prstGeom prst="rect">
            <a:avLst/>
          </a:prstGeom>
        </p:spPr>
      </p:pic>
      <p:grpSp>
        <p:nvGrpSpPr>
          <p:cNvPr id="42" name="Group 41">
            <a:extLst>
              <a:ext uri="{FF2B5EF4-FFF2-40B4-BE49-F238E27FC236}">
                <a16:creationId xmlns:a16="http://schemas.microsoft.com/office/drawing/2014/main" id="{4BEBAB5D-7D5D-104D-910F-955B13DE7E72}"/>
              </a:ext>
            </a:extLst>
          </p:cNvPr>
          <p:cNvGrpSpPr/>
          <p:nvPr/>
        </p:nvGrpSpPr>
        <p:grpSpPr>
          <a:xfrm>
            <a:off x="3992844" y="3904055"/>
            <a:ext cx="2103156" cy="2103156"/>
            <a:chOff x="2840206" y="3510551"/>
            <a:chExt cx="2103156" cy="2103156"/>
          </a:xfrm>
        </p:grpSpPr>
        <p:pic>
          <p:nvPicPr>
            <p:cNvPr id="34" name="Graphic 33" descr="Syncing cloud">
              <a:extLst>
                <a:ext uri="{FF2B5EF4-FFF2-40B4-BE49-F238E27FC236}">
                  <a16:creationId xmlns:a16="http://schemas.microsoft.com/office/drawing/2014/main" id="{18FF2902-2D86-2A43-A2F9-6F1D09626C6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40206" y="3510551"/>
              <a:ext cx="2103156" cy="2103156"/>
            </a:xfrm>
            <a:prstGeom prst="rect">
              <a:avLst/>
            </a:prstGeom>
          </p:spPr>
        </p:pic>
        <p:sp>
          <p:nvSpPr>
            <p:cNvPr id="35" name="Oval 34">
              <a:extLst>
                <a:ext uri="{FF2B5EF4-FFF2-40B4-BE49-F238E27FC236}">
                  <a16:creationId xmlns:a16="http://schemas.microsoft.com/office/drawing/2014/main" id="{9951C921-8B7D-D04A-B5AE-1E1AFBC7B379}"/>
                </a:ext>
              </a:extLst>
            </p:cNvPr>
            <p:cNvSpPr/>
            <p:nvPr/>
          </p:nvSpPr>
          <p:spPr>
            <a:xfrm>
              <a:off x="3447932" y="4246456"/>
              <a:ext cx="783893" cy="7838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descr="Safe">
              <a:extLst>
                <a:ext uri="{FF2B5EF4-FFF2-40B4-BE49-F238E27FC236}">
                  <a16:creationId xmlns:a16="http://schemas.microsoft.com/office/drawing/2014/main" id="{F90E6C31-F2BE-CE46-A0E3-128E04F19EF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36772" y="4249855"/>
              <a:ext cx="783893" cy="783893"/>
            </a:xfrm>
            <a:prstGeom prst="rect">
              <a:avLst/>
            </a:prstGeom>
          </p:spPr>
        </p:pic>
      </p:grpSp>
      <p:sp>
        <p:nvSpPr>
          <p:cNvPr id="37" name="TextBox 36">
            <a:extLst>
              <a:ext uri="{FF2B5EF4-FFF2-40B4-BE49-F238E27FC236}">
                <a16:creationId xmlns:a16="http://schemas.microsoft.com/office/drawing/2014/main" id="{3714C505-4E67-DD46-AD77-8B40E577B267}"/>
              </a:ext>
            </a:extLst>
          </p:cNvPr>
          <p:cNvSpPr txBox="1"/>
          <p:nvPr/>
        </p:nvSpPr>
        <p:spPr>
          <a:xfrm>
            <a:off x="2584588" y="2062258"/>
            <a:ext cx="1503511" cy="707886"/>
          </a:xfrm>
          <a:prstGeom prst="rect">
            <a:avLst/>
          </a:prstGeom>
          <a:noFill/>
        </p:spPr>
        <p:txBody>
          <a:bodyPr wrap="square" rtlCol="0">
            <a:spAutoFit/>
          </a:bodyPr>
          <a:lstStyle/>
          <a:p>
            <a:pPr algn="ctr"/>
            <a:r>
              <a:rPr lang="en-US" sz="2000" b="1" dirty="0"/>
              <a:t>Contact details</a:t>
            </a:r>
          </a:p>
        </p:txBody>
      </p:sp>
      <p:sp>
        <p:nvSpPr>
          <p:cNvPr id="41" name="TextBox 40">
            <a:extLst>
              <a:ext uri="{FF2B5EF4-FFF2-40B4-BE49-F238E27FC236}">
                <a16:creationId xmlns:a16="http://schemas.microsoft.com/office/drawing/2014/main" id="{8F31C3AE-45BC-6A48-8740-E92E56EE8747}"/>
              </a:ext>
            </a:extLst>
          </p:cNvPr>
          <p:cNvSpPr txBox="1"/>
          <p:nvPr/>
        </p:nvSpPr>
        <p:spPr>
          <a:xfrm>
            <a:off x="3563343" y="5567844"/>
            <a:ext cx="2981382" cy="830997"/>
          </a:xfrm>
          <a:prstGeom prst="rect">
            <a:avLst/>
          </a:prstGeom>
          <a:noFill/>
        </p:spPr>
        <p:txBody>
          <a:bodyPr wrap="square" rtlCol="0">
            <a:spAutoFit/>
          </a:bodyPr>
          <a:lstStyle/>
          <a:p>
            <a:pPr algn="ctr"/>
            <a:r>
              <a:rPr lang="en-US" sz="2400" b="1" dirty="0"/>
              <a:t>Secure storage and compute (ERICA)</a:t>
            </a:r>
          </a:p>
        </p:txBody>
      </p:sp>
      <p:pic>
        <p:nvPicPr>
          <p:cNvPr id="55" name="Graphic 54" descr="Line arrow Straight">
            <a:extLst>
              <a:ext uri="{FF2B5EF4-FFF2-40B4-BE49-F238E27FC236}">
                <a16:creationId xmlns:a16="http://schemas.microsoft.com/office/drawing/2014/main" id="{E149798B-513B-5C49-9F15-AB1148E8E2D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0276960" flipH="1">
            <a:off x="2805532" y="2310271"/>
            <a:ext cx="1586829" cy="914400"/>
          </a:xfrm>
          <a:prstGeom prst="rect">
            <a:avLst/>
          </a:prstGeom>
        </p:spPr>
      </p:pic>
      <p:sp>
        <p:nvSpPr>
          <p:cNvPr id="26" name="TextBox 25">
            <a:extLst>
              <a:ext uri="{FF2B5EF4-FFF2-40B4-BE49-F238E27FC236}">
                <a16:creationId xmlns:a16="http://schemas.microsoft.com/office/drawing/2014/main" id="{5562DCE3-E182-4E39-9668-88C899C833F3}"/>
              </a:ext>
            </a:extLst>
          </p:cNvPr>
          <p:cNvSpPr txBox="1"/>
          <p:nvPr/>
        </p:nvSpPr>
        <p:spPr>
          <a:xfrm>
            <a:off x="2457672" y="4211213"/>
            <a:ext cx="1782656" cy="707886"/>
          </a:xfrm>
          <a:prstGeom prst="rect">
            <a:avLst/>
          </a:prstGeom>
          <a:noFill/>
        </p:spPr>
        <p:txBody>
          <a:bodyPr wrap="square" rtlCol="0">
            <a:spAutoFit/>
          </a:bodyPr>
          <a:lstStyle/>
          <a:p>
            <a:pPr algn="ctr"/>
            <a:r>
              <a:rPr lang="en-US" sz="2000" b="1" dirty="0"/>
              <a:t>Medical history</a:t>
            </a:r>
          </a:p>
        </p:txBody>
      </p:sp>
      <p:sp>
        <p:nvSpPr>
          <p:cNvPr id="28" name="TextBox 27">
            <a:extLst>
              <a:ext uri="{FF2B5EF4-FFF2-40B4-BE49-F238E27FC236}">
                <a16:creationId xmlns:a16="http://schemas.microsoft.com/office/drawing/2014/main" id="{09DBB9D1-4491-486A-9DEF-D99CC942432B}"/>
              </a:ext>
            </a:extLst>
          </p:cNvPr>
          <p:cNvSpPr txBox="1"/>
          <p:nvPr/>
        </p:nvSpPr>
        <p:spPr>
          <a:xfrm>
            <a:off x="3893839" y="2862697"/>
            <a:ext cx="2038679" cy="461665"/>
          </a:xfrm>
          <a:prstGeom prst="rect">
            <a:avLst/>
          </a:prstGeom>
          <a:noFill/>
        </p:spPr>
        <p:txBody>
          <a:bodyPr wrap="square" rtlCol="0">
            <a:spAutoFit/>
          </a:bodyPr>
          <a:lstStyle/>
          <a:p>
            <a:pPr algn="ctr"/>
            <a:r>
              <a:rPr lang="en-US" sz="2400" b="1" dirty="0"/>
              <a:t>CRM database</a:t>
            </a:r>
          </a:p>
        </p:txBody>
      </p:sp>
      <p:pic>
        <p:nvPicPr>
          <p:cNvPr id="20" name="Graphic 19" descr="Line arrow Straight">
            <a:extLst>
              <a:ext uri="{FF2B5EF4-FFF2-40B4-BE49-F238E27FC236}">
                <a16:creationId xmlns:a16="http://schemas.microsoft.com/office/drawing/2014/main" id="{75436543-1F80-47A3-827E-CB45F2D54BD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491164" flipH="1">
            <a:off x="2760896" y="3684014"/>
            <a:ext cx="1727509" cy="914400"/>
          </a:xfrm>
          <a:prstGeom prst="rect">
            <a:avLst/>
          </a:prstGeom>
        </p:spPr>
      </p:pic>
      <p:sp>
        <p:nvSpPr>
          <p:cNvPr id="22" name="TextBox 21">
            <a:extLst>
              <a:ext uri="{FF2B5EF4-FFF2-40B4-BE49-F238E27FC236}">
                <a16:creationId xmlns:a16="http://schemas.microsoft.com/office/drawing/2014/main" id="{C0BB9E13-6A0C-4A5F-B439-22B4367519A9}"/>
              </a:ext>
            </a:extLst>
          </p:cNvPr>
          <p:cNvSpPr txBox="1"/>
          <p:nvPr/>
        </p:nvSpPr>
        <p:spPr>
          <a:xfrm>
            <a:off x="6997699" y="4326985"/>
            <a:ext cx="3968474" cy="1323439"/>
          </a:xfrm>
          <a:prstGeom prst="rect">
            <a:avLst/>
          </a:prstGeom>
          <a:noFill/>
        </p:spPr>
        <p:txBody>
          <a:bodyPr wrap="square" rtlCol="0">
            <a:spAutoFit/>
          </a:bodyPr>
          <a:lstStyle/>
          <a:p>
            <a:pPr algn="ctr"/>
            <a:r>
              <a:rPr lang="en-US" sz="2000" b="1" dirty="0">
                <a:solidFill>
                  <a:srgbClr val="7030A0"/>
                </a:solidFill>
              </a:rPr>
              <a:t>The Join Us team can send invitations to eligible potential participants on behalf of researchers</a:t>
            </a:r>
          </a:p>
        </p:txBody>
      </p:sp>
      <p:pic>
        <p:nvPicPr>
          <p:cNvPr id="25" name="Graphic 24" descr="Checklist RTL">
            <a:extLst>
              <a:ext uri="{FF2B5EF4-FFF2-40B4-BE49-F238E27FC236}">
                <a16:creationId xmlns:a16="http://schemas.microsoft.com/office/drawing/2014/main" id="{6BDE8509-68D5-4CD4-836A-5BD9E5F84A6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015663" y="2888158"/>
            <a:ext cx="1304547" cy="1304547"/>
          </a:xfrm>
          <a:prstGeom prst="rect">
            <a:avLst/>
          </a:prstGeom>
        </p:spPr>
      </p:pic>
      <p:pic>
        <p:nvPicPr>
          <p:cNvPr id="29" name="Graphic 28" descr="Envelope">
            <a:extLst>
              <a:ext uri="{FF2B5EF4-FFF2-40B4-BE49-F238E27FC236}">
                <a16:creationId xmlns:a16="http://schemas.microsoft.com/office/drawing/2014/main" id="{52548C47-EE73-496D-BDA1-27CB3F19DD1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700590" y="2956468"/>
            <a:ext cx="1184746" cy="1184746"/>
          </a:xfrm>
          <a:prstGeom prst="rect">
            <a:avLst/>
          </a:prstGeom>
        </p:spPr>
      </p:pic>
      <p:pic>
        <p:nvPicPr>
          <p:cNvPr id="30" name="Graphic 29" descr="Line arrow Straight">
            <a:extLst>
              <a:ext uri="{FF2B5EF4-FFF2-40B4-BE49-F238E27FC236}">
                <a16:creationId xmlns:a16="http://schemas.microsoft.com/office/drawing/2014/main" id="{70E4CE8D-B772-49A5-8188-A7F3B7EA560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flipH="1">
            <a:off x="8189291" y="3117973"/>
            <a:ext cx="1511299" cy="914400"/>
          </a:xfrm>
          <a:prstGeom prst="rect">
            <a:avLst/>
          </a:prstGeom>
        </p:spPr>
      </p:pic>
      <p:pic>
        <p:nvPicPr>
          <p:cNvPr id="31" name="Graphic 30" descr="Line arrow Straight">
            <a:extLst>
              <a:ext uri="{FF2B5EF4-FFF2-40B4-BE49-F238E27FC236}">
                <a16:creationId xmlns:a16="http://schemas.microsoft.com/office/drawing/2014/main" id="{848FCAB1-A617-446F-A3A7-340A884F99B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19301091" flipH="1">
            <a:off x="5740158" y="3742790"/>
            <a:ext cx="1432578" cy="966168"/>
          </a:xfrm>
          <a:prstGeom prst="rect">
            <a:avLst/>
          </a:prstGeom>
        </p:spPr>
      </p:pic>
      <p:pic>
        <p:nvPicPr>
          <p:cNvPr id="33" name="Graphic 32" descr="Line arrow Straight">
            <a:extLst>
              <a:ext uri="{FF2B5EF4-FFF2-40B4-BE49-F238E27FC236}">
                <a16:creationId xmlns:a16="http://schemas.microsoft.com/office/drawing/2014/main" id="{16E18A0F-A418-44C2-8596-5586A5724B7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1755879" flipH="1">
            <a:off x="5754653" y="2423857"/>
            <a:ext cx="1405840" cy="1000582"/>
          </a:xfrm>
          <a:prstGeom prst="rect">
            <a:avLst/>
          </a:prstGeom>
        </p:spPr>
      </p:pic>
    </p:spTree>
    <p:extLst>
      <p:ext uri="{BB962C8B-B14F-4D97-AF65-F5344CB8AC3E}">
        <p14:creationId xmlns:p14="http://schemas.microsoft.com/office/powerpoint/2010/main" val="225614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9856</TotalTime>
  <Words>1332</Words>
  <Application>Microsoft Office PowerPoint</Application>
  <PresentationFormat>Widescreen</PresentationFormat>
  <Paragraphs>133</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Office Theme</vt:lpstr>
      <vt:lpstr>A national research register of one million  people directly supporting Australian research</vt:lpstr>
      <vt:lpstr>The challenge</vt:lpstr>
      <vt:lpstr>The opportunity</vt:lpstr>
      <vt:lpstr>How does ‘Join Us’ work?</vt:lpstr>
      <vt:lpstr>The technical solution – sign-up</vt:lpstr>
      <vt:lpstr>The technical solution – optional data linkage</vt:lpstr>
      <vt:lpstr>Use of the Join Us register</vt:lpstr>
      <vt:lpstr>Use case – study planning</vt:lpstr>
      <vt:lpstr>Use case – study recruitment</vt:lpstr>
      <vt:lpstr>Use case – research</vt:lpstr>
      <vt:lpstr>Current status of Join Us*</vt:lpstr>
      <vt:lpstr>Governance</vt:lpstr>
      <vt:lpstr>Join Us Partner Organisations</vt:lpstr>
      <vt:lpstr>Sustainability</vt:lpstr>
      <vt:lpstr>Recruitment</vt:lpstr>
      <vt:lpstr>For more information: Angela Hehir   ahehir@georgeinstitute.org.au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Arnott</dc:creator>
  <cp:lastModifiedBy>Bruce Neal</cp:lastModifiedBy>
  <cp:revision>157</cp:revision>
  <dcterms:created xsi:type="dcterms:W3CDTF">2020-06-28T08:38:40Z</dcterms:created>
  <dcterms:modified xsi:type="dcterms:W3CDTF">2021-05-14T03:52:01Z</dcterms:modified>
</cp:coreProperties>
</file>