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6" r:id="rId2"/>
    <p:sldId id="258" r:id="rId3"/>
    <p:sldId id="257" r:id="rId4"/>
    <p:sldId id="356" r:id="rId5"/>
    <p:sldId id="358" r:id="rId6"/>
    <p:sldId id="345" r:id="rId7"/>
    <p:sldId id="357" r:id="rId8"/>
    <p:sldId id="359" r:id="rId9"/>
    <p:sldId id="303" r:id="rId10"/>
    <p:sldId id="360" r:id="rId11"/>
    <p:sldId id="259" r:id="rId12"/>
    <p:sldId id="262" r:id="rId13"/>
    <p:sldId id="343" r:id="rId14"/>
    <p:sldId id="260" r:id="rId15"/>
    <p:sldId id="374" r:id="rId16"/>
    <p:sldId id="350" r:id="rId17"/>
    <p:sldId id="307" r:id="rId18"/>
    <p:sldId id="261" r:id="rId19"/>
    <p:sldId id="347" r:id="rId20"/>
    <p:sldId id="346" r:id="rId21"/>
    <p:sldId id="348" r:id="rId22"/>
    <p:sldId id="351" r:id="rId23"/>
    <p:sldId id="349" r:id="rId24"/>
    <p:sldId id="316" r:id="rId25"/>
    <p:sldId id="361" r:id="rId26"/>
    <p:sldId id="373" r:id="rId27"/>
    <p:sldId id="363" r:id="rId28"/>
    <p:sldId id="366" r:id="rId29"/>
    <p:sldId id="368" r:id="rId30"/>
    <p:sldId id="353" r:id="rId31"/>
    <p:sldId id="308" r:id="rId32"/>
    <p:sldId id="369" r:id="rId33"/>
    <p:sldId id="370" r:id="rId34"/>
    <p:sldId id="371" r:id="rId35"/>
    <p:sldId id="354" r:id="rId36"/>
    <p:sldId id="372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492AD-F2C6-4007-9CD7-817189AF049F}" type="datetimeFigureOut">
              <a:rPr lang="en-AU" smtClean="0"/>
              <a:t>2/06/2022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41A2A-C282-4279-9368-B4C1C5D928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0839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Haem iron absorption: 25% absorption on average; up to 40% when iron deficient and down to 15% when iron replete</a:t>
            </a:r>
          </a:p>
          <a:p>
            <a:r>
              <a:rPr lang="en-AU" dirty="0"/>
              <a:t>Non haem iron absorption: 5-15%, significant variability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F390D-1968-4D91-A9AF-8B0A68A910EB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4881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Iron absorbed in the duodenum / jejunum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F390D-1968-4D91-A9AF-8B0A68A910EB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7300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Some studies have reported bioavailability of ferric compounds 3-4 times less than ferrous compounds</a:t>
            </a:r>
          </a:p>
          <a:p>
            <a:r>
              <a:rPr lang="en-AU" dirty="0"/>
              <a:t>Coupling with sugar compounds is believed to improve absorption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F390D-1968-4D91-A9AF-8B0A68A910EB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9154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470E2-E658-4B27-B4A9-00A92726E773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1666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/>
              <a:t>Ferroportin</a:t>
            </a:r>
            <a:r>
              <a:rPr lang="en-AU" dirty="0"/>
              <a:t> is downregulated by hepcidin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F390D-1968-4D91-A9AF-8B0A68A910EB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2795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33% more iron was absorbed when iron was dosed second-daily, instead of daily or twice-daily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41A2A-C282-4279-9368-B4C1C5D9287D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9913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 women with IDA (n=19; median hemoglobin 11.5 mg/dL; mean serum ferritin 10 mg/L) who received either 100 or 200 mg iron as ferrous sulfate given at 8 AM on days 2, 3 and 5</a:t>
            </a:r>
          </a:p>
          <a:p>
            <a:endParaRPr lang="en-US" b="0" i="0" dirty="0">
              <a:solidFill>
                <a:srgbClr val="212121"/>
              </a:solidFill>
              <a:effectLst/>
              <a:latin typeface="BlinkMacSystemFont"/>
            </a:endParaRP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total iron absorption from a single dose of 200 mg given on alternate days was approximately twice that from 100 mg given on consecutive days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41A2A-C282-4279-9368-B4C1C5D9287D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4391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A2EE-574F-48D5-92FC-D13AC3902516}" type="datetimeFigureOut">
              <a:rPr lang="en-AU" smtClean="0"/>
              <a:t>2/06/2022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FEB5-E23E-4214-955E-6E526E78B53A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10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A2EE-574F-48D5-92FC-D13AC3902516}" type="datetimeFigureOut">
              <a:rPr lang="en-AU" smtClean="0"/>
              <a:t>2/06/2022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FEB5-E23E-4214-955E-6E526E78B5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2642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A2EE-574F-48D5-92FC-D13AC3902516}" type="datetimeFigureOut">
              <a:rPr lang="en-AU" smtClean="0"/>
              <a:t>2/06/2022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FEB5-E23E-4214-955E-6E526E78B5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7179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59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A2EE-574F-48D5-92FC-D13AC3902516}" type="datetimeFigureOut">
              <a:rPr lang="en-AU" smtClean="0"/>
              <a:t>2/06/2022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FEB5-E23E-4214-955E-6E526E78B5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6792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A2EE-574F-48D5-92FC-D13AC3902516}" type="datetimeFigureOut">
              <a:rPr lang="en-AU" smtClean="0"/>
              <a:t>2/06/2022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FEB5-E23E-4214-955E-6E526E78B53A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76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A2EE-574F-48D5-92FC-D13AC3902516}" type="datetimeFigureOut">
              <a:rPr lang="en-AU" smtClean="0"/>
              <a:t>2/06/2022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FEB5-E23E-4214-955E-6E526E78B5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5726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A2EE-574F-48D5-92FC-D13AC3902516}" type="datetimeFigureOut">
              <a:rPr lang="en-AU" smtClean="0"/>
              <a:t>2/06/2022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FEB5-E23E-4214-955E-6E526E78B5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9055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A2EE-574F-48D5-92FC-D13AC3902516}" type="datetimeFigureOut">
              <a:rPr lang="en-AU" smtClean="0"/>
              <a:t>2/06/2022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FEB5-E23E-4214-955E-6E526E78B5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345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A2EE-574F-48D5-92FC-D13AC3902516}" type="datetimeFigureOut">
              <a:rPr lang="en-AU" smtClean="0"/>
              <a:t>2/06/2022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FEB5-E23E-4214-955E-6E526E78B5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223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615A2EE-574F-48D5-92FC-D13AC3902516}" type="datetimeFigureOut">
              <a:rPr lang="en-AU" smtClean="0"/>
              <a:t>2/06/2022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92FEB5-E23E-4214-955E-6E526E78B5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2997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A2EE-574F-48D5-92FC-D13AC3902516}" type="datetimeFigureOut">
              <a:rPr lang="en-AU" smtClean="0"/>
              <a:t>2/06/2022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FEB5-E23E-4214-955E-6E526E78B5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0017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615A2EE-574F-48D5-92FC-D13AC3902516}" type="datetimeFigureOut">
              <a:rPr lang="en-AU" smtClean="0"/>
              <a:t>2/06/2022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992FEB5-E23E-4214-955E-6E526E78B53A}" type="slidenum">
              <a:rPr lang="en-AU" smtClean="0"/>
              <a:t>‹#›</a:t>
            </a:fld>
            <a:endParaRPr lang="en-A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32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3496-5D23-4AF1-456A-5F1E44B20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330032"/>
            <a:ext cx="10058400" cy="3566160"/>
          </a:xfrm>
        </p:spPr>
        <p:txBody>
          <a:bodyPr>
            <a:normAutofit/>
          </a:bodyPr>
          <a:lstStyle/>
          <a:p>
            <a:r>
              <a:rPr lang="en-US" sz="6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Oral Therapy for Iron Deficiency - Tips, Traps and Special </a:t>
            </a:r>
            <a:r>
              <a:rPr lang="en-US" sz="6600" dirty="0">
                <a:solidFill>
                  <a:srgbClr val="000000"/>
                </a:solidFill>
                <a:latin typeface="Calibri" panose="020F0502020204030204" pitchFamily="34" charset="0"/>
              </a:rPr>
              <a:t>S</a:t>
            </a:r>
            <a:r>
              <a:rPr lang="en-US" sz="6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ituations</a:t>
            </a:r>
            <a:endParaRPr lang="en-AU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B738BE-B393-217C-6965-13A459389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4069353"/>
            <a:ext cx="10058400" cy="1143000"/>
          </a:xfrm>
        </p:spPr>
        <p:txBody>
          <a:bodyPr>
            <a:normAutofit fontScale="85000" lnSpcReduction="20000"/>
          </a:bodyPr>
          <a:lstStyle/>
          <a:p>
            <a:endParaRPr lang="en-AU" dirty="0"/>
          </a:p>
          <a:p>
            <a:r>
              <a:rPr lang="en-AU" dirty="0"/>
              <a:t>Dr Renee Eslick</a:t>
            </a:r>
          </a:p>
          <a:p>
            <a:r>
              <a:rPr lang="en-AU" dirty="0"/>
              <a:t>Haematologist / Obstetric Physician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87A105-ACD5-8020-95CC-70A7D40F1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60" y="5295959"/>
            <a:ext cx="4293910" cy="103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225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9FC7D-F4EA-3064-047A-B7C1E3E54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Solutions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5E0433-D24E-9388-6BA9-482E4F0FF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r>
              <a:rPr lang="en-AU" dirty="0"/>
              <a:t>Ask younger female patients about symptoms of iron deficiency and heavy menstrual bleeding</a:t>
            </a:r>
          </a:p>
          <a:p>
            <a:endParaRPr lang="en-AU" dirty="0"/>
          </a:p>
          <a:p>
            <a:r>
              <a:rPr lang="en-AU" dirty="0"/>
              <a:t>Consider proactively screening at-risk groups: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Vegetarian / vegan diet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Self-reported heavy menstrual bleeding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Closely spaced pregnancies</a:t>
            </a:r>
          </a:p>
        </p:txBody>
      </p:sp>
    </p:spTree>
    <p:extLst>
      <p:ext uri="{BB962C8B-B14F-4D97-AF65-F5344CB8AC3E}">
        <p14:creationId xmlns:p14="http://schemas.microsoft.com/office/powerpoint/2010/main" val="573843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39F3D-6C21-727E-FC99-C47B9549F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Trap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8D2E0-A5A1-FBA8-5EAE-B2657ED16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  “Iron deficiency anaemia in younger women is always due to menstrual losses.”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250B585-9E64-EF4A-FE32-B2AC4AD82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60" y="5295959"/>
            <a:ext cx="4293910" cy="103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822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943C6-347A-3DD7-3439-4C626F15B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Premenopausal Women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65C65-24CE-5319-EF9F-4BC7B5882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sz="1000" dirty="0"/>
          </a:p>
          <a:p>
            <a:r>
              <a:rPr lang="en-AU" dirty="0"/>
              <a:t>Iron deficiency in younger women is usually due to combination of menstrual losses, pregnancy, and inadequate dietary intake</a:t>
            </a: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5D22EEA8-E1AE-E4DB-4CFC-7B62AB7A19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8940994"/>
              </p:ext>
            </p:extLst>
          </p:nvPr>
        </p:nvGraphicFramePr>
        <p:xfrm>
          <a:off x="3687126" y="3081079"/>
          <a:ext cx="4271962" cy="221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981">
                  <a:extLst>
                    <a:ext uri="{9D8B030D-6E8A-4147-A177-3AD203B41FA5}">
                      <a16:colId xmlns:a16="http://schemas.microsoft.com/office/drawing/2014/main" val="3553273254"/>
                    </a:ext>
                  </a:extLst>
                </a:gridCol>
                <a:gridCol w="2135981">
                  <a:extLst>
                    <a:ext uri="{9D8B030D-6E8A-4147-A177-3AD203B41FA5}">
                      <a16:colId xmlns:a16="http://schemas.microsoft.com/office/drawing/2014/main" val="4294688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RDI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957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Boys aged 14-18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11mg per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119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Girls aged 14-18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15mg per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362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Males 19+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8mg per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44676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AU" dirty="0"/>
                        <a:t>Females 19+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18mg per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67759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AU" dirty="0"/>
                        <a:t>Pregnant women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27mg per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108243"/>
                  </a:ext>
                </a:extLst>
              </a:tr>
            </a:tbl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D7E70BD9-5F50-0C83-E123-A625B0D46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60" y="5295959"/>
            <a:ext cx="4293910" cy="103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8F85D9-6DA3-FDFC-3A31-88AB4557FFA1}"/>
              </a:ext>
            </a:extLst>
          </p:cNvPr>
          <p:cNvSpPr txBox="1"/>
          <p:nvPr/>
        </p:nvSpPr>
        <p:spPr>
          <a:xfrm>
            <a:off x="3607162" y="5404333"/>
            <a:ext cx="4431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Nutrition Australia, 2014</a:t>
            </a:r>
          </a:p>
        </p:txBody>
      </p:sp>
    </p:spTree>
    <p:extLst>
      <p:ext uri="{BB962C8B-B14F-4D97-AF65-F5344CB8AC3E}">
        <p14:creationId xmlns:p14="http://schemas.microsoft.com/office/powerpoint/2010/main" val="212986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99886-DAE6-4596-BF15-166BA524E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2935D7-3CEB-446E-9784-C7D6040CC9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7280" y="34467"/>
            <a:ext cx="9430144" cy="65979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DB134C-20BB-4421-91E8-DEEEAFEF8F02}"/>
              </a:ext>
            </a:extLst>
          </p:cNvPr>
          <p:cNvSpPr txBox="1"/>
          <p:nvPr/>
        </p:nvSpPr>
        <p:spPr>
          <a:xfrm>
            <a:off x="1511763" y="5198826"/>
            <a:ext cx="4431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Nutrition Australia, 2014</a:t>
            </a:r>
          </a:p>
        </p:txBody>
      </p:sp>
    </p:spTree>
    <p:extLst>
      <p:ext uri="{BB962C8B-B14F-4D97-AF65-F5344CB8AC3E}">
        <p14:creationId xmlns:p14="http://schemas.microsoft.com/office/powerpoint/2010/main" val="1125303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42F3E-E927-7D35-AC6D-4C0F2C456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Consider Alternative Causes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BFEFA-3095-FCAE-A4A1-6B42A783D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r>
              <a:rPr lang="en-AU" dirty="0"/>
              <a:t>Up to 5% of patients with iron deficiency anaemia (IDA) have coeliac disease</a:t>
            </a:r>
          </a:p>
          <a:p>
            <a:endParaRPr lang="en-AU" dirty="0"/>
          </a:p>
          <a:p>
            <a:r>
              <a:rPr lang="en-AU" dirty="0"/>
              <a:t>Heavy menstrual bleeding – 20% of these women have an underlying bleeding disorder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Consider underlying gynaecological pathology</a:t>
            </a:r>
          </a:p>
          <a:p>
            <a:endParaRPr lang="en-AU" dirty="0"/>
          </a:p>
          <a:p>
            <a:r>
              <a:rPr lang="en-AU" dirty="0"/>
              <a:t>Can use ‘IDIOM’ app to quantify bowel cancer risk (rare in younger women):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https://www.predict-gi-risk-in-ida.com/ver1.0/2020/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547754F-FAE8-9DAD-880F-1F8CD4662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60" y="5295959"/>
            <a:ext cx="4293910" cy="103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76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829E218-74FB-4455-98BE-F2C5BA897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E8D75FD-D4F9-4D11-B70D-82EFCB4CF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E75F8FC7-2268-462F-AFF6-A4A975C34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44CC8E-5F8D-97C2-66CC-81230F23D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“At every moment in our lives, we all have one foot in a fairy tale and the other in the abyss.”</a:t>
            </a:r>
          </a:p>
        </p:txBody>
      </p:sp>
      <p:pic>
        <p:nvPicPr>
          <p:cNvPr id="1026" name="Picture 2" descr="12278773_10153326652498553_6879554191951972017_n">
            <a:extLst>
              <a:ext uri="{FF2B5EF4-FFF2-40B4-BE49-F238E27FC236}">
                <a16:creationId xmlns:a16="http://schemas.microsoft.com/office/drawing/2014/main" id="{1B5CEF61-72DB-DB6A-4E38-3E040FC81B2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7469"/>
          <a:stretch/>
        </p:blipFill>
        <p:spPr bwMode="auto">
          <a:xfrm>
            <a:off x="633999" y="457200"/>
            <a:ext cx="5659640" cy="52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EF45B32-FB97-49CC-B778-CA7CF87BE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9D1C364C-8702-4ED9-9D23-41CDB2982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EE051E9-6C07-4FBB-B4F7-EDF8DDEAA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2ABF71-5012-AAA8-550E-B30342FD2680}"/>
              </a:ext>
            </a:extLst>
          </p:cNvPr>
          <p:cNvSpPr txBox="1"/>
          <p:nvPr/>
        </p:nvSpPr>
        <p:spPr>
          <a:xfrm>
            <a:off x="9898742" y="4823581"/>
            <a:ext cx="2888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Paulo </a:t>
            </a:r>
            <a:r>
              <a:rPr lang="en-AU" dirty="0" err="1"/>
              <a:t>Coehlo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8991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A3FDD-1EB3-44CE-A506-2B788495E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7168" y="2004084"/>
            <a:ext cx="4270248" cy="704087"/>
          </a:xfrm>
        </p:spPr>
        <p:txBody>
          <a:bodyPr/>
          <a:lstStyle/>
          <a:p>
            <a:r>
              <a:rPr lang="en-AU" dirty="0"/>
              <a:t>Inadequate intake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5CD23-2EF7-4DF9-B9A9-826BC3FCB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2535" y="2850355"/>
            <a:ext cx="4270248" cy="2596776"/>
          </a:xfrm>
        </p:spPr>
        <p:txBody>
          <a:bodyPr>
            <a:normAutofit/>
          </a:bodyPr>
          <a:lstStyle/>
          <a:p>
            <a:r>
              <a:rPr lang="en-AU" dirty="0"/>
              <a:t>Diet</a:t>
            </a:r>
          </a:p>
          <a:p>
            <a:r>
              <a:rPr lang="en-AU" dirty="0"/>
              <a:t>Malabsorption</a:t>
            </a:r>
          </a:p>
          <a:p>
            <a:pPr lvl="1"/>
            <a:r>
              <a:rPr lang="en-AU" dirty="0"/>
              <a:t>Coeliac disease</a:t>
            </a:r>
          </a:p>
          <a:p>
            <a:pPr lvl="1"/>
            <a:r>
              <a:rPr lang="en-AU" dirty="0"/>
              <a:t>Obesity surgery</a:t>
            </a:r>
          </a:p>
          <a:p>
            <a:pPr lvl="1"/>
            <a:r>
              <a:rPr lang="en-AU" i="1" dirty="0"/>
              <a:t>H pylori </a:t>
            </a:r>
            <a:r>
              <a:rPr lang="en-AU" dirty="0"/>
              <a:t>infection</a:t>
            </a:r>
          </a:p>
          <a:p>
            <a:r>
              <a:rPr lang="en-AU" dirty="0"/>
              <a:t>Rare inherited conditions</a:t>
            </a:r>
          </a:p>
          <a:p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49B093-0989-4AB3-B8B3-0F2D95A50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Causes of Iron Deficiency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9BC64FEC-DED9-445A-A282-07D1E24DB9F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727416" y="2130425"/>
            <a:ext cx="2705517" cy="2597150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630F187-F610-4923-9793-6520C64DE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6196" y="4148743"/>
            <a:ext cx="3019484" cy="19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66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B9781A-A413-4C27-80EB-2DF937FDA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745" y="1864559"/>
            <a:ext cx="4270248" cy="704087"/>
          </a:xfrm>
        </p:spPr>
        <p:txBody>
          <a:bodyPr/>
          <a:lstStyle/>
          <a:p>
            <a:r>
              <a:rPr lang="en-AU" dirty="0"/>
              <a:t>Increased losses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2A1E1-4C9B-484E-B831-20C295FCF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6492" y="2732411"/>
            <a:ext cx="4270248" cy="2894693"/>
          </a:xfrm>
        </p:spPr>
        <p:txBody>
          <a:bodyPr>
            <a:normAutofit fontScale="85000" lnSpcReduction="20000"/>
          </a:bodyPr>
          <a:lstStyle/>
          <a:p>
            <a:r>
              <a:rPr lang="en-AU" dirty="0"/>
              <a:t>Menstrual</a:t>
            </a:r>
          </a:p>
          <a:p>
            <a:r>
              <a:rPr lang="en-AU" dirty="0"/>
              <a:t>Gastrointestinal </a:t>
            </a:r>
          </a:p>
          <a:p>
            <a:r>
              <a:rPr lang="en-AU" dirty="0"/>
              <a:t>Blood donation</a:t>
            </a:r>
          </a:p>
          <a:p>
            <a:r>
              <a:rPr lang="en-AU" dirty="0"/>
              <a:t>Haemorrhage</a:t>
            </a:r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Exercise</a:t>
            </a:r>
          </a:p>
          <a:p>
            <a:r>
              <a:rPr lang="en-AU" dirty="0"/>
              <a:t>Pregnancy</a:t>
            </a:r>
          </a:p>
          <a:p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903CF1-22A4-4699-B89E-416D643D5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Causes of Iron Deficiency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EB5C78F-668B-4852-8613-434DEE2B8D4F}"/>
              </a:ext>
            </a:extLst>
          </p:cNvPr>
          <p:cNvSpPr txBox="1">
            <a:spLocks/>
          </p:cNvSpPr>
          <p:nvPr/>
        </p:nvSpPr>
        <p:spPr>
          <a:xfrm>
            <a:off x="1339784" y="4118484"/>
            <a:ext cx="4270248" cy="704087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0" kern="1200" cap="all" spc="1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INCREASED DEMAND</a:t>
            </a:r>
          </a:p>
        </p:txBody>
      </p:sp>
      <p:pic>
        <p:nvPicPr>
          <p:cNvPr id="1028" name="Picture 4" descr="11 Foods and Beverages to Avoid During Pregnancy">
            <a:extLst>
              <a:ext uri="{FF2B5EF4-FFF2-40B4-BE49-F238E27FC236}">
                <a16:creationId xmlns:a16="http://schemas.microsoft.com/office/drawing/2014/main" id="{A066FAFC-A641-44B3-A10A-C7A2BB0FF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510" y="2273697"/>
            <a:ext cx="5338906" cy="279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A3A8D92-76DB-BC38-E454-86CE75A44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60" y="5295959"/>
            <a:ext cx="4293910" cy="103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537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4A40D-11D3-443D-C26A-FC257C1F0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Tests to Consider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780053-CF8F-3809-CE7B-86B3D879A3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In ALL WOMEN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2C3C9-62B1-50F3-B25F-ACFD1E2BF1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AU" dirty="0"/>
              <a:t>Coeliac serology</a:t>
            </a:r>
          </a:p>
          <a:p>
            <a:r>
              <a:rPr lang="en-AU" dirty="0"/>
              <a:t>Urinalysis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C3EE20-D4FB-879A-F893-1C1867724D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AU" dirty="0"/>
              <a:t>IN SELECTED WOMEN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DA4A12-9EE1-5060-55AE-BE37E8CE8BB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AU" dirty="0"/>
              <a:t>Bleeding disorder screening: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von Willebrand antigen, activity, </a:t>
            </a:r>
            <a:r>
              <a:rPr lang="en-AU" dirty="0" err="1"/>
              <a:t>ristocetin</a:t>
            </a:r>
            <a:r>
              <a:rPr lang="en-AU" dirty="0"/>
              <a:t> cofactor (</a:t>
            </a:r>
            <a:r>
              <a:rPr lang="en-AU" dirty="0" err="1"/>
              <a:t>RiCOF</a:t>
            </a:r>
            <a:r>
              <a:rPr lang="en-AU" dirty="0"/>
              <a:t>), collagen binding assay (CBA), FVIII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PT/APTT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Fibrinogen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dirty="0"/>
              <a:t>Endoscopy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142FD58-D31E-DA7B-209A-5C86BC7CF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60" y="5295959"/>
            <a:ext cx="4293910" cy="103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2EFE3B-38CF-C133-E43F-A0432964B983}"/>
              </a:ext>
            </a:extLst>
          </p:cNvPr>
          <p:cNvSpPr txBox="1"/>
          <p:nvPr/>
        </p:nvSpPr>
        <p:spPr>
          <a:xfrm>
            <a:off x="445827" y="5635554"/>
            <a:ext cx="6318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i="0" dirty="0">
                <a:solidFill>
                  <a:srgbClr val="333333"/>
                </a:solidFill>
                <a:effectLst/>
                <a:latin typeface="interfaceregular"/>
              </a:rPr>
              <a:t>Snook et al. British Society of Gastroenterology guidelines for the management of iron deficiency </a:t>
            </a:r>
            <a:r>
              <a:rPr lang="en-US" sz="1600" b="0" i="0" dirty="0" err="1">
                <a:solidFill>
                  <a:srgbClr val="333333"/>
                </a:solidFill>
                <a:effectLst/>
                <a:latin typeface="interfaceregular"/>
              </a:rPr>
              <a:t>anaemia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interfaceregular"/>
              </a:rPr>
              <a:t> in adults. </a:t>
            </a:r>
            <a:r>
              <a:rPr lang="en-US" sz="1600" b="0" i="1" dirty="0">
                <a:solidFill>
                  <a:srgbClr val="333333"/>
                </a:solidFill>
                <a:effectLst/>
                <a:latin typeface="interfaceregular"/>
              </a:rPr>
              <a:t>Gut 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interfaceregular"/>
              </a:rPr>
              <a:t>2021;</a:t>
            </a:r>
            <a:r>
              <a:rPr lang="en-US" sz="1600" b="1" i="0" dirty="0">
                <a:solidFill>
                  <a:srgbClr val="333333"/>
                </a:solidFill>
                <a:effectLst/>
                <a:latin typeface="interfaceregular"/>
              </a:rPr>
              <a:t>70: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interfaceregular"/>
              </a:rPr>
              <a:t>2030-2051</a:t>
            </a:r>
          </a:p>
        </p:txBody>
      </p:sp>
    </p:spTree>
    <p:extLst>
      <p:ext uri="{BB962C8B-B14F-4D97-AF65-F5344CB8AC3E}">
        <p14:creationId xmlns:p14="http://schemas.microsoft.com/office/powerpoint/2010/main" val="179280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B12C8-FCF3-8CA0-4779-12E57BFDA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Endoscopy for Premenopausal Women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A3669-10C6-6500-4DB2-0688ED1EF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r>
              <a:rPr lang="en-AU" dirty="0"/>
              <a:t>GESA guidelines: “age over 50”</a:t>
            </a:r>
          </a:p>
          <a:p>
            <a:endParaRPr lang="en-AU" dirty="0"/>
          </a:p>
          <a:p>
            <a:r>
              <a:rPr lang="en-AU" dirty="0"/>
              <a:t>British Society of Gastroenterology: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Age &gt;50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Red flag symptoms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Strong family history bowel cancer (two first-degree relatives, or one first-degree relative under the age of 50)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Recurrent severe iron deficiency, disproportionate to menstrual losses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C12D299-741C-FC4D-A55B-BC923E717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60" y="5295959"/>
            <a:ext cx="4293910" cy="103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B8654A-FBD4-5B3A-844C-E0FA42B826CA}"/>
              </a:ext>
            </a:extLst>
          </p:cNvPr>
          <p:cNvSpPr txBox="1"/>
          <p:nvPr/>
        </p:nvSpPr>
        <p:spPr>
          <a:xfrm>
            <a:off x="445827" y="5635554"/>
            <a:ext cx="6318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i="0" dirty="0">
                <a:solidFill>
                  <a:srgbClr val="333333"/>
                </a:solidFill>
                <a:effectLst/>
                <a:latin typeface="interfaceregular"/>
              </a:rPr>
              <a:t>Snook et al. British Society of Gastroenterology guidelines for the management of iron deficiency </a:t>
            </a:r>
            <a:r>
              <a:rPr lang="en-US" sz="1600" b="0" i="0" dirty="0" err="1">
                <a:solidFill>
                  <a:srgbClr val="333333"/>
                </a:solidFill>
                <a:effectLst/>
                <a:latin typeface="interfaceregular"/>
              </a:rPr>
              <a:t>anaemia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interfaceregular"/>
              </a:rPr>
              <a:t> in adults. </a:t>
            </a:r>
            <a:r>
              <a:rPr lang="en-US" sz="1600" b="0" i="1" dirty="0">
                <a:solidFill>
                  <a:srgbClr val="333333"/>
                </a:solidFill>
                <a:effectLst/>
                <a:latin typeface="interfaceregular"/>
              </a:rPr>
              <a:t>Gut 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interfaceregular"/>
              </a:rPr>
              <a:t>2021;</a:t>
            </a:r>
            <a:r>
              <a:rPr lang="en-US" sz="1600" b="1" i="0" dirty="0">
                <a:solidFill>
                  <a:srgbClr val="333333"/>
                </a:solidFill>
                <a:effectLst/>
                <a:latin typeface="interfaceregular"/>
              </a:rPr>
              <a:t>70: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interfaceregular"/>
              </a:rPr>
              <a:t>2030-2051</a:t>
            </a:r>
          </a:p>
        </p:txBody>
      </p:sp>
    </p:spTree>
    <p:extLst>
      <p:ext uri="{BB962C8B-B14F-4D97-AF65-F5344CB8AC3E}">
        <p14:creationId xmlns:p14="http://schemas.microsoft.com/office/powerpoint/2010/main" val="1075942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7FD97-9F2C-A989-6029-F2046FBD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Disclosures for Renee Eslick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53115-C451-2B94-1098-55B72195A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r>
              <a:rPr lang="en-AU" dirty="0"/>
              <a:t>Speaker fees for Bristol Myers Squibb, Pfizer and </a:t>
            </a:r>
            <a:r>
              <a:rPr lang="en-AU" dirty="0" err="1"/>
              <a:t>Viatris</a:t>
            </a:r>
            <a:endParaRPr lang="en-A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858F557-7AA8-7257-D32C-67F7F650B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60" y="5295959"/>
            <a:ext cx="4293910" cy="103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155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FD443-43E8-C457-ECE4-06F296770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Trap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E6FFB-5A72-33E3-E6E2-31BBE2F99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r>
              <a:rPr lang="en-AU" dirty="0"/>
              <a:t>“If I tell my patient to start iron supplements, their iron stores will improve.”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EADA00B-D323-95D8-3F46-2733B16E3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60" y="5295959"/>
            <a:ext cx="4293910" cy="103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095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2CC5F-F7CC-475F-B456-8628AFAC3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Oral Iron Supplements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1AB8F-560E-80F6-0A8E-B3BD35002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r>
              <a:rPr lang="en-AU" dirty="0"/>
              <a:t>Not all iron supplements are created equal…</a:t>
            </a:r>
          </a:p>
          <a:p>
            <a:r>
              <a:rPr lang="en-AU" dirty="0"/>
              <a:t>Of &gt;100 iron containing supplements in Australia, majority contain insufficient iron for the treatment of iron deficiency anaemia</a:t>
            </a:r>
          </a:p>
          <a:p>
            <a:r>
              <a:rPr lang="en-AU" dirty="0"/>
              <a:t>Important to specify what supplement, and how often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57C6490-4C1A-A747-DAE1-7300B5D66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60" y="5295959"/>
            <a:ext cx="4293910" cy="103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013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901AD-CABB-9CEC-72E7-56A633697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Patient Information Booklets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C27B0F-72AF-ED20-E09F-C1D33CB5CD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3389" y="1921411"/>
            <a:ext cx="6839543" cy="367696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0B386E-839E-A3F8-EC74-F5EA44A7731A}"/>
              </a:ext>
            </a:extLst>
          </p:cNvPr>
          <p:cNvSpPr txBox="1"/>
          <p:nvPr/>
        </p:nvSpPr>
        <p:spPr>
          <a:xfrm>
            <a:off x="1806131" y="5782431"/>
            <a:ext cx="6537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Oral Iron Choices for Adults. </a:t>
            </a:r>
            <a:r>
              <a:rPr lang="en-AU" sz="1400" i="1" dirty="0"/>
              <a:t>Australian Red Cross Lifeblood </a:t>
            </a:r>
            <a:r>
              <a:rPr lang="en-AU" sz="1400" dirty="0"/>
              <a:t>2020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5C2F6B0-C993-5CD0-3ECA-6C938AB6C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60" y="5295959"/>
            <a:ext cx="4293910" cy="103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219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E91F6-A54A-E8C6-26ED-5A55CBF1D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9CBAF5-1B88-0C42-D8E2-6AF84E2EFA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085" y="413983"/>
            <a:ext cx="5441456" cy="529123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C67909-118E-09B8-134D-2EB15521F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077" y="448002"/>
            <a:ext cx="6210838" cy="417231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681A757-FA1C-922E-C10A-DAC3D3CF5785}"/>
              </a:ext>
            </a:extLst>
          </p:cNvPr>
          <p:cNvSpPr txBox="1"/>
          <p:nvPr/>
        </p:nvSpPr>
        <p:spPr>
          <a:xfrm>
            <a:off x="5789739" y="4804248"/>
            <a:ext cx="6537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Iron Product Choice and Dose Calculation for Adults. </a:t>
            </a:r>
            <a:r>
              <a:rPr lang="en-AU" sz="1400" i="1" dirty="0"/>
              <a:t>National Blood Authority </a:t>
            </a:r>
            <a:r>
              <a:rPr lang="en-AU" sz="1400" dirty="0"/>
              <a:t>2016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004E1E56-3C67-B48F-DA81-DD20C09FE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60" y="5295959"/>
            <a:ext cx="4293910" cy="103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013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3F04D-D793-4617-85B5-3F874EC4E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Formulation?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C6352C3-CDD4-4ABA-8B2B-59E086B82F4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83203824"/>
              </p:ext>
            </p:extLst>
          </p:nvPr>
        </p:nvGraphicFramePr>
        <p:xfrm>
          <a:off x="1133378" y="2000909"/>
          <a:ext cx="4243388" cy="3152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3388">
                  <a:extLst>
                    <a:ext uri="{9D8B030D-6E8A-4147-A177-3AD203B41FA5}">
                      <a16:colId xmlns:a16="http://schemas.microsoft.com/office/drawing/2014/main" val="318912714"/>
                    </a:ext>
                  </a:extLst>
                </a:gridCol>
              </a:tblGrid>
              <a:tr h="425421">
                <a:tc>
                  <a:txBody>
                    <a:bodyPr/>
                    <a:lstStyle/>
                    <a:p>
                      <a:r>
                        <a:rPr lang="en-AU" dirty="0"/>
                        <a:t>Iron Supplement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721034"/>
                  </a:ext>
                </a:extLst>
              </a:tr>
              <a:tr h="1678372">
                <a:tc>
                  <a:txBody>
                    <a:bodyPr/>
                    <a:lstStyle/>
                    <a:p>
                      <a:r>
                        <a:rPr lang="en-AU" dirty="0"/>
                        <a:t>Bivalent (Fe</a:t>
                      </a:r>
                      <a:r>
                        <a:rPr lang="en-AU" baseline="30000" dirty="0"/>
                        <a:t>2+</a:t>
                      </a:r>
                      <a:r>
                        <a:rPr lang="en-AU" dirty="0"/>
                        <a:t>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AU" dirty="0"/>
                        <a:t>Ferrous </a:t>
                      </a:r>
                      <a:r>
                        <a:rPr lang="en-AU" dirty="0" err="1"/>
                        <a:t>fumurate</a:t>
                      </a:r>
                      <a:r>
                        <a:rPr lang="en-AU" dirty="0"/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AU" dirty="0"/>
                        <a:t>Ferrous gluconate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AU" dirty="0"/>
                        <a:t>Ferrous </a:t>
                      </a:r>
                      <a:r>
                        <a:rPr lang="en-AU" dirty="0" err="1"/>
                        <a:t>sulfate</a:t>
                      </a:r>
                      <a:endParaRPr lang="en-AU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AU" dirty="0"/>
                        <a:t>Ferrous glycine </a:t>
                      </a:r>
                      <a:r>
                        <a:rPr lang="en-AU" dirty="0" err="1"/>
                        <a:t>sulfate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679916"/>
                  </a:ext>
                </a:extLst>
              </a:tr>
              <a:tr h="1048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Trivalent (Fe</a:t>
                      </a:r>
                      <a:r>
                        <a:rPr lang="en-AU" baseline="30000" dirty="0"/>
                        <a:t>3+</a:t>
                      </a:r>
                      <a:r>
                        <a:rPr lang="en-AU" dirty="0"/>
                        <a:t>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AU" dirty="0"/>
                        <a:t>Iron polymaltose complex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AU" dirty="0"/>
                        <a:t>Iron protein </a:t>
                      </a:r>
                      <a:r>
                        <a:rPr lang="en-AU" dirty="0" err="1"/>
                        <a:t>succinylate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475699"/>
                  </a:ext>
                </a:extLst>
              </a:tr>
            </a:tbl>
          </a:graphicData>
        </a:graphic>
      </p:graphicFrame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F77D8824-6987-445E-AC3A-C98E34D39C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-34008" t="4" r="34008" b="46877"/>
          <a:stretch/>
        </p:blipFill>
        <p:spPr>
          <a:xfrm>
            <a:off x="3977587" y="2033953"/>
            <a:ext cx="6503434" cy="30866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CA023A-0513-9D44-5913-78D8E03CB573}"/>
              </a:ext>
            </a:extLst>
          </p:cNvPr>
          <p:cNvSpPr txBox="1"/>
          <p:nvPr/>
        </p:nvSpPr>
        <p:spPr>
          <a:xfrm>
            <a:off x="883739" y="5417234"/>
            <a:ext cx="6537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err="1"/>
              <a:t>Gulec</a:t>
            </a:r>
            <a:r>
              <a:rPr lang="en-AU" sz="1400" dirty="0"/>
              <a:t> S et al. Mechanistic and regulatory aspects of iron absorption. </a:t>
            </a:r>
            <a:r>
              <a:rPr lang="en-AU" sz="1400" i="1" dirty="0"/>
              <a:t>Am J </a:t>
            </a:r>
            <a:r>
              <a:rPr lang="en-AU" sz="1400" i="1" dirty="0" err="1"/>
              <a:t>Physiol</a:t>
            </a:r>
            <a:r>
              <a:rPr lang="en-AU" sz="1400" dirty="0"/>
              <a:t> 2014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1269516-70F0-A4D1-0606-D1AD28605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60" y="5295959"/>
            <a:ext cx="4293910" cy="103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79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7209-D323-4982-A89C-008D58BAA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Counselling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DA4AC-B463-407B-B57B-926724262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Three key aspects of counselling:</a:t>
            </a:r>
          </a:p>
          <a:p>
            <a:endParaRPr lang="en-US" sz="2400" dirty="0"/>
          </a:p>
          <a:p>
            <a:pPr marL="685783" indent="-685783">
              <a:buFont typeface="+mj-lt"/>
              <a:buAutoNum type="arabicPeriod"/>
            </a:pPr>
            <a:r>
              <a:rPr lang="en-US" sz="2400" dirty="0"/>
              <a:t>Compliance</a:t>
            </a:r>
          </a:p>
          <a:p>
            <a:pPr marL="685783" indent="-685783">
              <a:buFont typeface="+mj-lt"/>
              <a:buAutoNum type="arabicPeriod"/>
            </a:pPr>
            <a:endParaRPr lang="en-US" sz="2400" dirty="0"/>
          </a:p>
          <a:p>
            <a:pPr marL="685783" indent="-685783">
              <a:buFont typeface="+mj-lt"/>
              <a:buAutoNum type="arabicPeriod"/>
            </a:pPr>
            <a:r>
              <a:rPr lang="en-US" sz="2400" dirty="0"/>
              <a:t>Strategies to </a:t>
            </a:r>
            <a:r>
              <a:rPr lang="en-US" sz="2400" dirty="0" err="1"/>
              <a:t>maximise</a:t>
            </a:r>
            <a:r>
              <a:rPr lang="en-US" sz="2400" dirty="0"/>
              <a:t> absorption</a:t>
            </a:r>
          </a:p>
          <a:p>
            <a:pPr marL="685783" indent="-685783">
              <a:buFont typeface="+mj-lt"/>
              <a:buAutoNum type="arabicPeriod"/>
            </a:pPr>
            <a:endParaRPr lang="en-US" sz="2400" dirty="0"/>
          </a:p>
          <a:p>
            <a:pPr marL="685783" indent="-685783">
              <a:buFont typeface="+mj-lt"/>
              <a:buAutoNum type="arabicPeriod"/>
            </a:pPr>
            <a:r>
              <a:rPr lang="en-US" sz="2400" dirty="0"/>
              <a:t>Discussion of side effects in advance</a:t>
            </a:r>
            <a:endParaRPr lang="en-AU" sz="2400" dirty="0"/>
          </a:p>
          <a:p>
            <a:endParaRPr lang="en-AU" dirty="0"/>
          </a:p>
          <a:p>
            <a:pPr marL="609585" lvl="1" indent="0">
              <a:buNone/>
            </a:pPr>
            <a:endParaRPr lang="en-AU" dirty="0"/>
          </a:p>
          <a:p>
            <a:endParaRPr lang="en-A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BC33721-C539-6311-F056-540CE608F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60" y="5295959"/>
            <a:ext cx="4293910" cy="103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00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BFF5-18EA-D769-CBA5-14DCF657C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Compliance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492B2-F0A9-24B1-8D81-534FDA46A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r>
              <a:rPr lang="en-AU" dirty="0"/>
              <a:t>Phone alarms</a:t>
            </a:r>
          </a:p>
          <a:p>
            <a:endParaRPr lang="en-AU" dirty="0"/>
          </a:p>
          <a:p>
            <a:r>
              <a:rPr lang="en-AU" dirty="0"/>
              <a:t>Physical reminder – on bedside table, on toothbrush</a:t>
            </a:r>
          </a:p>
          <a:p>
            <a:endParaRPr lang="en-AU" dirty="0"/>
          </a:p>
          <a:p>
            <a:r>
              <a:rPr lang="en-AU" dirty="0"/>
              <a:t>Fridge magnets</a:t>
            </a:r>
          </a:p>
          <a:p>
            <a:endParaRPr lang="en-AU" dirty="0"/>
          </a:p>
          <a:p>
            <a:r>
              <a:rPr lang="en-AU" dirty="0"/>
              <a:t>Always keep out of reach of children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3380A3E-3B47-BE4D-489E-FA301F8E8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60" y="5295959"/>
            <a:ext cx="4293910" cy="103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980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F74E-E2A4-43D3-9286-F393D0FB9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 to </a:t>
            </a:r>
            <a:r>
              <a:rPr lang="en-US" dirty="0" err="1"/>
              <a:t>maximise</a:t>
            </a:r>
            <a:r>
              <a:rPr lang="en-US" dirty="0"/>
              <a:t> absorption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F3291-EC0B-4173-B2F4-25D9434C3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Early in morning (hepcidin circadian rhythm)</a:t>
            </a:r>
          </a:p>
          <a:p>
            <a:r>
              <a:rPr lang="en-US" dirty="0"/>
              <a:t>Empty stomach – 1 hour before food </a:t>
            </a:r>
          </a:p>
          <a:p>
            <a:r>
              <a:rPr lang="en-US" dirty="0"/>
              <a:t>Vitamin C, folate promotes absorption </a:t>
            </a:r>
          </a:p>
          <a:p>
            <a:r>
              <a:rPr lang="en-US" dirty="0"/>
              <a:t>Tea, coffee, phytates (cereal) and calcium-rich foods impair absorption</a:t>
            </a:r>
          </a:p>
          <a:p>
            <a:r>
              <a:rPr lang="en-US" dirty="0"/>
              <a:t>Medications – antacids reduce absorption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380CB79-2BDA-2EB5-DEFD-47EE10575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60" y="5295959"/>
            <a:ext cx="4293910" cy="103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576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BBDB9C-5132-5D33-5234-E2BCE92F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AU" dirty="0"/>
              <a:t>Adverse Effects</a:t>
            </a:r>
          </a:p>
        </p:txBody>
      </p:sp>
      <p:pic>
        <p:nvPicPr>
          <p:cNvPr id="4" name="Picture 3" descr="Aerial view of various multicolored vitamins">
            <a:extLst>
              <a:ext uri="{FF2B5EF4-FFF2-40B4-BE49-F238E27FC236}">
                <a16:creationId xmlns:a16="http://schemas.microsoft.com/office/drawing/2014/main" id="{976E0284-CF3D-C14A-A629-F48A8CAD64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r="2" b="15944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  <a:noFill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C0A82-0A4C-97BC-5FD6-36E0716E3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 marL="455073" indent="-455073">
              <a:spcBef>
                <a:spcPct val="20000"/>
              </a:spcBef>
              <a:buFont typeface="Arial" pitchFamily="34" charset="0"/>
              <a:buChar char="•"/>
            </a:pPr>
            <a:r>
              <a:rPr lang="en-AU">
                <a:latin typeface="Calibri" pitchFamily="34" charset="0"/>
              </a:rPr>
              <a:t>Metallic taste</a:t>
            </a:r>
          </a:p>
          <a:p>
            <a:pPr marL="455073" indent="-455073">
              <a:spcBef>
                <a:spcPct val="20000"/>
              </a:spcBef>
              <a:buFont typeface="Arial" pitchFamily="34" charset="0"/>
              <a:buChar char="•"/>
            </a:pPr>
            <a:r>
              <a:rPr lang="en-AU">
                <a:latin typeface="Calibri" pitchFamily="34" charset="0"/>
              </a:rPr>
              <a:t>Nausea</a:t>
            </a:r>
          </a:p>
          <a:p>
            <a:pPr marL="455073" indent="-455073">
              <a:spcBef>
                <a:spcPct val="20000"/>
              </a:spcBef>
              <a:buFont typeface="Arial" pitchFamily="34" charset="0"/>
              <a:buChar char="•"/>
            </a:pPr>
            <a:r>
              <a:rPr lang="en-AU">
                <a:latin typeface="Calibri" pitchFamily="34" charset="0"/>
              </a:rPr>
              <a:t>Epigastric discomfort</a:t>
            </a:r>
          </a:p>
          <a:p>
            <a:pPr marL="455073" indent="-455073">
              <a:spcBef>
                <a:spcPct val="20000"/>
              </a:spcBef>
              <a:buFont typeface="Arial" pitchFamily="34" charset="0"/>
              <a:buChar char="•"/>
            </a:pPr>
            <a:r>
              <a:rPr lang="en-AU">
                <a:latin typeface="Calibri" pitchFamily="34" charset="0"/>
              </a:rPr>
              <a:t>Constipation</a:t>
            </a:r>
          </a:p>
          <a:p>
            <a:pPr marL="455073" indent="-455073">
              <a:spcBef>
                <a:spcPct val="20000"/>
              </a:spcBef>
              <a:buFont typeface="Arial" pitchFamily="34" charset="0"/>
              <a:buChar char="•"/>
            </a:pPr>
            <a:r>
              <a:rPr lang="en-AU">
                <a:latin typeface="Calibri" pitchFamily="34" charset="0"/>
              </a:rPr>
              <a:t>Diarrhoea</a:t>
            </a:r>
          </a:p>
          <a:p>
            <a:pPr marL="455073" indent="-455073">
              <a:spcBef>
                <a:spcPct val="20000"/>
              </a:spcBef>
              <a:buFont typeface="Arial" pitchFamily="34" charset="0"/>
              <a:buChar char="•"/>
            </a:pPr>
            <a:r>
              <a:rPr lang="en-AU">
                <a:latin typeface="Calibri" pitchFamily="34" charset="0"/>
              </a:rPr>
              <a:t>Flatulence</a:t>
            </a:r>
          </a:p>
          <a:p>
            <a:endParaRPr lang="en-A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DA4CA0-9A57-4FBE-A9E5-24DFC23C3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EE45E63-EE01-6B25-BE09-037D413B9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60" y="5295959"/>
            <a:ext cx="4293910" cy="103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675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B638F-430F-6214-CD24-567E50AF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Discuss side effects in advance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78201-D119-5C8C-A34E-9C02ED803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AU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Discussing side effects in advance is key to managing patient expectations</a:t>
            </a:r>
          </a:p>
          <a:p>
            <a:r>
              <a:rPr lang="en-A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Explain dark stools in advance</a:t>
            </a:r>
          </a:p>
          <a:p>
            <a:r>
              <a:rPr lang="en-A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Discuss measures to mitigate constipation</a:t>
            </a:r>
          </a:p>
          <a:p>
            <a:pPr lvl="1"/>
            <a:r>
              <a:rPr lang="en-AU" sz="1867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 fibre diet, plentiful fluids</a:t>
            </a:r>
          </a:p>
          <a:p>
            <a:pPr lvl="1"/>
            <a:r>
              <a:rPr lang="en-AU" sz="1867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Treat constipation if required</a:t>
            </a:r>
          </a:p>
          <a:p>
            <a:endParaRPr lang="en-A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51EA42F-2F59-3590-3139-C5F112247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60" y="5295959"/>
            <a:ext cx="4293910" cy="103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607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5A661-45A7-6434-153D-2C96CAD9B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Key 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4928E-F2F8-75FA-DC4F-965C4CFF0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importance of proactively identifying at-risk groups and intervening with early iron replacement, including in pregnancy, menstruating teenagers, and vegetarians/vegans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Considering and excluding alternative causes of iron deficiency in women of childbearing age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Tips for patients to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maximise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iron absorption, including foods / supplements to avoid when taking oral iron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Second daily iron dosing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endParaRPr lang="en-A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1CF5D5F-DB13-8AED-A915-5C01CC88D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60" y="5295959"/>
            <a:ext cx="4293910" cy="103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1175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FD443-43E8-C457-ECE4-06F296770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Trap #4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E6FFB-5A72-33E3-E6E2-31BBE2F99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r>
              <a:rPr lang="en-AU" dirty="0"/>
              <a:t>“The more iron I give, the better.”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EADA00B-D323-95D8-3F46-2733B16E3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60" y="5295959"/>
            <a:ext cx="4293910" cy="103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AA6F10E5-CF75-5AB7-1E74-41ADE401F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263" y="3048428"/>
            <a:ext cx="7183859" cy="13734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875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3A8F13-86C6-4022-981D-8FB26D581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Regulation of iron absorption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E4FB3FE-4C68-4679-8364-16A71DFED9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26480" y="1832818"/>
            <a:ext cx="4739242" cy="3891573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59C32CD-64AA-43E1-8E23-F0A277D24A8A}"/>
              </a:ext>
            </a:extLst>
          </p:cNvPr>
          <p:cNvSpPr txBox="1"/>
          <p:nvPr/>
        </p:nvSpPr>
        <p:spPr>
          <a:xfrm>
            <a:off x="298673" y="5791314"/>
            <a:ext cx="5125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err="1"/>
              <a:t>Gulec</a:t>
            </a:r>
            <a:r>
              <a:rPr lang="en-AU" sz="1400" dirty="0"/>
              <a:t> S et al. Mechanistic and regulatory aspects of iron absorption. </a:t>
            </a:r>
            <a:r>
              <a:rPr lang="en-AU" sz="1400" i="1" dirty="0"/>
              <a:t>Am J </a:t>
            </a:r>
            <a:r>
              <a:rPr lang="en-AU" sz="1400" i="1" dirty="0" err="1"/>
              <a:t>Physiol</a:t>
            </a:r>
            <a:r>
              <a:rPr lang="en-AU" sz="1400" dirty="0"/>
              <a:t> 2014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9FA07C-411B-42D6-A02E-5FA68808CD4E}"/>
              </a:ext>
            </a:extLst>
          </p:cNvPr>
          <p:cNvSpPr txBox="1"/>
          <p:nvPr/>
        </p:nvSpPr>
        <p:spPr>
          <a:xfrm>
            <a:off x="6551376" y="5819849"/>
            <a:ext cx="4431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Ganz T et al. Hepcidin and iron homeostasis. </a:t>
            </a:r>
            <a:r>
              <a:rPr lang="en-AU" sz="1400" i="1" dirty="0"/>
              <a:t>BAA</a:t>
            </a:r>
            <a:r>
              <a:rPr lang="en-AU" sz="1400" dirty="0"/>
              <a:t> 2012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720A65-7B5E-440E-8FF9-792058C440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2065" r="26654"/>
          <a:stretch/>
        </p:blipFill>
        <p:spPr>
          <a:xfrm>
            <a:off x="298673" y="1781900"/>
            <a:ext cx="5513854" cy="389157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FEDB94F-8176-469C-B566-735EEC3B7535}"/>
              </a:ext>
            </a:extLst>
          </p:cNvPr>
          <p:cNvSpPr/>
          <p:nvPr/>
        </p:nvSpPr>
        <p:spPr>
          <a:xfrm>
            <a:off x="2377497" y="4964397"/>
            <a:ext cx="822501" cy="39057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227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240A2FC-E2C3-458D-96B4-5DF9028D9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097929-F3D6-4D1F-8AFC-CF34817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3074C91-9045-414B-B5F9-567DAE3EE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DE2488E-D99A-1161-172A-6DDCF575EB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51497" y="640080"/>
            <a:ext cx="5840670" cy="557784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rgbClr val="6B8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8B48BC4-69ED-4C5D-A1D9-A2F59FC54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Second-daily dosing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D81495-7B36-475B-8915-C114CDEEB1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96885" y="3578084"/>
            <a:ext cx="3659246" cy="263983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1500" cap="all" spc="2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F9C14D5-64ED-4C3C-A0D2-6C2AE1AE9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rgbClr val="5AA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26696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22BECC-0E73-BAD0-294C-990AE7F7B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Alternate-day dosing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93B920D-E6DC-0668-8E2A-38AD8FAC0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48454" y="1846263"/>
            <a:ext cx="6555418" cy="402272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73B310-0A0B-7847-08C9-9038583FF40F}"/>
              </a:ext>
            </a:extLst>
          </p:cNvPr>
          <p:cNvSpPr txBox="1"/>
          <p:nvPr/>
        </p:nvSpPr>
        <p:spPr>
          <a:xfrm>
            <a:off x="560742" y="5795922"/>
            <a:ext cx="10722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err="1"/>
              <a:t>Stofel</a:t>
            </a:r>
            <a:r>
              <a:rPr lang="en-AU" sz="1400" dirty="0"/>
              <a:t> N et al. </a:t>
            </a:r>
            <a:r>
              <a:rPr lang="en-US" sz="1400" i="0" dirty="0">
                <a:solidFill>
                  <a:srgbClr val="000000"/>
                </a:solidFill>
                <a:effectLst/>
                <a:latin typeface="Volkhov"/>
              </a:rPr>
              <a:t>Iron absorption from supplements is greater with alternate day than with consecutive day dosing in iron-deficient anemic women.</a:t>
            </a:r>
            <a:r>
              <a:rPr lang="en-AU" sz="1400" dirty="0"/>
              <a:t> </a:t>
            </a:r>
            <a:r>
              <a:rPr lang="en-AU" sz="1400" i="1" dirty="0" err="1"/>
              <a:t>Haematologica</a:t>
            </a:r>
            <a:r>
              <a:rPr lang="en-AU" sz="1400" i="1" dirty="0"/>
              <a:t> </a:t>
            </a:r>
            <a:r>
              <a:rPr lang="en-AU" sz="1400" dirty="0"/>
              <a:t>2020; 105(5)</a:t>
            </a:r>
          </a:p>
        </p:txBody>
      </p:sp>
    </p:spTree>
    <p:extLst>
      <p:ext uri="{BB962C8B-B14F-4D97-AF65-F5344CB8AC3E}">
        <p14:creationId xmlns:p14="http://schemas.microsoft.com/office/powerpoint/2010/main" val="35755020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86F47-A8D2-F8C0-14AA-CFA60A357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Alternate-day dosing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E71E19-C50E-9FB8-92C8-1BD280FA2A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76353" y="2491622"/>
            <a:ext cx="4179932" cy="2732007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68838E-CE6B-AB75-1957-CEF7F30817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62 patients with IDA</a:t>
            </a:r>
          </a:p>
          <a:p>
            <a:r>
              <a:rPr lang="en-US" dirty="0" err="1"/>
              <a:t>Randomised</a:t>
            </a:r>
            <a:r>
              <a:rPr lang="en-US" dirty="0"/>
              <a:t> to 60mg BD elemental iron, vs 60mg alternate daily iron</a:t>
            </a:r>
          </a:p>
          <a:p>
            <a:r>
              <a:rPr lang="en-US" dirty="0"/>
              <a:t>Quicker rise in Hb at 3 and 6 weeks in BD arm, particularly in those with moderate-severe IDA</a:t>
            </a:r>
          </a:p>
          <a:p>
            <a:r>
              <a:rPr lang="en-US" dirty="0"/>
              <a:t>Similar Hb increments seen in AD dosing arm after same total iron dose had been given</a:t>
            </a:r>
          </a:p>
          <a:p>
            <a:r>
              <a:rPr lang="en-US" dirty="0"/>
              <a:t>More nausea in BD arm</a:t>
            </a:r>
            <a:endParaRPr lang="en-A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B23B81-D4E2-D83C-80AA-B0D6E15630D0}"/>
              </a:ext>
            </a:extLst>
          </p:cNvPr>
          <p:cNvSpPr txBox="1"/>
          <p:nvPr/>
        </p:nvSpPr>
        <p:spPr>
          <a:xfrm>
            <a:off x="396970" y="5715860"/>
            <a:ext cx="7627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Kaundal</a:t>
            </a:r>
            <a:r>
              <a:rPr lang="en-US" sz="1400" dirty="0"/>
              <a:t> R, Bhatia P, Jain A, et al. Randomized controlled trial of twice-daily versus alternate-day oral iron therapy in the treatment of iron-deficiency anemia. </a:t>
            </a:r>
            <a:r>
              <a:rPr lang="en-US" sz="1400" i="1" dirty="0"/>
              <a:t>Ann </a:t>
            </a:r>
            <a:r>
              <a:rPr lang="en-US" sz="1400" i="1" dirty="0" err="1"/>
              <a:t>Hematol</a:t>
            </a:r>
            <a:r>
              <a:rPr lang="en-US" sz="1400" i="1" dirty="0"/>
              <a:t> </a:t>
            </a:r>
            <a:r>
              <a:rPr lang="en-US" sz="1400" dirty="0"/>
              <a:t>2020. 99: 57–63.</a:t>
            </a:r>
            <a:endParaRPr lang="en-AU" sz="1400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1C75764F-909C-FFFA-8226-F07D64647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60" y="5295959"/>
            <a:ext cx="4293910" cy="103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6027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F532E-9C84-F88A-FF1E-CE4F57571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Alternate-day dosing - conclusions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35B65-F66B-DDB7-42CE-2E5B95ED3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r>
              <a:rPr lang="en-AU" dirty="0"/>
              <a:t>Fractional iron absorption higher when iron given on alternate days</a:t>
            </a:r>
          </a:p>
          <a:p>
            <a:r>
              <a:rPr lang="en-AU" dirty="0"/>
              <a:t>However, higher doses = increase in total iron absorbed</a:t>
            </a:r>
          </a:p>
          <a:p>
            <a:r>
              <a:rPr lang="en-AU" dirty="0"/>
              <a:t>Consider alternate-day dosing strategy in those with mild anaemia</a:t>
            </a:r>
          </a:p>
          <a:p>
            <a:r>
              <a:rPr lang="en-AU" dirty="0"/>
              <a:t>Higher doses may be needed when iron deficiency is severe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EE2EE6-45E4-AAA1-221A-EF59DA65F181}"/>
              </a:ext>
            </a:extLst>
          </p:cNvPr>
          <p:cNvSpPr txBox="1"/>
          <p:nvPr/>
        </p:nvSpPr>
        <p:spPr>
          <a:xfrm>
            <a:off x="533447" y="5699817"/>
            <a:ext cx="10722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Pasricha et al. Iron deficiency. </a:t>
            </a:r>
            <a:r>
              <a:rPr lang="en-US" sz="1600" i="1" dirty="0"/>
              <a:t>Lancet </a:t>
            </a:r>
            <a:r>
              <a:rPr lang="en-US" sz="1600" dirty="0"/>
              <a:t>2021. 397: 233-48.</a:t>
            </a:r>
            <a:endParaRPr lang="en-AU" sz="16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32C5FE0-E149-A18B-9D52-D6F8D4826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60" y="5295959"/>
            <a:ext cx="4293910" cy="103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440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5A661-45A7-6434-153D-2C96CAD9B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4928E-F2F8-75FA-DC4F-965C4CFF0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Iron deficiency is common and affects quality of life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Consider p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roactively identifying at-risk groups and intervening with early iron replacement, including in pregnancy, menstruating teenagers, and vegetarians/vegans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Consider and exclude alternative causes of iron deficiency in women of childbearing age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Counsel patients on how they can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maximise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iron absorption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Second daily iron dosing can help to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minimise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side effects without compromising iron absorption</a:t>
            </a:r>
          </a:p>
          <a:p>
            <a:pPr algn="l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endParaRPr lang="en-A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1CF5D5F-DB13-8AED-A915-5C01CC88D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60" y="5295959"/>
            <a:ext cx="4293910" cy="103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610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D7BF1-D7EC-89D4-2DA4-0AEE7F2F1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Trap #1 – Why Should We Care?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C6625-7E0B-F531-04C5-E2BAB9EC9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r>
              <a:rPr lang="en-AU" dirty="0"/>
              <a:t>“Iron deficiency isn’t really all that important.”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C85801D-3231-B509-E4D6-B9F7D5775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60" y="5295959"/>
            <a:ext cx="4293910" cy="103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974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06388-57EB-4F89-496B-461039942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Frequency of Iron Deficiency Anaemia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23FAC-50C0-3250-B5B6-2CEA492C5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AU" sz="600" dirty="0"/>
          </a:p>
          <a:p>
            <a:r>
              <a:rPr lang="en-AU" dirty="0"/>
              <a:t>Cohort of 300 healthy women attending a UK fitness show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Mean age 31.2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12% were anaemic</a:t>
            </a:r>
          </a:p>
          <a:p>
            <a:pPr marL="201168" lvl="1" indent="0">
              <a:buNone/>
            </a:pPr>
            <a:endParaRPr lang="en-AU" dirty="0"/>
          </a:p>
          <a:p>
            <a:r>
              <a:rPr lang="en-AU" dirty="0"/>
              <a:t>Cohort of 271 women undertaking 5km, 10km or half-marathon in Singapore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Mean age 36.3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18.8% anaemic, 48% iron deficient</a:t>
            </a:r>
          </a:p>
          <a:p>
            <a:pPr marL="201168" lvl="1" indent="0">
              <a:buNone/>
            </a:pPr>
            <a:endParaRPr lang="en-AU" dirty="0"/>
          </a:p>
          <a:p>
            <a:r>
              <a:rPr lang="en-AU" dirty="0"/>
              <a:t>Cohort of 272 female nurses attending a conference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Mean age 40.1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13.2% were anaemic, 35% iron deficient	</a:t>
            </a:r>
          </a:p>
          <a:p>
            <a:endParaRPr lang="en-A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96AE59E-8AA7-980F-467C-18E8945EA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60" y="5295959"/>
            <a:ext cx="4293910" cy="103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CA9DD6-782C-5ADF-C611-52AEF9FACC33}"/>
              </a:ext>
            </a:extLst>
          </p:cNvPr>
          <p:cNvSpPr txBox="1"/>
          <p:nvPr/>
        </p:nvSpPr>
        <p:spPr>
          <a:xfrm>
            <a:off x="1097280" y="6013097"/>
            <a:ext cx="5763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Dugan et al. The misogyny of iron deficiency. </a:t>
            </a:r>
            <a:r>
              <a:rPr lang="en-AU" sz="1400" i="1" dirty="0"/>
              <a:t>Anaesthesia </a:t>
            </a:r>
            <a:r>
              <a:rPr lang="en-AU" sz="1400" dirty="0"/>
              <a:t>2021, 76: 56-62</a:t>
            </a:r>
          </a:p>
        </p:txBody>
      </p:sp>
    </p:spTree>
    <p:extLst>
      <p:ext uri="{BB962C8B-B14F-4D97-AF65-F5344CB8AC3E}">
        <p14:creationId xmlns:p14="http://schemas.microsoft.com/office/powerpoint/2010/main" val="233345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E7062-0EEC-40BE-98DE-FA46642C5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Men vs Women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0C3D0C-8BF9-4CE4-9CF1-839816341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8978" y="2540150"/>
            <a:ext cx="8924916" cy="168774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04F232-D31D-42D7-B8BA-329B7391185B}"/>
              </a:ext>
            </a:extLst>
          </p:cNvPr>
          <p:cNvSpPr txBox="1"/>
          <p:nvPr/>
        </p:nvSpPr>
        <p:spPr>
          <a:xfrm>
            <a:off x="1808978" y="4772739"/>
            <a:ext cx="6537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Ahmed et al. Iron status among Australian adults: findings of a population based study in Queensland, Australia. </a:t>
            </a:r>
            <a:r>
              <a:rPr lang="en-AU" sz="1400" i="1" dirty="0"/>
              <a:t>Asia Pac J Clin </a:t>
            </a:r>
            <a:r>
              <a:rPr lang="en-AU" sz="1400" i="1" dirty="0" err="1"/>
              <a:t>Nutr</a:t>
            </a:r>
            <a:r>
              <a:rPr lang="en-AU" sz="1400" i="1" dirty="0"/>
              <a:t> </a:t>
            </a:r>
            <a:r>
              <a:rPr lang="en-AU" sz="1400" dirty="0"/>
              <a:t>2008; 17(1): 40-47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85C1A4C-760B-D384-2BB4-5EF27AFF9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60" y="5295959"/>
            <a:ext cx="4293910" cy="103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523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290A84-C501-1366-7423-F76BF28419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5405" y="2571546"/>
            <a:ext cx="7754022" cy="202709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1792D0-68F6-DAC0-F04C-22CF54251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88" y="4767316"/>
            <a:ext cx="6839543" cy="188611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12A60C7-D91E-8E83-D501-26221A565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60" y="5295959"/>
            <a:ext cx="4293910" cy="103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3EF9F9-9991-1E66-B95D-19FDEEBC83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171" y="213651"/>
            <a:ext cx="8237934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56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13A9FF-D28E-AEB7-8ED2-610B55D8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Symptoms</a:t>
            </a:r>
            <a:endParaRPr lang="en-AU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144E205-89B1-D44F-3E24-24A24C5959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90095" y="188536"/>
            <a:ext cx="5745637" cy="6052007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2C6A49-5466-8CD3-16B4-703E33200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005991"/>
            <a:ext cx="4153450" cy="4023360"/>
          </a:xfrm>
        </p:spPr>
        <p:txBody>
          <a:bodyPr/>
          <a:lstStyle/>
          <a:p>
            <a:r>
              <a:rPr lang="en-AU" dirty="0"/>
              <a:t>Fatigue, exhaustion</a:t>
            </a:r>
          </a:p>
          <a:p>
            <a:r>
              <a:rPr lang="en-AU" dirty="0"/>
              <a:t>Reduced cognitive function</a:t>
            </a:r>
          </a:p>
          <a:p>
            <a:r>
              <a:rPr lang="en-AU" dirty="0"/>
              <a:t>Muscle weakness</a:t>
            </a:r>
          </a:p>
          <a:p>
            <a:r>
              <a:rPr lang="en-AU" dirty="0"/>
              <a:t>Exertional dyspnoea </a:t>
            </a:r>
          </a:p>
          <a:p>
            <a:endParaRPr lang="en-AU" dirty="0"/>
          </a:p>
          <a:p>
            <a:r>
              <a:rPr lang="en-AU" dirty="0"/>
              <a:t>“I just thought it was normal to feel like this”</a:t>
            </a:r>
          </a:p>
          <a:p>
            <a:pPr marL="457200" indent="-457200">
              <a:buFont typeface="+mj-lt"/>
              <a:buAutoNum type="arabicPeriod"/>
            </a:pPr>
            <a:endParaRPr lang="en-A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D87B4E-9BF5-2C80-5A6E-038358A68D95}"/>
              </a:ext>
            </a:extLst>
          </p:cNvPr>
          <p:cNvSpPr txBox="1"/>
          <p:nvPr/>
        </p:nvSpPr>
        <p:spPr>
          <a:xfrm>
            <a:off x="546502" y="5636733"/>
            <a:ext cx="4431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Dugan et al. The misogyny of iron deficiency. </a:t>
            </a:r>
            <a:r>
              <a:rPr lang="en-AU" sz="1400" i="1" dirty="0"/>
              <a:t>Anaesthesia </a:t>
            </a:r>
            <a:r>
              <a:rPr lang="en-AU" sz="1400" dirty="0"/>
              <a:t>2021, 76: 56-62</a:t>
            </a:r>
          </a:p>
        </p:txBody>
      </p:sp>
    </p:spTree>
    <p:extLst>
      <p:ext uri="{BB962C8B-B14F-4D97-AF65-F5344CB8AC3E}">
        <p14:creationId xmlns:p14="http://schemas.microsoft.com/office/powerpoint/2010/main" val="3605525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AF594-E576-42B5-B26B-8A48DE84A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Consequences of Iron Deficiency Anaemia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93FF6-5B63-477D-8EC8-0F0F0619A3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9621" y="2193976"/>
            <a:ext cx="4271771" cy="3101983"/>
          </a:xfrm>
        </p:spPr>
        <p:txBody>
          <a:bodyPr>
            <a:normAutofit/>
          </a:bodyPr>
          <a:lstStyle/>
          <a:p>
            <a:r>
              <a:rPr lang="en-AU" dirty="0"/>
              <a:t>Exacerbation of heart failure or ischaemic heart disease</a:t>
            </a:r>
          </a:p>
          <a:p>
            <a:endParaRPr lang="en-AU" dirty="0"/>
          </a:p>
          <a:p>
            <a:r>
              <a:rPr lang="en-AU" dirty="0"/>
              <a:t>Increased risk of postoperative morbidity and mortality</a:t>
            </a:r>
          </a:p>
          <a:p>
            <a:endParaRPr lang="en-AU" dirty="0"/>
          </a:p>
          <a:p>
            <a:r>
              <a:rPr lang="en-AU" dirty="0"/>
              <a:t>Linked with low birth weight, preterm delivery, neonatal morbidity</a:t>
            </a:r>
          </a:p>
          <a:p>
            <a:endParaRPr lang="en-AU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0CB9D33-28DD-4DD6-8E69-68972D8519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32546" y="1915500"/>
            <a:ext cx="5022972" cy="338045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1B3B4C-AB7E-4346-8A80-641AABC45DE8}"/>
              </a:ext>
            </a:extLst>
          </p:cNvPr>
          <p:cNvSpPr txBox="1"/>
          <p:nvPr/>
        </p:nvSpPr>
        <p:spPr>
          <a:xfrm>
            <a:off x="5915072" y="5827263"/>
            <a:ext cx="4431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i="1" dirty="0"/>
              <a:t>ASH Image Bank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AF7A2CF-B133-17AC-9AAA-65EE97997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60" y="5295959"/>
            <a:ext cx="4293910" cy="103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88785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372</TotalTime>
  <Words>1401</Words>
  <Application>Microsoft Office PowerPoint</Application>
  <PresentationFormat>Widescreen</PresentationFormat>
  <Paragraphs>237</Paragraphs>
  <Slides>36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BlinkMacSystemFont</vt:lpstr>
      <vt:lpstr>Calibri</vt:lpstr>
      <vt:lpstr>Calibri Light</vt:lpstr>
      <vt:lpstr>interfaceregular</vt:lpstr>
      <vt:lpstr>Volkhov</vt:lpstr>
      <vt:lpstr>Retrospect</vt:lpstr>
      <vt:lpstr>Oral Therapy for Iron Deficiency - Tips, Traps and Special Situations</vt:lpstr>
      <vt:lpstr>Disclosures for Renee Eslick</vt:lpstr>
      <vt:lpstr>Key Lessons</vt:lpstr>
      <vt:lpstr>Trap #1 – Why Should We Care? </vt:lpstr>
      <vt:lpstr>Frequency of Iron Deficiency Anaemia</vt:lpstr>
      <vt:lpstr>Men vs Women</vt:lpstr>
      <vt:lpstr>PowerPoint Presentation</vt:lpstr>
      <vt:lpstr>Symptoms</vt:lpstr>
      <vt:lpstr>Consequences of Iron Deficiency Anaemia</vt:lpstr>
      <vt:lpstr>Solutions</vt:lpstr>
      <vt:lpstr>Trap #2</vt:lpstr>
      <vt:lpstr>Premenopausal Women</vt:lpstr>
      <vt:lpstr>PowerPoint Presentation</vt:lpstr>
      <vt:lpstr>Consider Alternative Causes</vt:lpstr>
      <vt:lpstr>“At every moment in our lives, we all have one foot in a fairy tale and the other in the abyss.”</vt:lpstr>
      <vt:lpstr>Causes of Iron Deficiency</vt:lpstr>
      <vt:lpstr>Causes of Iron Deficiency</vt:lpstr>
      <vt:lpstr>Tests to Consider</vt:lpstr>
      <vt:lpstr>Endoscopy for Premenopausal Women</vt:lpstr>
      <vt:lpstr>Trap #3</vt:lpstr>
      <vt:lpstr>Oral Iron Supplements</vt:lpstr>
      <vt:lpstr>Patient Information Booklets</vt:lpstr>
      <vt:lpstr>PowerPoint Presentation</vt:lpstr>
      <vt:lpstr>What Formulation?</vt:lpstr>
      <vt:lpstr>Counselling</vt:lpstr>
      <vt:lpstr>Compliance</vt:lpstr>
      <vt:lpstr>Techniques to maximise absorption</vt:lpstr>
      <vt:lpstr>Adverse Effects</vt:lpstr>
      <vt:lpstr>Discuss side effects in advance</vt:lpstr>
      <vt:lpstr>Trap #4</vt:lpstr>
      <vt:lpstr>Regulation of iron absorption</vt:lpstr>
      <vt:lpstr>Second-daily dosing</vt:lpstr>
      <vt:lpstr>Alternate-day dosing</vt:lpstr>
      <vt:lpstr>Alternate-day dosing</vt:lpstr>
      <vt:lpstr>Alternate-day dosing - conclusions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Therapy for Iron Deficiency - Tips, Traps and Special Situations</dc:title>
  <dc:creator>Renee Eslick</dc:creator>
  <cp:lastModifiedBy>Ning Pruttivarasin</cp:lastModifiedBy>
  <cp:revision>10</cp:revision>
  <dcterms:created xsi:type="dcterms:W3CDTF">2022-05-06T21:35:17Z</dcterms:created>
  <dcterms:modified xsi:type="dcterms:W3CDTF">2022-06-02T01:59:01Z</dcterms:modified>
</cp:coreProperties>
</file>