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27" r:id="rId2"/>
    <p:sldId id="446" r:id="rId3"/>
    <p:sldId id="448" r:id="rId4"/>
    <p:sldId id="469" r:id="rId5"/>
    <p:sldId id="273" r:id="rId6"/>
    <p:sldId id="492" r:id="rId7"/>
    <p:sldId id="335" r:id="rId8"/>
    <p:sldId id="312" r:id="rId9"/>
    <p:sldId id="266" r:id="rId10"/>
    <p:sldId id="288" r:id="rId11"/>
    <p:sldId id="274" r:id="rId12"/>
    <p:sldId id="432" r:id="rId13"/>
    <p:sldId id="317" r:id="rId14"/>
    <p:sldId id="449" r:id="rId15"/>
    <p:sldId id="488" r:id="rId16"/>
    <p:sldId id="450" r:id="rId17"/>
    <p:sldId id="475" r:id="rId18"/>
    <p:sldId id="379" r:id="rId19"/>
    <p:sldId id="461" r:id="rId20"/>
    <p:sldId id="382" r:id="rId21"/>
    <p:sldId id="462" r:id="rId22"/>
    <p:sldId id="452" r:id="rId23"/>
    <p:sldId id="451" r:id="rId24"/>
    <p:sldId id="490" r:id="rId25"/>
    <p:sldId id="400" r:id="rId26"/>
    <p:sldId id="478" r:id="rId27"/>
    <p:sldId id="465" r:id="rId28"/>
    <p:sldId id="487" r:id="rId29"/>
    <p:sldId id="467" r:id="rId30"/>
    <p:sldId id="482" r:id="rId31"/>
    <p:sldId id="491" r:id="rId32"/>
    <p:sldId id="480" r:id="rId33"/>
    <p:sldId id="481" r:id="rId34"/>
  </p:sldIdLst>
  <p:sldSz cx="12192000" cy="6858000"/>
  <p:notesSz cx="6669088"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96062" autoAdjust="0"/>
  </p:normalViewPr>
  <p:slideViewPr>
    <p:cSldViewPr snapToGrid="0">
      <p:cViewPr varScale="1">
        <p:scale>
          <a:sx n="96" d="100"/>
          <a:sy n="96" d="100"/>
        </p:scale>
        <p:origin x="270"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56"/>
    </p:cViewPr>
  </p:sorterViewPr>
  <p:notesViewPr>
    <p:cSldViewPr snapToGrid="0">
      <p:cViewPr varScale="1">
        <p:scale>
          <a:sx n="79" d="100"/>
          <a:sy n="79" d="100"/>
        </p:scale>
        <p:origin x="286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08398-E8C0-40AC-93A3-25C32964541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9CCC4EB9-3129-4800-90C1-69BFF8FB5937}" type="parTrans" cxnId="{D65D3AB5-F27C-46CF-9810-3B72725EDD9F}">
      <dgm:prSet/>
      <dgm:spPr/>
      <dgm:t>
        <a:bodyPr/>
        <a:lstStyle/>
        <a:p>
          <a:endParaRPr lang="en-AU"/>
        </a:p>
      </dgm:t>
    </dgm:pt>
    <dgm:pt modelId="{A6D737A3-8CF9-4044-A9ED-0DB3E84429AE}">
      <dgm:prSet custT="1"/>
      <dgm:spPr/>
      <dgm:t>
        <a:bodyPr/>
        <a:lstStyle/>
        <a:p>
          <a:r>
            <a:rPr lang="en-AU" sz="1200"/>
            <a:t>Subclinical hypothyroid Treated with LT4</a:t>
          </a:r>
        </a:p>
      </dgm:t>
    </dgm:pt>
    <dgm:pt modelId="{2BFFC0FB-9F94-4145-A61E-EFD8BE2A34B3}" type="sibTrans" cxnId="{D65D3AB5-F27C-46CF-9810-3B72725EDD9F}">
      <dgm:prSet/>
      <dgm:spPr/>
      <dgm:t>
        <a:bodyPr/>
        <a:lstStyle/>
        <a:p>
          <a:endParaRPr lang="en-AU"/>
        </a:p>
      </dgm:t>
    </dgm:pt>
    <dgm:pt modelId="{DF522477-E464-40B9-8DBE-9427551B9693}" type="parTrans" cxnId="{B3BA94ED-95D0-4D81-A536-43160E1B9B69}">
      <dgm:prSet/>
      <dgm:spPr/>
      <dgm:t>
        <a:bodyPr/>
        <a:lstStyle/>
        <a:p>
          <a:endParaRPr lang="en-AU"/>
        </a:p>
      </dgm:t>
    </dgm:pt>
    <dgm:pt modelId="{EDBACD50-2CF1-4DD4-8747-65B7BE46E1D9}">
      <dgm:prSet phldrT="[Text]" custT="1"/>
      <dgm:spPr/>
      <dgm:t>
        <a:bodyPr/>
        <a:lstStyle/>
        <a:p>
          <a:r>
            <a:rPr lang="en-AU" sz="1200"/>
            <a:t>TSH (mIU/l) screening</a:t>
          </a:r>
        </a:p>
        <a:p>
          <a:r>
            <a:rPr lang="en-AU" sz="1200"/>
            <a:t>1025 pregnant women</a:t>
          </a:r>
        </a:p>
      </dgm:t>
    </dgm:pt>
    <dgm:pt modelId="{5F250CE1-9CB8-4FF3-81D4-C7E20D2283A0}" type="parTrans" cxnId="{A16CCE47-0BF2-40B1-8871-217D32A5C064}">
      <dgm:prSet/>
      <dgm:spPr/>
      <dgm:t>
        <a:bodyPr/>
        <a:lstStyle/>
        <a:p>
          <a:endParaRPr lang="en-AU"/>
        </a:p>
      </dgm:t>
    </dgm:pt>
    <dgm:pt modelId="{DC14B35D-FA0D-4D10-8E46-1267EBE26BCD}">
      <dgm:prSet phldrT="[Text]" custT="1"/>
      <dgm:spPr/>
      <dgm:t>
        <a:bodyPr/>
        <a:lstStyle/>
        <a:p>
          <a:r>
            <a:rPr lang="en-AU" sz="1200"/>
            <a:t>Euthyroid and subclinical hyperthyroid</a:t>
          </a:r>
        </a:p>
        <a:p>
          <a:r>
            <a:rPr lang="en-AU" sz="1200"/>
            <a:t>TSH &lt;2.5 mIU/l</a:t>
          </a:r>
        </a:p>
        <a:p>
          <a:r>
            <a:rPr lang="en-AU" sz="1200"/>
            <a:t>N=922 (90.0%)</a:t>
          </a:r>
        </a:p>
      </dgm:t>
    </dgm:pt>
    <dgm:pt modelId="{CDB99FDB-999B-4EFE-8B40-5A945B7B9CCC}" type="parTrans" cxnId="{8B3C18A4-2BCA-40EA-A10C-EADB8ED3BADF}">
      <dgm:prSet/>
      <dgm:spPr/>
      <dgm:t>
        <a:bodyPr/>
        <a:lstStyle/>
        <a:p>
          <a:endParaRPr lang="en-AU"/>
        </a:p>
      </dgm:t>
    </dgm:pt>
    <dgm:pt modelId="{0CCD0710-256C-4110-AA71-AE688CE1FC8A}">
      <dgm:prSet custT="1"/>
      <dgm:spPr/>
      <dgm:t>
        <a:bodyPr/>
        <a:lstStyle/>
        <a:p>
          <a:r>
            <a:rPr lang="en-AU" sz="1200"/>
            <a:t>Euthyroid</a:t>
          </a:r>
        </a:p>
        <a:p>
          <a:r>
            <a:rPr lang="en-AU" sz="1200"/>
            <a:t>No treatment. Ensure iodine supplements</a:t>
          </a:r>
        </a:p>
      </dgm:t>
    </dgm:pt>
    <dgm:pt modelId="{676B6727-E9A2-415E-A369-98604F7D84B6}" type="sibTrans" cxnId="{8B3C18A4-2BCA-40EA-A10C-EADB8ED3BADF}">
      <dgm:prSet/>
      <dgm:spPr/>
      <dgm:t>
        <a:bodyPr/>
        <a:lstStyle/>
        <a:p>
          <a:endParaRPr lang="en-AU"/>
        </a:p>
      </dgm:t>
    </dgm:pt>
    <dgm:pt modelId="{CDF3BFD6-FB70-4064-9B3B-32EA740DE4D6}" type="sibTrans" cxnId="{A16CCE47-0BF2-40B1-8871-217D32A5C064}">
      <dgm:prSet/>
      <dgm:spPr/>
      <dgm:t>
        <a:bodyPr/>
        <a:lstStyle/>
        <a:p>
          <a:endParaRPr lang="en-AU"/>
        </a:p>
      </dgm:t>
    </dgm:pt>
    <dgm:pt modelId="{2CB7E6C4-CA32-4593-A6B4-468EE1690B57}" type="parTrans" cxnId="{C16E3579-5E79-478A-B105-F0572CA3166F}">
      <dgm:prSet/>
      <dgm:spPr/>
      <dgm:t>
        <a:bodyPr/>
        <a:lstStyle/>
        <a:p>
          <a:endParaRPr lang="en-AU"/>
        </a:p>
      </dgm:t>
    </dgm:pt>
    <dgm:pt modelId="{7F648521-F937-4585-B28D-90879AB3B40E}">
      <dgm:prSet phldrT="[Text]" custT="1"/>
      <dgm:spPr/>
      <dgm:t>
        <a:bodyPr/>
        <a:lstStyle/>
        <a:p>
          <a:r>
            <a:rPr lang="en-AU" sz="1200"/>
            <a:t>Subclinical hypothyroid</a:t>
          </a:r>
        </a:p>
        <a:p>
          <a:r>
            <a:rPr lang="en-AU" sz="1200"/>
            <a:t>TSH 2.5-10 mIU/l</a:t>
          </a:r>
        </a:p>
        <a:p>
          <a:r>
            <a:rPr lang="en-AU" sz="1200"/>
            <a:t>N=99 (9.6%)</a:t>
          </a:r>
        </a:p>
      </dgm:t>
    </dgm:pt>
    <dgm:pt modelId="{62237096-7597-49A1-9195-C4B390261884}" type="sibTrans" cxnId="{C16E3579-5E79-478A-B105-F0572CA3166F}">
      <dgm:prSet/>
      <dgm:spPr/>
      <dgm:t>
        <a:bodyPr/>
        <a:lstStyle/>
        <a:p>
          <a:endParaRPr lang="en-AU"/>
        </a:p>
      </dgm:t>
    </dgm:pt>
    <dgm:pt modelId="{8269C92D-C37D-4E4A-A82C-C1EC2E74C8C4}" type="parTrans" cxnId="{1525A0A3-D8BC-4BCD-90F2-EA9D60715262}">
      <dgm:prSet/>
      <dgm:spPr/>
      <dgm:t>
        <a:bodyPr/>
        <a:lstStyle/>
        <a:p>
          <a:endParaRPr lang="en-AU"/>
        </a:p>
      </dgm:t>
    </dgm:pt>
    <dgm:pt modelId="{71C41C77-8C5B-4043-8CBC-FF12240A7A18}">
      <dgm:prSet phldrT="[Text]" custT="1"/>
      <dgm:spPr/>
      <dgm:t>
        <a:bodyPr/>
        <a:lstStyle/>
        <a:p>
          <a:r>
            <a:rPr lang="en-AU" sz="1200"/>
            <a:t>Hypothyroid </a:t>
          </a:r>
        </a:p>
        <a:p>
          <a:r>
            <a:rPr lang="en-AU" sz="1200"/>
            <a:t>TSH &gt;10.0 mIU/l </a:t>
          </a:r>
        </a:p>
        <a:p>
          <a:r>
            <a:rPr lang="en-AU" sz="1200"/>
            <a:t>N=4 (0.4%)</a:t>
          </a:r>
        </a:p>
      </dgm:t>
    </dgm:pt>
    <dgm:pt modelId="{568A5C99-5165-4181-8AD2-186F91A750C9}" type="parTrans" cxnId="{AA504229-22F1-47DE-8D7B-0B77669A9F82}">
      <dgm:prSet/>
      <dgm:spPr/>
      <dgm:t>
        <a:bodyPr/>
        <a:lstStyle/>
        <a:p>
          <a:endParaRPr lang="en-AU"/>
        </a:p>
      </dgm:t>
    </dgm:pt>
    <dgm:pt modelId="{7D1DE6AE-EC76-4BBF-A130-4C06E2C7EAEF}">
      <dgm:prSet custT="1"/>
      <dgm:spPr/>
      <dgm:t>
        <a:bodyPr/>
        <a:lstStyle/>
        <a:p>
          <a:r>
            <a:rPr lang="en-AU" sz="1200"/>
            <a:t>Hypothyroid </a:t>
          </a:r>
        </a:p>
        <a:p>
          <a:r>
            <a:rPr lang="en-AU" sz="1200"/>
            <a:t>Treated with LT4</a:t>
          </a:r>
        </a:p>
      </dgm:t>
    </dgm:pt>
    <dgm:pt modelId="{77971158-C155-45D7-8C0C-FDAF7AE58C5E}" type="sibTrans" cxnId="{AA504229-22F1-47DE-8D7B-0B77669A9F82}">
      <dgm:prSet/>
      <dgm:spPr/>
      <dgm:t>
        <a:bodyPr/>
        <a:lstStyle/>
        <a:p>
          <a:endParaRPr lang="en-AU"/>
        </a:p>
      </dgm:t>
    </dgm:pt>
    <dgm:pt modelId="{4A4E63CF-7A89-4BEE-A3A8-B2920DA11D3D}" type="sibTrans" cxnId="{1525A0A3-D8BC-4BCD-90F2-EA9D60715262}">
      <dgm:prSet/>
      <dgm:spPr/>
      <dgm:t>
        <a:bodyPr/>
        <a:lstStyle/>
        <a:p>
          <a:endParaRPr lang="en-AU"/>
        </a:p>
      </dgm:t>
    </dgm:pt>
    <dgm:pt modelId="{432D0607-B906-4978-8827-CB000259966C}" type="sibTrans" cxnId="{B3BA94ED-95D0-4D81-A536-43160E1B9B69}">
      <dgm:prSet/>
      <dgm:spPr/>
      <dgm:t>
        <a:bodyPr/>
        <a:lstStyle/>
        <a:p>
          <a:endParaRPr lang="en-AU"/>
        </a:p>
      </dgm:t>
    </dgm:pt>
    <dgm:pt modelId="{78C7B4FD-2028-49BE-8CAD-141EE91DE0B0}" type="pres">
      <dgm:prSet presAssocID="{3AB08398-E8C0-40AC-93A3-25C329645413}" presName="hierChild1" presStyleCnt="0">
        <dgm:presLayoutVars>
          <dgm:orgChart val="1"/>
          <dgm:chPref val="1"/>
          <dgm:dir/>
          <dgm:animOne val="branch"/>
          <dgm:animLvl val="lvl"/>
          <dgm:resizeHandles/>
        </dgm:presLayoutVars>
      </dgm:prSet>
      <dgm:spPr/>
    </dgm:pt>
    <dgm:pt modelId="{B4E52F2F-A057-4289-8702-24DC72881571}" type="pres">
      <dgm:prSet presAssocID="{A6D737A3-8CF9-4044-A9ED-0DB3E84429AE}" presName="hierRoot1" presStyleCnt="0">
        <dgm:presLayoutVars>
          <dgm:hierBranch val="init"/>
        </dgm:presLayoutVars>
      </dgm:prSet>
      <dgm:spPr/>
    </dgm:pt>
    <dgm:pt modelId="{8AB2C43A-3BEE-4D21-ADAE-57CE13FFFFF2}" type="pres">
      <dgm:prSet presAssocID="{A6D737A3-8CF9-4044-A9ED-0DB3E84429AE}" presName="rootComposite1" presStyleCnt="0"/>
      <dgm:spPr/>
    </dgm:pt>
    <dgm:pt modelId="{722FEBB1-3327-43D7-9E13-796B6845BEFF}" type="pres">
      <dgm:prSet presAssocID="{A6D737A3-8CF9-4044-A9ED-0DB3E84429AE}" presName="rootText1" presStyleLbl="node0" presStyleIdx="0" presStyleCnt="2" custScaleY="112235" custLinFactX="24177" custLinFactY="104630" custLinFactNeighborX="100000" custLinFactNeighborY="200000">
        <dgm:presLayoutVars>
          <dgm:chPref val="3"/>
        </dgm:presLayoutVars>
      </dgm:prSet>
      <dgm:spPr/>
    </dgm:pt>
    <dgm:pt modelId="{EF9300A2-62DD-4CF0-9CD5-7C3D634229EA}" type="pres">
      <dgm:prSet presAssocID="{A6D737A3-8CF9-4044-A9ED-0DB3E84429AE}" presName="rootConnector1" presStyleLbl="node1" presStyleIdx="0" presStyleCnt="0"/>
      <dgm:spPr/>
    </dgm:pt>
    <dgm:pt modelId="{FAA45442-78FB-43D6-AEF7-9AFED1B4DA7F}" type="pres">
      <dgm:prSet presAssocID="{A6D737A3-8CF9-4044-A9ED-0DB3E84429AE}" presName="hierChild2" presStyleCnt="0"/>
      <dgm:spPr/>
    </dgm:pt>
    <dgm:pt modelId="{4393C09B-B282-49D2-AD0D-1CA3FC405022}" type="pres">
      <dgm:prSet presAssocID="{A6D737A3-8CF9-4044-A9ED-0DB3E84429AE}" presName="hierChild3" presStyleCnt="0"/>
      <dgm:spPr/>
    </dgm:pt>
    <dgm:pt modelId="{95FA22AD-EEB6-4D12-9478-92AAC6E56A0B}" type="pres">
      <dgm:prSet presAssocID="{EDBACD50-2CF1-4DD4-8747-65B7BE46E1D9}" presName="hierRoot1" presStyleCnt="0">
        <dgm:presLayoutVars>
          <dgm:hierBranch val="init"/>
        </dgm:presLayoutVars>
      </dgm:prSet>
      <dgm:spPr/>
    </dgm:pt>
    <dgm:pt modelId="{2927F86A-602A-4F8C-884B-CE0D7E1C5A86}" type="pres">
      <dgm:prSet presAssocID="{EDBACD50-2CF1-4DD4-8747-65B7BE46E1D9}" presName="rootComposite1" presStyleCnt="0"/>
      <dgm:spPr/>
    </dgm:pt>
    <dgm:pt modelId="{3D627F16-843F-43DD-B585-241C4338EC08}" type="pres">
      <dgm:prSet presAssocID="{EDBACD50-2CF1-4DD4-8747-65B7BE46E1D9}" presName="rootText1" presStyleLbl="node0" presStyleIdx="1" presStyleCnt="2" custLinFactNeighborX="1182" custLinFactNeighborY="-30034">
        <dgm:presLayoutVars>
          <dgm:chPref val="3"/>
        </dgm:presLayoutVars>
      </dgm:prSet>
      <dgm:spPr/>
    </dgm:pt>
    <dgm:pt modelId="{105EAA5D-E2E2-4461-A1E2-59DDB73B9E85}" type="pres">
      <dgm:prSet presAssocID="{EDBACD50-2CF1-4DD4-8747-65B7BE46E1D9}" presName="rootConnector1" presStyleLbl="node1" presStyleIdx="0" presStyleCnt="0"/>
      <dgm:spPr/>
    </dgm:pt>
    <dgm:pt modelId="{6B50E93B-F2D0-4506-882B-79E55DF2CD29}" type="pres">
      <dgm:prSet presAssocID="{EDBACD50-2CF1-4DD4-8747-65B7BE46E1D9}" presName="hierChild2" presStyleCnt="0"/>
      <dgm:spPr/>
    </dgm:pt>
    <dgm:pt modelId="{962AA5C0-FB00-4AD8-B38B-C75BEFC265DB}" type="pres">
      <dgm:prSet presAssocID="{5F250CE1-9CB8-4FF3-81D4-C7E20D2283A0}" presName="Name37" presStyleLbl="parChTrans1D2" presStyleIdx="0" presStyleCnt="3"/>
      <dgm:spPr/>
    </dgm:pt>
    <dgm:pt modelId="{E78C37A5-59D7-4C47-B125-453DE5ED6DCC}" type="pres">
      <dgm:prSet presAssocID="{DC14B35D-FA0D-4D10-8E46-1267EBE26BCD}" presName="hierRoot2" presStyleCnt="0">
        <dgm:presLayoutVars>
          <dgm:hierBranch/>
        </dgm:presLayoutVars>
      </dgm:prSet>
      <dgm:spPr/>
    </dgm:pt>
    <dgm:pt modelId="{69CFFD59-C4A3-455C-BE6E-3A65728FAC40}" type="pres">
      <dgm:prSet presAssocID="{DC14B35D-FA0D-4D10-8E46-1267EBE26BCD}" presName="rootComposite" presStyleCnt="0"/>
      <dgm:spPr/>
    </dgm:pt>
    <dgm:pt modelId="{07BE4248-A583-46C2-B7D7-C08FAFEF3787}" type="pres">
      <dgm:prSet presAssocID="{DC14B35D-FA0D-4D10-8E46-1267EBE26BCD}" presName="rootText" presStyleLbl="node2" presStyleIdx="0" presStyleCnt="3" custScaleX="110140" custScaleY="114669">
        <dgm:presLayoutVars>
          <dgm:chPref val="3"/>
        </dgm:presLayoutVars>
      </dgm:prSet>
      <dgm:spPr/>
    </dgm:pt>
    <dgm:pt modelId="{4F89FA55-536D-4439-93E3-F1EF0216BA0B}" type="pres">
      <dgm:prSet presAssocID="{DC14B35D-FA0D-4D10-8E46-1267EBE26BCD}" presName="rootConnector" presStyleLbl="node2" presStyleIdx="0" presStyleCnt="3"/>
      <dgm:spPr/>
    </dgm:pt>
    <dgm:pt modelId="{D0F126B4-5BA2-44C0-B014-C02E72D63728}" type="pres">
      <dgm:prSet presAssocID="{DC14B35D-FA0D-4D10-8E46-1267EBE26BCD}" presName="hierChild4" presStyleCnt="0"/>
      <dgm:spPr/>
    </dgm:pt>
    <dgm:pt modelId="{7C20DEA6-CC8C-4AD3-8D19-838A4798DE3B}" type="pres">
      <dgm:prSet presAssocID="{CDB99FDB-999B-4EFE-8B40-5A945B7B9CCC}" presName="Name35" presStyleLbl="parChTrans1D3" presStyleIdx="0" presStyleCnt="2"/>
      <dgm:spPr/>
    </dgm:pt>
    <dgm:pt modelId="{65D52ED2-46BD-4B6C-A872-2711E6664220}" type="pres">
      <dgm:prSet presAssocID="{0CCD0710-256C-4110-AA71-AE688CE1FC8A}" presName="hierRoot2" presStyleCnt="0">
        <dgm:presLayoutVars>
          <dgm:hierBranch val="init"/>
        </dgm:presLayoutVars>
      </dgm:prSet>
      <dgm:spPr/>
    </dgm:pt>
    <dgm:pt modelId="{75BD6211-FE37-4879-9E81-C3C5B3AD5E8D}" type="pres">
      <dgm:prSet presAssocID="{0CCD0710-256C-4110-AA71-AE688CE1FC8A}" presName="rootComposite" presStyleCnt="0"/>
      <dgm:spPr/>
    </dgm:pt>
    <dgm:pt modelId="{767BAB2D-919D-4283-8809-69F326D892D5}" type="pres">
      <dgm:prSet presAssocID="{0CCD0710-256C-4110-AA71-AE688CE1FC8A}" presName="rootText" presStyleLbl="node3" presStyleIdx="0" presStyleCnt="2" custScaleY="113150" custLinFactNeighborX="-177" custLinFactNeighborY="-2938">
        <dgm:presLayoutVars>
          <dgm:chPref val="3"/>
        </dgm:presLayoutVars>
      </dgm:prSet>
      <dgm:spPr/>
    </dgm:pt>
    <dgm:pt modelId="{F6BB423A-D0A1-4A89-8307-A6F88163320F}" type="pres">
      <dgm:prSet presAssocID="{0CCD0710-256C-4110-AA71-AE688CE1FC8A}" presName="rootConnector" presStyleLbl="node3" presStyleIdx="0" presStyleCnt="2"/>
      <dgm:spPr/>
    </dgm:pt>
    <dgm:pt modelId="{430EE1AD-6E95-4849-9994-0287BE637873}" type="pres">
      <dgm:prSet presAssocID="{0CCD0710-256C-4110-AA71-AE688CE1FC8A}" presName="hierChild4" presStyleCnt="0"/>
      <dgm:spPr/>
    </dgm:pt>
    <dgm:pt modelId="{D735F4C7-9F5A-425A-8131-A44A5EDA6729}" type="pres">
      <dgm:prSet presAssocID="{0CCD0710-256C-4110-AA71-AE688CE1FC8A}" presName="hierChild5" presStyleCnt="0"/>
      <dgm:spPr/>
    </dgm:pt>
    <dgm:pt modelId="{FA95841B-00E5-4A26-83C7-FE66156E6F37}" type="pres">
      <dgm:prSet presAssocID="{DC14B35D-FA0D-4D10-8E46-1267EBE26BCD}" presName="hierChild5" presStyleCnt="0"/>
      <dgm:spPr/>
    </dgm:pt>
    <dgm:pt modelId="{FC648A96-1862-43E9-95EE-293D35619FB3}" type="pres">
      <dgm:prSet presAssocID="{2CB7E6C4-CA32-4593-A6B4-468EE1690B57}" presName="Name37" presStyleLbl="parChTrans1D2" presStyleIdx="1" presStyleCnt="3"/>
      <dgm:spPr/>
    </dgm:pt>
    <dgm:pt modelId="{29AFECEE-8652-4B47-B3FD-9845221D2E5B}" type="pres">
      <dgm:prSet presAssocID="{7F648521-F937-4585-B28D-90879AB3B40E}" presName="hierRoot2" presStyleCnt="0">
        <dgm:presLayoutVars>
          <dgm:hierBranch val="init"/>
        </dgm:presLayoutVars>
      </dgm:prSet>
      <dgm:spPr/>
    </dgm:pt>
    <dgm:pt modelId="{52E302D7-D4E8-4716-82BB-764B8C3D9BF4}" type="pres">
      <dgm:prSet presAssocID="{7F648521-F937-4585-B28D-90879AB3B40E}" presName="rootComposite" presStyleCnt="0"/>
      <dgm:spPr/>
    </dgm:pt>
    <dgm:pt modelId="{2212DACB-8941-4B37-9DDF-04448191294B}" type="pres">
      <dgm:prSet presAssocID="{7F648521-F937-4585-B28D-90879AB3B40E}" presName="rootText" presStyleLbl="node2" presStyleIdx="1" presStyleCnt="3" custScaleY="120111" custLinFactNeighborX="-3295" custLinFactNeighborY="-1959">
        <dgm:presLayoutVars>
          <dgm:chPref val="3"/>
        </dgm:presLayoutVars>
      </dgm:prSet>
      <dgm:spPr/>
    </dgm:pt>
    <dgm:pt modelId="{C5DF28F6-1D12-4D8D-938D-AA16287773C1}" type="pres">
      <dgm:prSet presAssocID="{7F648521-F937-4585-B28D-90879AB3B40E}" presName="rootConnector" presStyleLbl="node2" presStyleIdx="1" presStyleCnt="3"/>
      <dgm:spPr/>
    </dgm:pt>
    <dgm:pt modelId="{A3EB1F1E-B8E5-4649-BE8B-90962BFEEFC5}" type="pres">
      <dgm:prSet presAssocID="{7F648521-F937-4585-B28D-90879AB3B40E}" presName="hierChild4" presStyleCnt="0"/>
      <dgm:spPr/>
    </dgm:pt>
    <dgm:pt modelId="{CE37E871-A62C-4417-BDF3-9AFDF3B104C3}" type="pres">
      <dgm:prSet presAssocID="{7F648521-F937-4585-B28D-90879AB3B40E}" presName="hierChild5" presStyleCnt="0"/>
      <dgm:spPr/>
    </dgm:pt>
    <dgm:pt modelId="{962F1180-2A29-4C0F-92A2-D4BE570F5B49}" type="pres">
      <dgm:prSet presAssocID="{8269C92D-C37D-4E4A-A82C-C1EC2E74C8C4}" presName="Name37" presStyleLbl="parChTrans1D2" presStyleIdx="2" presStyleCnt="3"/>
      <dgm:spPr/>
    </dgm:pt>
    <dgm:pt modelId="{4E6C6B33-6048-474A-8FC5-DCAC723B98EA}" type="pres">
      <dgm:prSet presAssocID="{71C41C77-8C5B-4043-8CBC-FF12240A7A18}" presName="hierRoot2" presStyleCnt="0">
        <dgm:presLayoutVars>
          <dgm:hierBranch/>
        </dgm:presLayoutVars>
      </dgm:prSet>
      <dgm:spPr/>
    </dgm:pt>
    <dgm:pt modelId="{28A0E0DC-3F83-4335-A05E-7498F97A4AC9}" type="pres">
      <dgm:prSet presAssocID="{71C41C77-8C5B-4043-8CBC-FF12240A7A18}" presName="rootComposite" presStyleCnt="0"/>
      <dgm:spPr/>
    </dgm:pt>
    <dgm:pt modelId="{B3D8C73F-CBC9-42DE-9429-D2C6EC1CB66B}" type="pres">
      <dgm:prSet presAssocID="{71C41C77-8C5B-4043-8CBC-FF12240A7A18}" presName="rootText" presStyleLbl="node2" presStyleIdx="2" presStyleCnt="3" custScaleY="119913" custLinFactNeighborX="479">
        <dgm:presLayoutVars>
          <dgm:chPref val="3"/>
        </dgm:presLayoutVars>
      </dgm:prSet>
      <dgm:spPr/>
    </dgm:pt>
    <dgm:pt modelId="{6F81F0B9-B2FB-4107-A721-00F48FF22157}" type="pres">
      <dgm:prSet presAssocID="{71C41C77-8C5B-4043-8CBC-FF12240A7A18}" presName="rootConnector" presStyleLbl="node2" presStyleIdx="2" presStyleCnt="3"/>
      <dgm:spPr/>
    </dgm:pt>
    <dgm:pt modelId="{A45EBA5E-1043-4880-9FFA-1C023BD83A80}" type="pres">
      <dgm:prSet presAssocID="{71C41C77-8C5B-4043-8CBC-FF12240A7A18}" presName="hierChild4" presStyleCnt="0"/>
      <dgm:spPr/>
    </dgm:pt>
    <dgm:pt modelId="{E08B7FBD-AAC7-4039-8192-6829914A38A6}" type="pres">
      <dgm:prSet presAssocID="{568A5C99-5165-4181-8AD2-186F91A750C9}" presName="Name35" presStyleLbl="parChTrans1D3" presStyleIdx="1" presStyleCnt="2"/>
      <dgm:spPr/>
    </dgm:pt>
    <dgm:pt modelId="{FBA6A14C-6E23-439A-ABE3-612533CFAE7A}" type="pres">
      <dgm:prSet presAssocID="{7D1DE6AE-EC76-4BBF-A130-4C06E2C7EAEF}" presName="hierRoot2" presStyleCnt="0">
        <dgm:presLayoutVars>
          <dgm:hierBranch val="init"/>
        </dgm:presLayoutVars>
      </dgm:prSet>
      <dgm:spPr/>
    </dgm:pt>
    <dgm:pt modelId="{56C4BA8C-80C5-46D5-915B-781838E913AE}" type="pres">
      <dgm:prSet presAssocID="{7D1DE6AE-EC76-4BBF-A130-4C06E2C7EAEF}" presName="rootComposite" presStyleCnt="0"/>
      <dgm:spPr/>
    </dgm:pt>
    <dgm:pt modelId="{45293883-A73B-4A48-93AC-5EC26D2B4967}" type="pres">
      <dgm:prSet presAssocID="{7D1DE6AE-EC76-4BBF-A130-4C06E2C7EAEF}" presName="rootText" presStyleLbl="node3" presStyleIdx="1" presStyleCnt="2" custScaleY="109985" custLinFactNeighborX="230" custLinFactNeighborY="1960">
        <dgm:presLayoutVars>
          <dgm:chPref val="3"/>
        </dgm:presLayoutVars>
      </dgm:prSet>
      <dgm:spPr/>
    </dgm:pt>
    <dgm:pt modelId="{AB2C69B1-CB06-45D7-A1B1-30742412BAF9}" type="pres">
      <dgm:prSet presAssocID="{7D1DE6AE-EC76-4BBF-A130-4C06E2C7EAEF}" presName="rootConnector" presStyleLbl="node3" presStyleIdx="1" presStyleCnt="2"/>
      <dgm:spPr/>
    </dgm:pt>
    <dgm:pt modelId="{4FE43C58-30DC-46BF-B0E4-4FC8A794F6E2}" type="pres">
      <dgm:prSet presAssocID="{7D1DE6AE-EC76-4BBF-A130-4C06E2C7EAEF}" presName="hierChild4" presStyleCnt="0"/>
      <dgm:spPr/>
    </dgm:pt>
    <dgm:pt modelId="{37CDF15C-9D26-4262-A40D-F4C6672E5434}" type="pres">
      <dgm:prSet presAssocID="{7D1DE6AE-EC76-4BBF-A130-4C06E2C7EAEF}" presName="hierChild5" presStyleCnt="0"/>
      <dgm:spPr/>
    </dgm:pt>
    <dgm:pt modelId="{A9775E2E-A94F-47D6-94B0-34592FAB18D6}" type="pres">
      <dgm:prSet presAssocID="{71C41C77-8C5B-4043-8CBC-FF12240A7A18}" presName="hierChild5" presStyleCnt="0"/>
      <dgm:spPr/>
    </dgm:pt>
    <dgm:pt modelId="{3BF6AD21-8BEB-47C1-88C2-FEE150116F5D}" type="pres">
      <dgm:prSet presAssocID="{EDBACD50-2CF1-4DD4-8747-65B7BE46E1D9}" presName="hierChild3" presStyleCnt="0"/>
      <dgm:spPr/>
    </dgm:pt>
  </dgm:ptLst>
  <dgm:cxnLst>
    <dgm:cxn modelId="{7CEACF02-2E5A-407A-B4C0-3E87033D4373}" type="presOf" srcId="{0CCD0710-256C-4110-AA71-AE688CE1FC8A}" destId="{767BAB2D-919D-4283-8809-69F326D892D5}" srcOrd="0" destOrd="0" presId="urn:microsoft.com/office/officeart/2005/8/layout/orgChart1"/>
    <dgm:cxn modelId="{1B74B517-841A-4ACB-BFB0-B3689B8B1986}" type="presOf" srcId="{A6D737A3-8CF9-4044-A9ED-0DB3E84429AE}" destId="{EF9300A2-62DD-4CF0-9CD5-7C3D634229EA}" srcOrd="1" destOrd="0" presId="urn:microsoft.com/office/officeart/2005/8/layout/orgChart1"/>
    <dgm:cxn modelId="{D66A211E-3E28-467B-A101-6C383961D389}" type="presOf" srcId="{A6D737A3-8CF9-4044-A9ED-0DB3E84429AE}" destId="{722FEBB1-3327-43D7-9E13-796B6845BEFF}" srcOrd="0" destOrd="0" presId="urn:microsoft.com/office/officeart/2005/8/layout/orgChart1"/>
    <dgm:cxn modelId="{AA504229-22F1-47DE-8D7B-0B77669A9F82}" srcId="{71C41C77-8C5B-4043-8CBC-FF12240A7A18}" destId="{7D1DE6AE-EC76-4BBF-A130-4C06E2C7EAEF}" srcOrd="0" destOrd="0" parTransId="{568A5C99-5165-4181-8AD2-186F91A750C9}" sibTransId="{77971158-C155-45D7-8C0C-FDAF7AE58C5E}"/>
    <dgm:cxn modelId="{C94AE136-196B-405D-8FEF-DDA39F331217}" type="presOf" srcId="{5F250CE1-9CB8-4FF3-81D4-C7E20D2283A0}" destId="{962AA5C0-FB00-4AD8-B38B-C75BEFC265DB}" srcOrd="0" destOrd="0" presId="urn:microsoft.com/office/officeart/2005/8/layout/orgChart1"/>
    <dgm:cxn modelId="{A2DA0E3B-7C94-4DE4-871D-3E48A98B16EB}" type="presOf" srcId="{7D1DE6AE-EC76-4BBF-A130-4C06E2C7EAEF}" destId="{AB2C69B1-CB06-45D7-A1B1-30742412BAF9}" srcOrd="1" destOrd="0" presId="urn:microsoft.com/office/officeart/2005/8/layout/orgChart1"/>
    <dgm:cxn modelId="{1FB2713D-CAFE-4BDA-B0C4-17485BB749E3}" type="presOf" srcId="{7D1DE6AE-EC76-4BBF-A130-4C06E2C7EAEF}" destId="{45293883-A73B-4A48-93AC-5EC26D2B4967}" srcOrd="0" destOrd="0" presId="urn:microsoft.com/office/officeart/2005/8/layout/orgChart1"/>
    <dgm:cxn modelId="{E4BC4C5E-5045-4E6C-9DC7-54495CB2FD7B}" type="presOf" srcId="{71C41C77-8C5B-4043-8CBC-FF12240A7A18}" destId="{6F81F0B9-B2FB-4107-A721-00F48FF22157}" srcOrd="1" destOrd="0" presId="urn:microsoft.com/office/officeart/2005/8/layout/orgChart1"/>
    <dgm:cxn modelId="{A16CCE47-0BF2-40B1-8871-217D32A5C064}" srcId="{EDBACD50-2CF1-4DD4-8747-65B7BE46E1D9}" destId="{DC14B35D-FA0D-4D10-8E46-1267EBE26BCD}" srcOrd="0" destOrd="0" parTransId="{5F250CE1-9CB8-4FF3-81D4-C7E20D2283A0}" sibTransId="{CDF3BFD6-FB70-4064-9B3B-32EA740DE4D6}"/>
    <dgm:cxn modelId="{704A4C4A-D54F-43FA-98F5-AE2B6778B7A2}" type="presOf" srcId="{DC14B35D-FA0D-4D10-8E46-1267EBE26BCD}" destId="{4F89FA55-536D-4439-93E3-F1EF0216BA0B}" srcOrd="1" destOrd="0" presId="urn:microsoft.com/office/officeart/2005/8/layout/orgChart1"/>
    <dgm:cxn modelId="{A39AEC4D-6FD1-4F0F-BC7C-28C41B770932}" type="presOf" srcId="{7F648521-F937-4585-B28D-90879AB3B40E}" destId="{C5DF28F6-1D12-4D8D-938D-AA16287773C1}" srcOrd="1" destOrd="0" presId="urn:microsoft.com/office/officeart/2005/8/layout/orgChart1"/>
    <dgm:cxn modelId="{1736FB6D-C02D-4C54-94FE-94CC18FF261D}" type="presOf" srcId="{0CCD0710-256C-4110-AA71-AE688CE1FC8A}" destId="{F6BB423A-D0A1-4A89-8307-A6F88163320F}" srcOrd="1" destOrd="0" presId="urn:microsoft.com/office/officeart/2005/8/layout/orgChart1"/>
    <dgm:cxn modelId="{F7E96154-77BD-4A37-B8B7-A33B9707C0C0}" type="presOf" srcId="{EDBACD50-2CF1-4DD4-8747-65B7BE46E1D9}" destId="{3D627F16-843F-43DD-B585-241C4338EC08}" srcOrd="0" destOrd="0" presId="urn:microsoft.com/office/officeart/2005/8/layout/orgChart1"/>
    <dgm:cxn modelId="{6023EF57-2183-4E69-9EE3-F331D3962AF9}" type="presOf" srcId="{DC14B35D-FA0D-4D10-8E46-1267EBE26BCD}" destId="{07BE4248-A583-46C2-B7D7-C08FAFEF3787}" srcOrd="0" destOrd="0" presId="urn:microsoft.com/office/officeart/2005/8/layout/orgChart1"/>
    <dgm:cxn modelId="{C16E3579-5E79-478A-B105-F0572CA3166F}" srcId="{EDBACD50-2CF1-4DD4-8747-65B7BE46E1D9}" destId="{7F648521-F937-4585-B28D-90879AB3B40E}" srcOrd="1" destOrd="0" parTransId="{2CB7E6C4-CA32-4593-A6B4-468EE1690B57}" sibTransId="{62237096-7597-49A1-9195-C4B390261884}"/>
    <dgm:cxn modelId="{092D6586-D84C-4876-AFD6-7ECAB5CD4481}" type="presOf" srcId="{71C41C77-8C5B-4043-8CBC-FF12240A7A18}" destId="{B3D8C73F-CBC9-42DE-9429-D2C6EC1CB66B}" srcOrd="0" destOrd="0" presId="urn:microsoft.com/office/officeart/2005/8/layout/orgChart1"/>
    <dgm:cxn modelId="{1C875D89-7E52-4DD5-908B-D5786454C497}" type="presOf" srcId="{EDBACD50-2CF1-4DD4-8747-65B7BE46E1D9}" destId="{105EAA5D-E2E2-4461-A1E2-59DDB73B9E85}" srcOrd="1" destOrd="0" presId="urn:microsoft.com/office/officeart/2005/8/layout/orgChart1"/>
    <dgm:cxn modelId="{1525A0A3-D8BC-4BCD-90F2-EA9D60715262}" srcId="{EDBACD50-2CF1-4DD4-8747-65B7BE46E1D9}" destId="{71C41C77-8C5B-4043-8CBC-FF12240A7A18}" srcOrd="2" destOrd="0" parTransId="{8269C92D-C37D-4E4A-A82C-C1EC2E74C8C4}" sibTransId="{4A4E63CF-7A89-4BEE-A3A8-B2920DA11D3D}"/>
    <dgm:cxn modelId="{8B3C18A4-2BCA-40EA-A10C-EADB8ED3BADF}" srcId="{DC14B35D-FA0D-4D10-8E46-1267EBE26BCD}" destId="{0CCD0710-256C-4110-AA71-AE688CE1FC8A}" srcOrd="0" destOrd="0" parTransId="{CDB99FDB-999B-4EFE-8B40-5A945B7B9CCC}" sibTransId="{676B6727-E9A2-415E-A369-98604F7D84B6}"/>
    <dgm:cxn modelId="{E7F086AD-A2B3-4C0C-9AC5-0EEB91F2A4E3}" type="presOf" srcId="{CDB99FDB-999B-4EFE-8B40-5A945B7B9CCC}" destId="{7C20DEA6-CC8C-4AD3-8D19-838A4798DE3B}" srcOrd="0" destOrd="0" presId="urn:microsoft.com/office/officeart/2005/8/layout/orgChart1"/>
    <dgm:cxn modelId="{4D817AB0-BAD6-465A-81C5-414DC4F5C37F}" type="presOf" srcId="{2CB7E6C4-CA32-4593-A6B4-468EE1690B57}" destId="{FC648A96-1862-43E9-95EE-293D35619FB3}" srcOrd="0" destOrd="0" presId="urn:microsoft.com/office/officeart/2005/8/layout/orgChart1"/>
    <dgm:cxn modelId="{864BF0B0-A473-4851-B6EF-EDFBEFC00928}" type="presOf" srcId="{8269C92D-C37D-4E4A-A82C-C1EC2E74C8C4}" destId="{962F1180-2A29-4C0F-92A2-D4BE570F5B49}" srcOrd="0" destOrd="0" presId="urn:microsoft.com/office/officeart/2005/8/layout/orgChart1"/>
    <dgm:cxn modelId="{3BA0A9B4-3D4A-43B1-BDBC-ECEFD9F940AB}" type="presOf" srcId="{7F648521-F937-4585-B28D-90879AB3B40E}" destId="{2212DACB-8941-4B37-9DDF-04448191294B}" srcOrd="0" destOrd="0" presId="urn:microsoft.com/office/officeart/2005/8/layout/orgChart1"/>
    <dgm:cxn modelId="{D65D3AB5-F27C-46CF-9810-3B72725EDD9F}" srcId="{3AB08398-E8C0-40AC-93A3-25C329645413}" destId="{A6D737A3-8CF9-4044-A9ED-0DB3E84429AE}" srcOrd="0" destOrd="0" parTransId="{9CCC4EB9-3129-4800-90C1-69BFF8FB5937}" sibTransId="{2BFFC0FB-9F94-4145-A61E-EFD8BE2A34B3}"/>
    <dgm:cxn modelId="{3C2F24C2-8AE9-49D7-B0BA-3748242D894F}" type="presOf" srcId="{3AB08398-E8C0-40AC-93A3-25C329645413}" destId="{78C7B4FD-2028-49BE-8CAD-141EE91DE0B0}" srcOrd="0" destOrd="0" presId="urn:microsoft.com/office/officeart/2005/8/layout/orgChart1"/>
    <dgm:cxn modelId="{0954BDE5-9C53-4760-BFC7-0DA819A64415}" type="presOf" srcId="{568A5C99-5165-4181-8AD2-186F91A750C9}" destId="{E08B7FBD-AAC7-4039-8192-6829914A38A6}" srcOrd="0" destOrd="0" presId="urn:microsoft.com/office/officeart/2005/8/layout/orgChart1"/>
    <dgm:cxn modelId="{B3BA94ED-95D0-4D81-A536-43160E1B9B69}" srcId="{3AB08398-E8C0-40AC-93A3-25C329645413}" destId="{EDBACD50-2CF1-4DD4-8747-65B7BE46E1D9}" srcOrd="1" destOrd="0" parTransId="{DF522477-E464-40B9-8DBE-9427551B9693}" sibTransId="{432D0607-B906-4978-8827-CB000259966C}"/>
    <dgm:cxn modelId="{AA8E983C-2B7A-45C5-BBE9-2B495AD215D7}" type="presParOf" srcId="{78C7B4FD-2028-49BE-8CAD-141EE91DE0B0}" destId="{B4E52F2F-A057-4289-8702-24DC72881571}" srcOrd="0" destOrd="0" presId="urn:microsoft.com/office/officeart/2005/8/layout/orgChart1"/>
    <dgm:cxn modelId="{90103DFC-86C6-48A4-802A-4FC06FFCBF08}" type="presParOf" srcId="{B4E52F2F-A057-4289-8702-24DC72881571}" destId="{8AB2C43A-3BEE-4D21-ADAE-57CE13FFFFF2}" srcOrd="0" destOrd="0" presId="urn:microsoft.com/office/officeart/2005/8/layout/orgChart1"/>
    <dgm:cxn modelId="{0F06171C-BA4C-4DA4-8012-2A5CB4DEB812}" type="presParOf" srcId="{8AB2C43A-3BEE-4D21-ADAE-57CE13FFFFF2}" destId="{722FEBB1-3327-43D7-9E13-796B6845BEFF}" srcOrd="0" destOrd="0" presId="urn:microsoft.com/office/officeart/2005/8/layout/orgChart1"/>
    <dgm:cxn modelId="{8D085357-EEE1-4B1C-82CC-DD4D936F3E6A}" type="presParOf" srcId="{8AB2C43A-3BEE-4D21-ADAE-57CE13FFFFF2}" destId="{EF9300A2-62DD-4CF0-9CD5-7C3D634229EA}" srcOrd="1" destOrd="0" presId="urn:microsoft.com/office/officeart/2005/8/layout/orgChart1"/>
    <dgm:cxn modelId="{543A5991-AC8A-4CAA-AB2B-D7C8F0FF166D}" type="presParOf" srcId="{B4E52F2F-A057-4289-8702-24DC72881571}" destId="{FAA45442-78FB-43D6-AEF7-9AFED1B4DA7F}" srcOrd="1" destOrd="0" presId="urn:microsoft.com/office/officeart/2005/8/layout/orgChart1"/>
    <dgm:cxn modelId="{E0A65B6E-A0C4-4D10-94DB-98898A808DEB}" type="presParOf" srcId="{B4E52F2F-A057-4289-8702-24DC72881571}" destId="{4393C09B-B282-49D2-AD0D-1CA3FC405022}" srcOrd="2" destOrd="0" presId="urn:microsoft.com/office/officeart/2005/8/layout/orgChart1"/>
    <dgm:cxn modelId="{1B0BDDF6-9C02-4D4D-83A4-B375BF0574B7}" type="presParOf" srcId="{78C7B4FD-2028-49BE-8CAD-141EE91DE0B0}" destId="{95FA22AD-EEB6-4D12-9478-92AAC6E56A0B}" srcOrd="1" destOrd="0" presId="urn:microsoft.com/office/officeart/2005/8/layout/orgChart1"/>
    <dgm:cxn modelId="{4353FD71-7DAB-468F-9F85-902C6092F0ED}" type="presParOf" srcId="{95FA22AD-EEB6-4D12-9478-92AAC6E56A0B}" destId="{2927F86A-602A-4F8C-884B-CE0D7E1C5A86}" srcOrd="0" destOrd="0" presId="urn:microsoft.com/office/officeart/2005/8/layout/orgChart1"/>
    <dgm:cxn modelId="{0FDA7E2D-02D1-47D1-AC90-013D3D5AD8F1}" type="presParOf" srcId="{2927F86A-602A-4F8C-884B-CE0D7E1C5A86}" destId="{3D627F16-843F-43DD-B585-241C4338EC08}" srcOrd="0" destOrd="0" presId="urn:microsoft.com/office/officeart/2005/8/layout/orgChart1"/>
    <dgm:cxn modelId="{A2A2B6E6-BAFE-44D5-A461-A42A093349CE}" type="presParOf" srcId="{2927F86A-602A-4F8C-884B-CE0D7E1C5A86}" destId="{105EAA5D-E2E2-4461-A1E2-59DDB73B9E85}" srcOrd="1" destOrd="0" presId="urn:microsoft.com/office/officeart/2005/8/layout/orgChart1"/>
    <dgm:cxn modelId="{387E523B-C542-4997-BB2A-4D6E9DB3B6CD}" type="presParOf" srcId="{95FA22AD-EEB6-4D12-9478-92AAC6E56A0B}" destId="{6B50E93B-F2D0-4506-882B-79E55DF2CD29}" srcOrd="1" destOrd="0" presId="urn:microsoft.com/office/officeart/2005/8/layout/orgChart1"/>
    <dgm:cxn modelId="{8BFE3526-E95C-4111-894D-3A5EBCE2752B}" type="presParOf" srcId="{6B50E93B-F2D0-4506-882B-79E55DF2CD29}" destId="{962AA5C0-FB00-4AD8-B38B-C75BEFC265DB}" srcOrd="0" destOrd="0" presId="urn:microsoft.com/office/officeart/2005/8/layout/orgChart1"/>
    <dgm:cxn modelId="{76D0B0DC-5086-4D6A-8786-29225C0160C8}" type="presParOf" srcId="{6B50E93B-F2D0-4506-882B-79E55DF2CD29}" destId="{E78C37A5-59D7-4C47-B125-453DE5ED6DCC}" srcOrd="1" destOrd="0" presId="urn:microsoft.com/office/officeart/2005/8/layout/orgChart1"/>
    <dgm:cxn modelId="{4835CEC9-805F-464E-93DF-A4B9530F7DD3}" type="presParOf" srcId="{E78C37A5-59D7-4C47-B125-453DE5ED6DCC}" destId="{69CFFD59-C4A3-455C-BE6E-3A65728FAC40}" srcOrd="0" destOrd="0" presId="urn:microsoft.com/office/officeart/2005/8/layout/orgChart1"/>
    <dgm:cxn modelId="{07A6F0BC-1688-47A0-BBA0-75AA0FC03701}" type="presParOf" srcId="{69CFFD59-C4A3-455C-BE6E-3A65728FAC40}" destId="{07BE4248-A583-46C2-B7D7-C08FAFEF3787}" srcOrd="0" destOrd="0" presId="urn:microsoft.com/office/officeart/2005/8/layout/orgChart1"/>
    <dgm:cxn modelId="{16A6CDBF-5DF2-4AC2-AF29-E0C236DF6FF4}" type="presParOf" srcId="{69CFFD59-C4A3-455C-BE6E-3A65728FAC40}" destId="{4F89FA55-536D-4439-93E3-F1EF0216BA0B}" srcOrd="1" destOrd="0" presId="urn:microsoft.com/office/officeart/2005/8/layout/orgChart1"/>
    <dgm:cxn modelId="{907C19F1-9F7B-4E6F-B8D8-8E7B7B688166}" type="presParOf" srcId="{E78C37A5-59D7-4C47-B125-453DE5ED6DCC}" destId="{D0F126B4-5BA2-44C0-B014-C02E72D63728}" srcOrd="1" destOrd="0" presId="urn:microsoft.com/office/officeart/2005/8/layout/orgChart1"/>
    <dgm:cxn modelId="{E4599AA7-CD3F-41F4-A8C7-5503708A2D66}" type="presParOf" srcId="{D0F126B4-5BA2-44C0-B014-C02E72D63728}" destId="{7C20DEA6-CC8C-4AD3-8D19-838A4798DE3B}" srcOrd="0" destOrd="0" presId="urn:microsoft.com/office/officeart/2005/8/layout/orgChart1"/>
    <dgm:cxn modelId="{EE6ABB65-660D-4B20-A42A-66317B63E991}" type="presParOf" srcId="{D0F126B4-5BA2-44C0-B014-C02E72D63728}" destId="{65D52ED2-46BD-4B6C-A872-2711E6664220}" srcOrd="1" destOrd="0" presId="urn:microsoft.com/office/officeart/2005/8/layout/orgChart1"/>
    <dgm:cxn modelId="{9F8F2DF4-9EBC-47DD-8012-78396B966F35}" type="presParOf" srcId="{65D52ED2-46BD-4B6C-A872-2711E6664220}" destId="{75BD6211-FE37-4879-9E81-C3C5B3AD5E8D}" srcOrd="0" destOrd="0" presId="urn:microsoft.com/office/officeart/2005/8/layout/orgChart1"/>
    <dgm:cxn modelId="{D70D107C-8F66-41A7-A8D5-8255B604B4B7}" type="presParOf" srcId="{75BD6211-FE37-4879-9E81-C3C5B3AD5E8D}" destId="{767BAB2D-919D-4283-8809-69F326D892D5}" srcOrd="0" destOrd="0" presId="urn:microsoft.com/office/officeart/2005/8/layout/orgChart1"/>
    <dgm:cxn modelId="{095A3A77-06CB-4ACB-B062-D9AD067F528C}" type="presParOf" srcId="{75BD6211-FE37-4879-9E81-C3C5B3AD5E8D}" destId="{F6BB423A-D0A1-4A89-8307-A6F88163320F}" srcOrd="1" destOrd="0" presId="urn:microsoft.com/office/officeart/2005/8/layout/orgChart1"/>
    <dgm:cxn modelId="{256A3071-CE5B-48A8-BF98-62C28841F232}" type="presParOf" srcId="{65D52ED2-46BD-4B6C-A872-2711E6664220}" destId="{430EE1AD-6E95-4849-9994-0287BE637873}" srcOrd="1" destOrd="0" presId="urn:microsoft.com/office/officeart/2005/8/layout/orgChart1"/>
    <dgm:cxn modelId="{2557EA21-FF64-4651-8F87-E4F411C8E177}" type="presParOf" srcId="{65D52ED2-46BD-4B6C-A872-2711E6664220}" destId="{D735F4C7-9F5A-425A-8131-A44A5EDA6729}" srcOrd="2" destOrd="0" presId="urn:microsoft.com/office/officeart/2005/8/layout/orgChart1"/>
    <dgm:cxn modelId="{661A3C6B-BF72-434E-9136-D3B575B76A26}" type="presParOf" srcId="{E78C37A5-59D7-4C47-B125-453DE5ED6DCC}" destId="{FA95841B-00E5-4A26-83C7-FE66156E6F37}" srcOrd="2" destOrd="0" presId="urn:microsoft.com/office/officeart/2005/8/layout/orgChart1"/>
    <dgm:cxn modelId="{91A8AFD7-DAB8-4F74-8445-65596206F314}" type="presParOf" srcId="{6B50E93B-F2D0-4506-882B-79E55DF2CD29}" destId="{FC648A96-1862-43E9-95EE-293D35619FB3}" srcOrd="2" destOrd="0" presId="urn:microsoft.com/office/officeart/2005/8/layout/orgChart1"/>
    <dgm:cxn modelId="{A1B98A6E-D810-474D-9CDF-8CA3F29F827C}" type="presParOf" srcId="{6B50E93B-F2D0-4506-882B-79E55DF2CD29}" destId="{29AFECEE-8652-4B47-B3FD-9845221D2E5B}" srcOrd="3" destOrd="0" presId="urn:microsoft.com/office/officeart/2005/8/layout/orgChart1"/>
    <dgm:cxn modelId="{9AE0B83F-F3EA-4688-8A0D-C96C5B54D5E4}" type="presParOf" srcId="{29AFECEE-8652-4B47-B3FD-9845221D2E5B}" destId="{52E302D7-D4E8-4716-82BB-764B8C3D9BF4}" srcOrd="0" destOrd="0" presId="urn:microsoft.com/office/officeart/2005/8/layout/orgChart1"/>
    <dgm:cxn modelId="{0C827737-2D5E-44B4-81C2-5DC6776227C7}" type="presParOf" srcId="{52E302D7-D4E8-4716-82BB-764B8C3D9BF4}" destId="{2212DACB-8941-4B37-9DDF-04448191294B}" srcOrd="0" destOrd="0" presId="urn:microsoft.com/office/officeart/2005/8/layout/orgChart1"/>
    <dgm:cxn modelId="{CAE02111-2688-4E07-88A7-F0DCAA92781F}" type="presParOf" srcId="{52E302D7-D4E8-4716-82BB-764B8C3D9BF4}" destId="{C5DF28F6-1D12-4D8D-938D-AA16287773C1}" srcOrd="1" destOrd="0" presId="urn:microsoft.com/office/officeart/2005/8/layout/orgChart1"/>
    <dgm:cxn modelId="{8CC3072F-8DF2-49F5-8F45-0F4EBE5A6BC1}" type="presParOf" srcId="{29AFECEE-8652-4B47-B3FD-9845221D2E5B}" destId="{A3EB1F1E-B8E5-4649-BE8B-90962BFEEFC5}" srcOrd="1" destOrd="0" presId="urn:microsoft.com/office/officeart/2005/8/layout/orgChart1"/>
    <dgm:cxn modelId="{F7D46A1E-F9A0-453C-9A9F-79EE644A8B82}" type="presParOf" srcId="{29AFECEE-8652-4B47-B3FD-9845221D2E5B}" destId="{CE37E871-A62C-4417-BDF3-9AFDF3B104C3}" srcOrd="2" destOrd="0" presId="urn:microsoft.com/office/officeart/2005/8/layout/orgChart1"/>
    <dgm:cxn modelId="{6BCD1088-E93B-427C-9B88-1C8C6788748F}" type="presParOf" srcId="{6B50E93B-F2D0-4506-882B-79E55DF2CD29}" destId="{962F1180-2A29-4C0F-92A2-D4BE570F5B49}" srcOrd="4" destOrd="0" presId="urn:microsoft.com/office/officeart/2005/8/layout/orgChart1"/>
    <dgm:cxn modelId="{2E0F2E19-7675-40D4-B03D-4AD282894661}" type="presParOf" srcId="{6B50E93B-F2D0-4506-882B-79E55DF2CD29}" destId="{4E6C6B33-6048-474A-8FC5-DCAC723B98EA}" srcOrd="5" destOrd="0" presId="urn:microsoft.com/office/officeart/2005/8/layout/orgChart1"/>
    <dgm:cxn modelId="{A3A1A949-330A-44AE-B6E5-62CBBE24237C}" type="presParOf" srcId="{4E6C6B33-6048-474A-8FC5-DCAC723B98EA}" destId="{28A0E0DC-3F83-4335-A05E-7498F97A4AC9}" srcOrd="0" destOrd="0" presId="urn:microsoft.com/office/officeart/2005/8/layout/orgChart1"/>
    <dgm:cxn modelId="{44EF45AA-15BB-4FAD-BD43-94722E484874}" type="presParOf" srcId="{28A0E0DC-3F83-4335-A05E-7498F97A4AC9}" destId="{B3D8C73F-CBC9-42DE-9429-D2C6EC1CB66B}" srcOrd="0" destOrd="0" presId="urn:microsoft.com/office/officeart/2005/8/layout/orgChart1"/>
    <dgm:cxn modelId="{95CE4AD4-B54D-4D12-8157-B45F7DA2E403}" type="presParOf" srcId="{28A0E0DC-3F83-4335-A05E-7498F97A4AC9}" destId="{6F81F0B9-B2FB-4107-A721-00F48FF22157}" srcOrd="1" destOrd="0" presId="urn:microsoft.com/office/officeart/2005/8/layout/orgChart1"/>
    <dgm:cxn modelId="{24C26889-3A73-46A1-B04C-D72FF6031637}" type="presParOf" srcId="{4E6C6B33-6048-474A-8FC5-DCAC723B98EA}" destId="{A45EBA5E-1043-4880-9FFA-1C023BD83A80}" srcOrd="1" destOrd="0" presId="urn:microsoft.com/office/officeart/2005/8/layout/orgChart1"/>
    <dgm:cxn modelId="{9966627F-8133-452B-8CB2-9607C1341AE6}" type="presParOf" srcId="{A45EBA5E-1043-4880-9FFA-1C023BD83A80}" destId="{E08B7FBD-AAC7-4039-8192-6829914A38A6}" srcOrd="0" destOrd="0" presId="urn:microsoft.com/office/officeart/2005/8/layout/orgChart1"/>
    <dgm:cxn modelId="{E5D101C3-7F53-4A11-99E9-5EFD7BF1F4A5}" type="presParOf" srcId="{A45EBA5E-1043-4880-9FFA-1C023BD83A80}" destId="{FBA6A14C-6E23-439A-ABE3-612533CFAE7A}" srcOrd="1" destOrd="0" presId="urn:microsoft.com/office/officeart/2005/8/layout/orgChart1"/>
    <dgm:cxn modelId="{E6DC9791-2AF0-4527-9735-1E257F8BC142}" type="presParOf" srcId="{FBA6A14C-6E23-439A-ABE3-612533CFAE7A}" destId="{56C4BA8C-80C5-46D5-915B-781838E913AE}" srcOrd="0" destOrd="0" presId="urn:microsoft.com/office/officeart/2005/8/layout/orgChart1"/>
    <dgm:cxn modelId="{92556AE4-968C-4548-BAB5-4E09FB531672}" type="presParOf" srcId="{56C4BA8C-80C5-46D5-915B-781838E913AE}" destId="{45293883-A73B-4A48-93AC-5EC26D2B4967}" srcOrd="0" destOrd="0" presId="urn:microsoft.com/office/officeart/2005/8/layout/orgChart1"/>
    <dgm:cxn modelId="{5EDDE90D-D834-4823-B74B-EDCC2521DDBF}" type="presParOf" srcId="{56C4BA8C-80C5-46D5-915B-781838E913AE}" destId="{AB2C69B1-CB06-45D7-A1B1-30742412BAF9}" srcOrd="1" destOrd="0" presId="urn:microsoft.com/office/officeart/2005/8/layout/orgChart1"/>
    <dgm:cxn modelId="{4FE6290E-897D-4BD7-8A55-FA5BFF13452C}" type="presParOf" srcId="{FBA6A14C-6E23-439A-ABE3-612533CFAE7A}" destId="{4FE43C58-30DC-46BF-B0E4-4FC8A794F6E2}" srcOrd="1" destOrd="0" presId="urn:microsoft.com/office/officeart/2005/8/layout/orgChart1"/>
    <dgm:cxn modelId="{E2E37445-8218-4FAF-A5B9-611FD1B178D9}" type="presParOf" srcId="{FBA6A14C-6E23-439A-ABE3-612533CFAE7A}" destId="{37CDF15C-9D26-4262-A40D-F4C6672E5434}" srcOrd="2" destOrd="0" presId="urn:microsoft.com/office/officeart/2005/8/layout/orgChart1"/>
    <dgm:cxn modelId="{B991AE4C-3640-4DF8-9778-9B7157A4CB4C}" type="presParOf" srcId="{4E6C6B33-6048-474A-8FC5-DCAC723B98EA}" destId="{A9775E2E-A94F-47D6-94B0-34592FAB18D6}" srcOrd="2" destOrd="0" presId="urn:microsoft.com/office/officeart/2005/8/layout/orgChart1"/>
    <dgm:cxn modelId="{0E6725A9-235D-413A-A745-584BA4614635}" type="presParOf" srcId="{95FA22AD-EEB6-4D12-9478-92AAC6E56A0B}" destId="{3BF6AD21-8BEB-47C1-88C2-FEE150116F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C41800AC-C08F-40E5-ABAA-A94DDD25827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AU"/>
        </a:p>
      </dgm:t>
    </dgm:pt>
    <dgm:pt modelId="{224455D6-9118-4831-BC71-ACC96E6D7E96}" type="parTrans" cxnId="{A07759B8-94F0-461C-BB58-B57A07B7252F}">
      <dgm:prSet/>
      <dgm:spPr/>
      <dgm:t>
        <a:bodyPr/>
        <a:lstStyle/>
        <a:p>
          <a:endParaRPr lang="en-AU"/>
        </a:p>
      </dgm:t>
    </dgm:pt>
    <dgm:pt modelId="{298F8E66-972E-430B-84BA-94EAF812C692}">
      <dgm:prSet phldrT="[Text]" custT="1"/>
      <dgm:spPr/>
      <dgm:t>
        <a:bodyPr/>
        <a:lstStyle/>
        <a:p>
          <a:r>
            <a:rPr lang="en-AU" sz="1400">
              <a:latin typeface="Arial" panose="020B0604020202020204" pitchFamily="34" charset="0"/>
              <a:cs typeface="Arial" panose="020B0604020202020204" pitchFamily="34" charset="0"/>
            </a:rPr>
            <a:t>What is the TSH level in mIU?</a:t>
          </a:r>
        </a:p>
      </dgm:t>
    </dgm:pt>
    <dgm:pt modelId="{03C5A22F-8075-4CB8-ABFE-7201C158ECFF}" type="parTrans" cxnId="{2AE4B8D7-A331-4D13-9A51-4420CAC00146}">
      <dgm:prSet/>
      <dgm:spPr/>
      <dgm:t>
        <a:bodyPr/>
        <a:lstStyle/>
        <a:p>
          <a:endParaRPr lang="en-AU"/>
        </a:p>
      </dgm:t>
    </dgm:pt>
    <dgm:pt modelId="{C2A2E6FA-6BEF-419D-8938-F93CF265D059}">
      <dgm:prSet phldrT="[Text]" custT="1"/>
      <dgm:spPr/>
      <dgm:t>
        <a:bodyPr/>
        <a:lstStyle/>
        <a:p>
          <a:r>
            <a:rPr lang="en-AU" sz="1100">
              <a:latin typeface="Arial" panose="020B0604020202020204" pitchFamily="34" charset="0"/>
              <a:cs typeface="Arial" panose="020B0604020202020204" pitchFamily="34" charset="0"/>
            </a:rPr>
            <a:t>TSH: 0.1 to 2.5 mU/L </a:t>
          </a:r>
        </a:p>
      </dgm:t>
    </dgm:pt>
    <dgm:pt modelId="{E6E8EB09-C070-48EB-AF7E-F6DEEFCFA655}" type="parTrans" cxnId="{F6E614A6-22A7-4C77-A260-0549EE35E2BA}">
      <dgm:prSet/>
      <dgm:spPr/>
      <dgm:t>
        <a:bodyPr/>
        <a:lstStyle/>
        <a:p>
          <a:endParaRPr lang="en-AU"/>
        </a:p>
      </dgm:t>
    </dgm:pt>
    <dgm:pt modelId="{DD8FC4BB-019F-450A-94D8-7C1AD97F5CA7}">
      <dgm:prSet phldrT="[Text]" custT="1"/>
      <dgm:spPr/>
      <dgm:t>
        <a:bodyPr/>
        <a:lstStyle/>
        <a:p>
          <a:r>
            <a:rPr lang="en-AU" sz="1100">
              <a:latin typeface="Arial" panose="020B0604020202020204" pitchFamily="34" charset="0"/>
              <a:cs typeface="Arial" panose="020B0604020202020204" pitchFamily="34" charset="0"/>
            </a:rPr>
            <a:t>Euthyroid</a:t>
          </a:r>
        </a:p>
        <a:p>
          <a:r>
            <a:rPr lang="en-AU" sz="1100">
              <a:latin typeface="Arial" panose="020B0604020202020204" pitchFamily="34" charset="0"/>
              <a:cs typeface="Arial" panose="020B0604020202020204" pitchFamily="34" charset="0"/>
            </a:rPr>
            <a:t>Ensure Iodine supplement</a:t>
          </a:r>
        </a:p>
      </dgm:t>
    </dgm:pt>
    <dgm:pt modelId="{11CE463C-15A2-4900-AA05-A29B7CD84551}" type="sibTrans" cxnId="{F6E614A6-22A7-4C77-A260-0549EE35E2BA}">
      <dgm:prSet/>
      <dgm:spPr/>
      <dgm:t>
        <a:bodyPr/>
        <a:lstStyle/>
        <a:p>
          <a:endParaRPr lang="en-AU"/>
        </a:p>
      </dgm:t>
    </dgm:pt>
    <dgm:pt modelId="{6D565B49-C007-4764-9137-24524260B76C}" type="sibTrans" cxnId="{2AE4B8D7-A331-4D13-9A51-4420CAC00146}">
      <dgm:prSet/>
      <dgm:spPr/>
      <dgm:t>
        <a:bodyPr/>
        <a:lstStyle/>
        <a:p>
          <a:endParaRPr lang="en-AU"/>
        </a:p>
      </dgm:t>
    </dgm:pt>
    <dgm:pt modelId="{7E7D6797-61FA-42C7-A9A7-F2FC9C75F6DE}" type="parTrans" cxnId="{0421E188-C05B-4A3F-980D-8562E8AEDAEC}">
      <dgm:prSet/>
      <dgm:spPr/>
      <dgm:t>
        <a:bodyPr/>
        <a:lstStyle/>
        <a:p>
          <a:endParaRPr lang="en-AU"/>
        </a:p>
      </dgm:t>
    </dgm:pt>
    <dgm:pt modelId="{403D57A8-9B2B-48B4-889B-9EE92AAAA512}">
      <dgm:prSet phldrT="[Text]" custT="1"/>
      <dgm:spPr/>
      <dgm:t>
        <a:bodyPr/>
        <a:lstStyle/>
        <a:p>
          <a:r>
            <a:rPr lang="en-AU" sz="1100">
              <a:latin typeface="Arial" panose="020B0604020202020204" pitchFamily="34" charset="0"/>
              <a:cs typeface="Arial" panose="020B0604020202020204" pitchFamily="34" charset="0"/>
            </a:rPr>
            <a:t>TSH</a:t>
          </a:r>
          <a:r>
            <a:rPr lang="en-AU" sz="1200">
              <a:latin typeface="Arial" panose="020B0604020202020204" pitchFamily="34" charset="0"/>
              <a:cs typeface="Arial" panose="020B0604020202020204" pitchFamily="34" charset="0"/>
            </a:rPr>
            <a:t> 2.5-4.0 </a:t>
          </a:r>
          <a:r>
            <a:rPr lang="en-AU" sz="1100" b="1">
              <a:solidFill>
                <a:srgbClr val="FF0000"/>
              </a:solidFill>
              <a:latin typeface="Arial" panose="020B0604020202020204" pitchFamily="34" charset="0"/>
              <a:cs typeface="Arial" panose="020B0604020202020204" pitchFamily="34" charset="0"/>
            </a:rPr>
            <a:t>possible SCH</a:t>
          </a:r>
        </a:p>
      </dgm:t>
    </dgm:pt>
    <dgm:pt modelId="{E1A0309A-4644-4674-9C0D-160D2F79EEE0}" type="parTrans" cxnId="{B49E7845-05B8-4DCD-AB36-28E6E3959549}">
      <dgm:prSet/>
      <dgm:spPr/>
      <dgm:t>
        <a:bodyPr/>
        <a:lstStyle/>
        <a:p>
          <a:endParaRPr lang="en-AU"/>
        </a:p>
      </dgm:t>
    </dgm:pt>
    <dgm:pt modelId="{50E567A3-E899-4CE4-9017-DAB7F8824A04}">
      <dgm:prSet phldrT="[Text]" custT="1"/>
      <dgm:spPr/>
      <dgm:t>
        <a:bodyPr/>
        <a:lstStyle/>
        <a:p>
          <a:r>
            <a:rPr lang="en-AU" sz="1100">
              <a:latin typeface="Arial" panose="020B0604020202020204" pitchFamily="34" charset="0"/>
              <a:cs typeface="Arial" panose="020B0604020202020204" pitchFamily="34" charset="0"/>
            </a:rPr>
            <a:t>Recheck TSH</a:t>
          </a:r>
        </a:p>
        <a:p>
          <a:r>
            <a:rPr lang="en-AU" sz="1100">
              <a:latin typeface="Arial" panose="020B0604020202020204" pitchFamily="34" charset="0"/>
              <a:cs typeface="Arial" panose="020B0604020202020204" pitchFamily="34" charset="0"/>
            </a:rPr>
            <a:t>Measure FT4, TgAb and TPOAb</a:t>
          </a:r>
        </a:p>
      </dgm:t>
    </dgm:pt>
    <dgm:pt modelId="{E1E76C03-5006-47E7-9C7A-3E6AFDF85E5F}" type="parTrans" cxnId="{6D76E205-555F-4710-9E5D-6A4624A9913D}">
      <dgm:prSet/>
      <dgm:spPr/>
      <dgm:t>
        <a:bodyPr/>
        <a:lstStyle/>
        <a:p>
          <a:endParaRPr lang="en-AU"/>
        </a:p>
      </dgm:t>
    </dgm:pt>
    <dgm:pt modelId="{7FB0E405-F10A-4714-8C40-74A768495D46}">
      <dgm:prSet phldrT="[Text]" custT="1"/>
      <dgm:spPr/>
      <dgm:t>
        <a:bodyPr/>
        <a:lstStyle/>
        <a:p>
          <a:r>
            <a:rPr lang="en-AU" sz="1100">
              <a:latin typeface="Arial" panose="020B0604020202020204" pitchFamily="34" charset="0"/>
              <a:cs typeface="Arial" panose="020B0604020202020204" pitchFamily="34" charset="0"/>
            </a:rPr>
            <a:t>Consider/suggest LT4 if TSH &gt;2.5 &lt;4  and TPOAB positive. If uncertain treat with LT4</a:t>
          </a:r>
        </a:p>
      </dgm:t>
    </dgm:pt>
    <dgm:pt modelId="{AA374FB2-427F-4EA2-B5B3-FF9D749745C9}" type="sibTrans" cxnId="{6D76E205-555F-4710-9E5D-6A4624A9913D}">
      <dgm:prSet/>
      <dgm:spPr/>
      <dgm:t>
        <a:bodyPr/>
        <a:lstStyle/>
        <a:p>
          <a:endParaRPr lang="en-AU"/>
        </a:p>
      </dgm:t>
    </dgm:pt>
    <dgm:pt modelId="{1003ACA8-699A-4D4C-BBDB-E70A439A2C52}" type="parTrans" cxnId="{571EB352-ACF9-4E6A-91B3-3DA0031E5481}">
      <dgm:prSet/>
      <dgm:spPr/>
      <dgm:t>
        <a:bodyPr/>
        <a:lstStyle/>
        <a:p>
          <a:endParaRPr lang="en-AU"/>
        </a:p>
      </dgm:t>
    </dgm:pt>
    <dgm:pt modelId="{41413304-9409-42D6-A954-5A8FA9924950}">
      <dgm:prSet custT="1"/>
      <dgm:spPr/>
      <dgm:t>
        <a:bodyPr/>
        <a:lstStyle/>
        <a:p>
          <a:r>
            <a:rPr lang="en-AU" sz="1100">
              <a:latin typeface="Arial" panose="020B0604020202020204" pitchFamily="34" charset="0"/>
              <a:cs typeface="Arial" panose="020B0604020202020204" pitchFamily="34" charset="0"/>
            </a:rPr>
            <a:t>If TSH  &gt;2.5 &lt;4 and Antibody negative: ensure iodine supplementation and review  within 4 weeks. If uncertain treat with LT4</a:t>
          </a:r>
        </a:p>
      </dgm:t>
    </dgm:pt>
    <dgm:pt modelId="{C2A7917A-B976-4813-906D-EC8281D14360}" type="sibTrans" cxnId="{571EB352-ACF9-4E6A-91B3-3DA0031E5481}">
      <dgm:prSet/>
      <dgm:spPr/>
      <dgm:t>
        <a:bodyPr/>
        <a:lstStyle/>
        <a:p>
          <a:endParaRPr lang="en-AU"/>
        </a:p>
      </dgm:t>
    </dgm:pt>
    <dgm:pt modelId="{A5D1C85A-9008-408B-957F-883623E603C9}" type="sibTrans" cxnId="{B49E7845-05B8-4DCD-AB36-28E6E3959549}">
      <dgm:prSet/>
      <dgm:spPr/>
      <dgm:t>
        <a:bodyPr/>
        <a:lstStyle/>
        <a:p>
          <a:endParaRPr lang="en-AU"/>
        </a:p>
      </dgm:t>
    </dgm:pt>
    <dgm:pt modelId="{4A07C391-60E8-4C72-B9E9-74D1C62683E5}" type="sibTrans" cxnId="{0421E188-C05B-4A3F-980D-8562E8AEDAEC}">
      <dgm:prSet/>
      <dgm:spPr/>
      <dgm:t>
        <a:bodyPr/>
        <a:lstStyle/>
        <a:p>
          <a:endParaRPr lang="en-AU"/>
        </a:p>
      </dgm:t>
    </dgm:pt>
    <dgm:pt modelId="{F54F91C2-9D67-4904-8C4C-9E5549374E70}" type="parTrans" cxnId="{AA4B0132-9D6A-4B5D-827A-88F73D45F1C3}">
      <dgm:prSet/>
      <dgm:spPr/>
      <dgm:t>
        <a:bodyPr/>
        <a:lstStyle/>
        <a:p>
          <a:endParaRPr lang="en-AU"/>
        </a:p>
      </dgm:t>
    </dgm:pt>
    <dgm:pt modelId="{0D348E03-CFB1-4CA4-AC1E-2401B9D2ECCE}">
      <dgm:prSet phldrT="[Text]" custT="1"/>
      <dgm:spPr/>
      <dgm:t>
        <a:bodyPr/>
        <a:lstStyle/>
        <a:p>
          <a:r>
            <a:rPr lang="en-AU" sz="1100" baseline="0">
              <a:latin typeface="Arial" panose="020B0604020202020204" pitchFamily="34" charset="0"/>
              <a:cs typeface="Arial" panose="020B0604020202020204" pitchFamily="34" charset="0"/>
            </a:rPr>
            <a:t>TSH 4-10 </a:t>
          </a:r>
        </a:p>
        <a:p>
          <a:r>
            <a:rPr lang="en-AU" sz="1100" b="1" baseline="0">
              <a:solidFill>
                <a:srgbClr val="FF0000"/>
              </a:solidFill>
              <a:latin typeface="Arial" panose="020B0604020202020204" pitchFamily="34" charset="0"/>
              <a:cs typeface="Arial" panose="020B0604020202020204" pitchFamily="34" charset="0"/>
            </a:rPr>
            <a:t>SCH</a:t>
          </a:r>
        </a:p>
      </dgm:t>
    </dgm:pt>
    <dgm:pt modelId="{9121C9FF-A38F-4944-A9F2-47961250082E}" type="parTrans" cxnId="{03579752-E11E-46CC-B5A1-FBE8BCB18C9D}">
      <dgm:prSet/>
      <dgm:spPr/>
      <dgm:t>
        <a:bodyPr/>
        <a:lstStyle/>
        <a:p>
          <a:endParaRPr lang="en-AU"/>
        </a:p>
      </dgm:t>
    </dgm:pt>
    <dgm:pt modelId="{7CBF9CF7-98E4-46D8-B737-8437FC46B6FC}">
      <dgm:prSet phldrT="[Text]" custT="1"/>
      <dgm:spPr/>
      <dgm:t>
        <a:bodyPr/>
        <a:lstStyle/>
        <a:p>
          <a:r>
            <a:rPr lang="en-AU" sz="1100">
              <a:latin typeface="Arial" panose="020B0604020202020204" pitchFamily="34" charset="0"/>
              <a:cs typeface="Arial" panose="020B0604020202020204" pitchFamily="34" charset="0"/>
            </a:rPr>
            <a:t>Recheck TSH and measure FT4,TgAb and TPOAb</a:t>
          </a:r>
        </a:p>
        <a:p>
          <a:r>
            <a:rPr lang="en-AU" sz="1100">
              <a:latin typeface="Arial" panose="020B0604020202020204" pitchFamily="34" charset="0"/>
              <a:cs typeface="Arial" panose="020B0604020202020204" pitchFamily="34" charset="0"/>
            </a:rPr>
            <a:t>Commence LT4 50 ug daily and monitor every 4 -6 weeks</a:t>
          </a:r>
        </a:p>
        <a:p>
          <a:r>
            <a:rPr lang="en-AU" sz="1100">
              <a:latin typeface="Arial" panose="020B0604020202020204" pitchFamily="34" charset="0"/>
              <a:cs typeface="Arial" panose="020B0604020202020204" pitchFamily="34" charset="0"/>
            </a:rPr>
            <a:t>Review diagnosis after delivery and breastfeeding </a:t>
          </a:r>
        </a:p>
      </dgm:t>
    </dgm:pt>
    <dgm:pt modelId="{BA32DE25-3425-42B5-9B42-7E8C78E9E8B2}" type="sibTrans" cxnId="{03579752-E11E-46CC-B5A1-FBE8BCB18C9D}">
      <dgm:prSet/>
      <dgm:spPr/>
      <dgm:t>
        <a:bodyPr/>
        <a:lstStyle/>
        <a:p>
          <a:endParaRPr lang="en-AU"/>
        </a:p>
      </dgm:t>
    </dgm:pt>
    <dgm:pt modelId="{D871C889-6104-4553-B109-7EAF267BA211}" type="sibTrans" cxnId="{AA4B0132-9D6A-4B5D-827A-88F73D45F1C3}">
      <dgm:prSet/>
      <dgm:spPr/>
      <dgm:t>
        <a:bodyPr/>
        <a:lstStyle/>
        <a:p>
          <a:endParaRPr lang="en-AU"/>
        </a:p>
      </dgm:t>
    </dgm:pt>
    <dgm:pt modelId="{2A233B91-87E9-491A-B19E-D060386337A3}" type="parTrans" cxnId="{E84CC612-CAA2-4B3D-9A6E-FA25BAD0AE6C}">
      <dgm:prSet/>
      <dgm:spPr/>
      <dgm:t>
        <a:bodyPr/>
        <a:lstStyle/>
        <a:p>
          <a:endParaRPr lang="en-AU"/>
        </a:p>
      </dgm:t>
    </dgm:pt>
    <dgm:pt modelId="{64280BDA-7A96-41D8-AB9E-2B617617350E}">
      <dgm:prSet custT="1"/>
      <dgm:spPr/>
      <dgm:t>
        <a:bodyPr/>
        <a:lstStyle/>
        <a:p>
          <a:r>
            <a:rPr lang="en-AU" sz="1100">
              <a:latin typeface="Arial" panose="020B0604020202020204" pitchFamily="34" charset="0"/>
              <a:cs typeface="Arial" panose="020B0604020202020204" pitchFamily="34" charset="0"/>
            </a:rPr>
            <a:t>TSH &gt;10 </a:t>
          </a:r>
        </a:p>
        <a:p>
          <a:r>
            <a:rPr lang="en-AU" sz="1100" b="1">
              <a:solidFill>
                <a:srgbClr val="FF0000"/>
              </a:solidFill>
              <a:latin typeface="Arial" panose="020B0604020202020204" pitchFamily="34" charset="0"/>
              <a:cs typeface="Arial" panose="020B0604020202020204" pitchFamily="34" charset="0"/>
            </a:rPr>
            <a:t>Hypothyroid</a:t>
          </a:r>
        </a:p>
      </dgm:t>
    </dgm:pt>
    <dgm:pt modelId="{6FAC9A86-0F8C-44D4-8A7C-43F2724E7F9E}" type="parTrans" cxnId="{67BA7E7F-53C2-48A2-9A1E-4D3E72EA1CDB}">
      <dgm:prSet/>
      <dgm:spPr/>
      <dgm:t>
        <a:bodyPr/>
        <a:lstStyle/>
        <a:p>
          <a:endParaRPr lang="en-AU"/>
        </a:p>
      </dgm:t>
    </dgm:pt>
    <dgm:pt modelId="{E01C3C08-15EE-46E2-84AD-EABC2B53C1F4}">
      <dgm:prSet custT="1"/>
      <dgm:spPr/>
      <dgm:t>
        <a:bodyPr/>
        <a:lstStyle/>
        <a:p>
          <a:r>
            <a:rPr lang="en-AU" sz="1100">
              <a:latin typeface="Arial" panose="020B0604020202020204" pitchFamily="34" charset="0"/>
              <a:cs typeface="Arial" panose="020B0604020202020204" pitchFamily="34" charset="0"/>
            </a:rPr>
            <a:t>Measure FT4, TgAb and TPOAb and commence LT4 50 ug  daily and monitor every 4 weeks</a:t>
          </a:r>
        </a:p>
        <a:p>
          <a:r>
            <a:rPr lang="en-AU" sz="1100">
              <a:latin typeface="Arial" panose="020B0604020202020204" pitchFamily="34" charset="0"/>
              <a:cs typeface="Arial" panose="020B0604020202020204" pitchFamily="34" charset="0"/>
            </a:rPr>
            <a:t>Probable lifelong LT4 medication</a:t>
          </a:r>
        </a:p>
      </dgm:t>
    </dgm:pt>
    <dgm:pt modelId="{3BB47A79-4351-41BE-961B-F95091EDD0E1}" type="sibTrans" cxnId="{67BA7E7F-53C2-48A2-9A1E-4D3E72EA1CDB}">
      <dgm:prSet/>
      <dgm:spPr/>
      <dgm:t>
        <a:bodyPr/>
        <a:lstStyle/>
        <a:p>
          <a:endParaRPr lang="en-AU"/>
        </a:p>
      </dgm:t>
    </dgm:pt>
    <dgm:pt modelId="{DC1E39B3-C5F9-4CA4-B40B-75ADFC96C8BF}" type="sibTrans" cxnId="{E84CC612-CAA2-4B3D-9A6E-FA25BAD0AE6C}">
      <dgm:prSet/>
      <dgm:spPr/>
      <dgm:t>
        <a:bodyPr/>
        <a:lstStyle/>
        <a:p>
          <a:endParaRPr lang="en-AU"/>
        </a:p>
      </dgm:t>
    </dgm:pt>
    <dgm:pt modelId="{567D17FD-42B7-4878-B190-100154530D61}" type="sibTrans" cxnId="{A07759B8-94F0-461C-BB58-B57A07B7252F}">
      <dgm:prSet/>
      <dgm:spPr/>
      <dgm:t>
        <a:bodyPr/>
        <a:lstStyle/>
        <a:p>
          <a:endParaRPr lang="en-AU"/>
        </a:p>
      </dgm:t>
    </dgm:pt>
    <dgm:pt modelId="{0A71309C-6D5F-484F-A6D4-F90CF7F92B9D}" type="pres">
      <dgm:prSet presAssocID="{C41800AC-C08F-40E5-ABAA-A94DDD258278}" presName="mainComposite" presStyleCnt="0">
        <dgm:presLayoutVars>
          <dgm:chPref val="1"/>
          <dgm:dir/>
          <dgm:animOne val="branch"/>
          <dgm:animLvl val="lvl"/>
          <dgm:resizeHandles val="exact"/>
        </dgm:presLayoutVars>
      </dgm:prSet>
      <dgm:spPr/>
    </dgm:pt>
    <dgm:pt modelId="{39F38925-432E-426E-9CB0-7B6953B9BD3A}" type="pres">
      <dgm:prSet presAssocID="{C41800AC-C08F-40E5-ABAA-A94DDD258278}" presName="hierFlow" presStyleCnt="0"/>
      <dgm:spPr/>
    </dgm:pt>
    <dgm:pt modelId="{78EBCC08-66D3-464E-B577-87E3E4E062E6}" type="pres">
      <dgm:prSet presAssocID="{C41800AC-C08F-40E5-ABAA-A94DDD258278}" presName="hierChild1" presStyleCnt="0">
        <dgm:presLayoutVars>
          <dgm:chPref val="1"/>
          <dgm:animOne val="branch"/>
          <dgm:animLvl val="lvl"/>
        </dgm:presLayoutVars>
      </dgm:prSet>
      <dgm:spPr/>
    </dgm:pt>
    <dgm:pt modelId="{5E6F545D-F87C-4905-A70D-D82469E522D0}" type="pres">
      <dgm:prSet presAssocID="{298F8E66-972E-430B-84BA-94EAF812C692}" presName="Name14" presStyleCnt="0"/>
      <dgm:spPr/>
    </dgm:pt>
    <dgm:pt modelId="{64409E86-53FF-44C2-8F00-7DB483821669}" type="pres">
      <dgm:prSet presAssocID="{298F8E66-972E-430B-84BA-94EAF812C692}" presName="level1Shape" presStyleLbl="node0" presStyleIdx="0" presStyleCnt="1" custScaleX="186354" custLinFactNeighborX="-5385" custLinFactNeighborY="-40385">
        <dgm:presLayoutVars>
          <dgm:chPref val="3"/>
        </dgm:presLayoutVars>
      </dgm:prSet>
      <dgm:spPr/>
    </dgm:pt>
    <dgm:pt modelId="{6605868B-4AD2-451B-AEE9-F4A681B41163}" type="pres">
      <dgm:prSet presAssocID="{298F8E66-972E-430B-84BA-94EAF812C692}" presName="hierChild2" presStyleCnt="0"/>
      <dgm:spPr/>
    </dgm:pt>
    <dgm:pt modelId="{A5CE378A-3A94-4494-8520-12D208558ED7}" type="pres">
      <dgm:prSet presAssocID="{03C5A22F-8075-4CB8-ABFE-7201C158ECFF}" presName="Name19" presStyleLbl="parChTrans1D2" presStyleIdx="0" presStyleCnt="4"/>
      <dgm:spPr/>
    </dgm:pt>
    <dgm:pt modelId="{38A04844-B510-4E5D-9B34-AC8CD7306E57}" type="pres">
      <dgm:prSet presAssocID="{C2A2E6FA-6BEF-419D-8938-F93CF265D059}" presName="Name21" presStyleCnt="0"/>
      <dgm:spPr/>
    </dgm:pt>
    <dgm:pt modelId="{43200D94-7FA1-4A93-B686-5DE29CD90E33}" type="pres">
      <dgm:prSet presAssocID="{C2A2E6FA-6BEF-419D-8938-F93CF265D059}" presName="level2Shape" presStyleLbl="node2" presStyleIdx="0" presStyleCnt="4"/>
      <dgm:spPr/>
    </dgm:pt>
    <dgm:pt modelId="{BE0DC2F9-9DF2-4222-A741-D8B1F61C9A5F}" type="pres">
      <dgm:prSet presAssocID="{C2A2E6FA-6BEF-419D-8938-F93CF265D059}" presName="hierChild3" presStyleCnt="0"/>
      <dgm:spPr/>
    </dgm:pt>
    <dgm:pt modelId="{632436B7-6072-41E1-B0F8-FDD8086DEE7D}" type="pres">
      <dgm:prSet presAssocID="{E6E8EB09-C070-48EB-AF7E-F6DEEFCFA655}" presName="Name19" presStyleLbl="parChTrans1D3" presStyleIdx="0" presStyleCnt="4"/>
      <dgm:spPr/>
    </dgm:pt>
    <dgm:pt modelId="{F4596241-10A0-42E7-AFD0-3639423FB27B}" type="pres">
      <dgm:prSet presAssocID="{DD8FC4BB-019F-450A-94D8-7C1AD97F5CA7}" presName="Name21" presStyleCnt="0"/>
      <dgm:spPr/>
    </dgm:pt>
    <dgm:pt modelId="{A600AA79-05F1-4D37-AD7B-4D92B96DE254}" type="pres">
      <dgm:prSet presAssocID="{DD8FC4BB-019F-450A-94D8-7C1AD97F5CA7}" presName="level2Shape" presStyleLbl="node3" presStyleIdx="0" presStyleCnt="4" custScaleY="138255"/>
      <dgm:spPr/>
    </dgm:pt>
    <dgm:pt modelId="{5BFD0ECC-034E-490C-8F93-9E37682774A5}" type="pres">
      <dgm:prSet presAssocID="{DD8FC4BB-019F-450A-94D8-7C1AD97F5CA7}" presName="hierChild3" presStyleCnt="0"/>
      <dgm:spPr/>
    </dgm:pt>
    <dgm:pt modelId="{7BE20993-81B0-42E2-8AB2-6CD2275A4ACC}" type="pres">
      <dgm:prSet presAssocID="{7E7D6797-61FA-42C7-A9A7-F2FC9C75F6DE}" presName="Name19" presStyleLbl="parChTrans1D2" presStyleIdx="1" presStyleCnt="4"/>
      <dgm:spPr/>
    </dgm:pt>
    <dgm:pt modelId="{623C8C30-E3CB-4FE2-AC30-8C38F62ED993}" type="pres">
      <dgm:prSet presAssocID="{403D57A8-9B2B-48B4-889B-9EE92AAAA512}" presName="Name21" presStyleCnt="0"/>
      <dgm:spPr/>
    </dgm:pt>
    <dgm:pt modelId="{E9C2EADB-D8B7-4274-A077-C80D4F2BA204}" type="pres">
      <dgm:prSet presAssocID="{403D57A8-9B2B-48B4-889B-9EE92AAAA512}" presName="level2Shape" presStyleLbl="node2" presStyleIdx="1" presStyleCnt="4" custScaleX="138996"/>
      <dgm:spPr/>
    </dgm:pt>
    <dgm:pt modelId="{E849283A-14EC-4C14-BDD9-1BC37E7A53A8}" type="pres">
      <dgm:prSet presAssocID="{403D57A8-9B2B-48B4-889B-9EE92AAAA512}" presName="hierChild3" presStyleCnt="0"/>
      <dgm:spPr/>
    </dgm:pt>
    <dgm:pt modelId="{DCCFADAC-84EE-4F4A-AEA7-552206195830}" type="pres">
      <dgm:prSet presAssocID="{E1A0309A-4644-4674-9C0D-160D2F79EEE0}" presName="Name19" presStyleLbl="parChTrans1D3" presStyleIdx="1" presStyleCnt="4"/>
      <dgm:spPr/>
    </dgm:pt>
    <dgm:pt modelId="{1002D345-9CE8-4133-AB6B-5ECE6C61661F}" type="pres">
      <dgm:prSet presAssocID="{50E567A3-E899-4CE4-9017-DAB7F8824A04}" presName="Name21" presStyleCnt="0"/>
      <dgm:spPr/>
    </dgm:pt>
    <dgm:pt modelId="{A917675F-57A7-4169-9AE5-3C545FCD7514}" type="pres">
      <dgm:prSet presAssocID="{50E567A3-E899-4CE4-9017-DAB7F8824A04}" presName="level2Shape" presStyleLbl="node3" presStyleIdx="1" presStyleCnt="4" custScaleX="153809" custScaleY="122820"/>
      <dgm:spPr/>
    </dgm:pt>
    <dgm:pt modelId="{1CD1E90E-59E4-4CD9-BFC9-38390A776CEE}" type="pres">
      <dgm:prSet presAssocID="{50E567A3-E899-4CE4-9017-DAB7F8824A04}" presName="hierChild3" presStyleCnt="0"/>
      <dgm:spPr/>
    </dgm:pt>
    <dgm:pt modelId="{262B75F6-F634-4DA6-A197-B06A3B567642}" type="pres">
      <dgm:prSet presAssocID="{E1E76C03-5006-47E7-9C7A-3E6AFDF85E5F}" presName="Name19" presStyleLbl="parChTrans1D4" presStyleIdx="0" presStyleCnt="2"/>
      <dgm:spPr/>
    </dgm:pt>
    <dgm:pt modelId="{FB0E2B85-2E3B-44D3-AB5F-60E5DDBA6B3B}" type="pres">
      <dgm:prSet presAssocID="{7FB0E405-F10A-4714-8C40-74A768495D46}" presName="Name21" presStyleCnt="0"/>
      <dgm:spPr/>
    </dgm:pt>
    <dgm:pt modelId="{DCE3288F-4C54-49FF-A5B2-B3BE42C1CDC8}" type="pres">
      <dgm:prSet presAssocID="{7FB0E405-F10A-4714-8C40-74A768495D46}" presName="level2Shape" presStyleLbl="node4" presStyleIdx="0" presStyleCnt="2" custScaleX="141147" custScaleY="179822" custLinFactX="86195" custLinFactNeighborX="100000" custLinFactNeighborY="18293"/>
      <dgm:spPr/>
    </dgm:pt>
    <dgm:pt modelId="{44D5534E-4241-49B8-B5BF-A25C2B795D39}" type="pres">
      <dgm:prSet presAssocID="{7FB0E405-F10A-4714-8C40-74A768495D46}" presName="hierChild3" presStyleCnt="0"/>
      <dgm:spPr/>
    </dgm:pt>
    <dgm:pt modelId="{9D4F4C61-B0CD-47ED-A2A5-111E56E955FE}" type="pres">
      <dgm:prSet presAssocID="{1003ACA8-699A-4D4C-BBDB-E70A439A2C52}" presName="Name19" presStyleLbl="parChTrans1D4" presStyleIdx="1" presStyleCnt="2"/>
      <dgm:spPr/>
    </dgm:pt>
    <dgm:pt modelId="{2D9A7958-C84D-4BE5-B765-BBCBC6BEABF4}" type="pres">
      <dgm:prSet presAssocID="{41413304-9409-42D6-A954-5A8FA9924950}" presName="Name21" presStyleCnt="0"/>
      <dgm:spPr/>
    </dgm:pt>
    <dgm:pt modelId="{70F5F830-E4AB-4FC2-B17C-5EDD8B1C4179}" type="pres">
      <dgm:prSet presAssocID="{41413304-9409-42D6-A954-5A8FA9924950}" presName="level2Shape" presStyleLbl="node4" presStyleIdx="1" presStyleCnt="2" custScaleX="168649" custScaleY="173702" custLinFactX="-79947" custLinFactNeighborX="-100000" custLinFactNeighborY="23139"/>
      <dgm:spPr/>
    </dgm:pt>
    <dgm:pt modelId="{D50FFC2B-0E35-4811-82D8-BA9045B480E6}" type="pres">
      <dgm:prSet presAssocID="{41413304-9409-42D6-A954-5A8FA9924950}" presName="hierChild3" presStyleCnt="0"/>
      <dgm:spPr/>
    </dgm:pt>
    <dgm:pt modelId="{7E964DAC-32F7-4B8B-BD60-55A6474FD81A}" type="pres">
      <dgm:prSet presAssocID="{F54F91C2-9D67-4904-8C4C-9E5549374E70}" presName="Name19" presStyleLbl="parChTrans1D2" presStyleIdx="2" presStyleCnt="4"/>
      <dgm:spPr/>
    </dgm:pt>
    <dgm:pt modelId="{40E6CFC9-4F7A-4742-832F-9A7FF8856C7D}" type="pres">
      <dgm:prSet presAssocID="{0D348E03-CFB1-4CA4-AC1E-2401B9D2ECCE}" presName="Name21" presStyleCnt="0"/>
      <dgm:spPr/>
    </dgm:pt>
    <dgm:pt modelId="{CB81BC5E-0F4C-4560-BF59-F9C3854423CE}" type="pres">
      <dgm:prSet presAssocID="{0D348E03-CFB1-4CA4-AC1E-2401B9D2ECCE}" presName="level2Shape" presStyleLbl="node2" presStyleIdx="2" presStyleCnt="4" custScaleX="134510"/>
      <dgm:spPr/>
    </dgm:pt>
    <dgm:pt modelId="{012191CA-3E52-452A-8061-516F91FD6F51}" type="pres">
      <dgm:prSet presAssocID="{0D348E03-CFB1-4CA4-AC1E-2401B9D2ECCE}" presName="hierChild3" presStyleCnt="0"/>
      <dgm:spPr/>
    </dgm:pt>
    <dgm:pt modelId="{A8528158-4AA3-4A4B-8779-09309A90F474}" type="pres">
      <dgm:prSet presAssocID="{9121C9FF-A38F-4944-A9F2-47961250082E}" presName="Name19" presStyleLbl="parChTrans1D3" presStyleIdx="2" presStyleCnt="4"/>
      <dgm:spPr/>
    </dgm:pt>
    <dgm:pt modelId="{BE4AAF4A-6FE8-40C4-9F1A-BDD47F534A00}" type="pres">
      <dgm:prSet presAssocID="{7CBF9CF7-98E4-46D8-B737-8437FC46B6FC}" presName="Name21" presStyleCnt="0"/>
      <dgm:spPr/>
    </dgm:pt>
    <dgm:pt modelId="{467016F6-08DC-434E-8B91-A96755F952DF}" type="pres">
      <dgm:prSet presAssocID="{7CBF9CF7-98E4-46D8-B737-8437FC46B6FC}" presName="level2Shape" presStyleLbl="node3" presStyleIdx="2" presStyleCnt="4" custScaleX="134496" custScaleY="336659" custLinFactNeighborX="-597" custLinFactNeighborY="9560"/>
      <dgm:spPr/>
    </dgm:pt>
    <dgm:pt modelId="{64CAD80E-9CB7-493C-8633-DB63922C55AA}" type="pres">
      <dgm:prSet presAssocID="{7CBF9CF7-98E4-46D8-B737-8437FC46B6FC}" presName="hierChild3" presStyleCnt="0"/>
      <dgm:spPr/>
    </dgm:pt>
    <dgm:pt modelId="{E62C0AB7-D874-4A02-BE9E-C4BF92610569}" type="pres">
      <dgm:prSet presAssocID="{2A233B91-87E9-491A-B19E-D060386337A3}" presName="Name19" presStyleLbl="parChTrans1D2" presStyleIdx="3" presStyleCnt="4"/>
      <dgm:spPr/>
    </dgm:pt>
    <dgm:pt modelId="{B835AB45-0D7A-4549-931F-67AFE79EDB25}" type="pres">
      <dgm:prSet presAssocID="{64280BDA-7A96-41D8-AB9E-2B617617350E}" presName="Name21" presStyleCnt="0"/>
      <dgm:spPr/>
    </dgm:pt>
    <dgm:pt modelId="{EFD1D00B-FEE3-4CF2-B0EF-370F9BCC8379}" type="pres">
      <dgm:prSet presAssocID="{64280BDA-7A96-41D8-AB9E-2B617617350E}" presName="level2Shape" presStyleLbl="node2" presStyleIdx="3" presStyleCnt="4" custScaleX="112707"/>
      <dgm:spPr/>
    </dgm:pt>
    <dgm:pt modelId="{B52D6C54-AF70-4C32-911C-FA865464ACE1}" type="pres">
      <dgm:prSet presAssocID="{64280BDA-7A96-41D8-AB9E-2B617617350E}" presName="hierChild3" presStyleCnt="0"/>
      <dgm:spPr/>
    </dgm:pt>
    <dgm:pt modelId="{3687BACB-CF31-456E-A327-4DAF0630ECA9}" type="pres">
      <dgm:prSet presAssocID="{6FAC9A86-0F8C-44D4-8A7C-43F2724E7F9E}" presName="Name19" presStyleLbl="parChTrans1D3" presStyleIdx="3" presStyleCnt="4"/>
      <dgm:spPr/>
    </dgm:pt>
    <dgm:pt modelId="{D4711723-B2AB-42E0-AB2F-1221058BD0A3}" type="pres">
      <dgm:prSet presAssocID="{E01C3C08-15EE-46E2-84AD-EABC2B53C1F4}" presName="Name21" presStyleCnt="0"/>
      <dgm:spPr/>
    </dgm:pt>
    <dgm:pt modelId="{EAC76693-A460-497E-9E27-C1CBECACFF75}" type="pres">
      <dgm:prSet presAssocID="{E01C3C08-15EE-46E2-84AD-EABC2B53C1F4}" presName="level2Shape" presStyleLbl="node3" presStyleIdx="3" presStyleCnt="4" custScaleX="128307" custScaleY="310918" custLinFactNeighborX="-6840" custLinFactNeighborY="11543"/>
      <dgm:spPr/>
    </dgm:pt>
    <dgm:pt modelId="{7A7D65A9-3BAD-4813-8929-FD4DF546C86B}" type="pres">
      <dgm:prSet presAssocID="{E01C3C08-15EE-46E2-84AD-EABC2B53C1F4}" presName="hierChild3" presStyleCnt="0"/>
      <dgm:spPr/>
    </dgm:pt>
    <dgm:pt modelId="{739EEA81-5980-4729-919E-32D486D7C258}" type="pres">
      <dgm:prSet presAssocID="{C41800AC-C08F-40E5-ABAA-A94DDD258278}" presName="bgShapesFlow" presStyleCnt="0"/>
      <dgm:spPr/>
    </dgm:pt>
  </dgm:ptLst>
  <dgm:cxnLst>
    <dgm:cxn modelId="{6D76E205-555F-4710-9E5D-6A4624A9913D}" srcId="{50E567A3-E899-4CE4-9017-DAB7F8824A04}" destId="{7FB0E405-F10A-4714-8C40-74A768495D46}" srcOrd="0" destOrd="0" parTransId="{E1E76C03-5006-47E7-9C7A-3E6AFDF85E5F}" sibTransId="{AA374FB2-427F-4EA2-B5B3-FF9D749745C9}"/>
    <dgm:cxn modelId="{25F9900E-3D29-4210-ACB8-54671BF503E2}" type="presOf" srcId="{DD8FC4BB-019F-450A-94D8-7C1AD97F5CA7}" destId="{A600AA79-05F1-4D37-AD7B-4D92B96DE254}" srcOrd="0" destOrd="0" presId="urn:microsoft.com/office/officeart/2005/8/layout/hierarchy6"/>
    <dgm:cxn modelId="{E84CC612-CAA2-4B3D-9A6E-FA25BAD0AE6C}" srcId="{298F8E66-972E-430B-84BA-94EAF812C692}" destId="{64280BDA-7A96-41D8-AB9E-2B617617350E}" srcOrd="3" destOrd="0" parTransId="{2A233B91-87E9-491A-B19E-D060386337A3}" sibTransId="{DC1E39B3-C5F9-4CA4-B40B-75ADFC96C8BF}"/>
    <dgm:cxn modelId="{CC25A217-62A8-49DC-8D97-E211FAA43014}" type="presOf" srcId="{298F8E66-972E-430B-84BA-94EAF812C692}" destId="{64409E86-53FF-44C2-8F00-7DB483821669}" srcOrd="0" destOrd="0" presId="urn:microsoft.com/office/officeart/2005/8/layout/hierarchy6"/>
    <dgm:cxn modelId="{7F8D031F-4C8C-412D-9D0A-532816B24B30}" type="presOf" srcId="{E1E76C03-5006-47E7-9C7A-3E6AFDF85E5F}" destId="{262B75F6-F634-4DA6-A197-B06A3B567642}" srcOrd="0" destOrd="0" presId="urn:microsoft.com/office/officeart/2005/8/layout/hierarchy6"/>
    <dgm:cxn modelId="{7F796F26-CC81-4CCB-B123-26DE47B3DE45}" type="presOf" srcId="{E6E8EB09-C070-48EB-AF7E-F6DEEFCFA655}" destId="{632436B7-6072-41E1-B0F8-FDD8086DEE7D}" srcOrd="0" destOrd="0" presId="urn:microsoft.com/office/officeart/2005/8/layout/hierarchy6"/>
    <dgm:cxn modelId="{AA4B0132-9D6A-4B5D-827A-88F73D45F1C3}" srcId="{298F8E66-972E-430B-84BA-94EAF812C692}" destId="{0D348E03-CFB1-4CA4-AC1E-2401B9D2ECCE}" srcOrd="2" destOrd="0" parTransId="{F54F91C2-9D67-4904-8C4C-9E5549374E70}" sibTransId="{D871C889-6104-4553-B109-7EAF267BA211}"/>
    <dgm:cxn modelId="{8F7AD932-A15C-489F-A83F-D5AB6AF092ED}" type="presOf" srcId="{7CBF9CF7-98E4-46D8-B737-8437FC46B6FC}" destId="{467016F6-08DC-434E-8B91-A96755F952DF}" srcOrd="0" destOrd="0" presId="urn:microsoft.com/office/officeart/2005/8/layout/hierarchy6"/>
    <dgm:cxn modelId="{C39B153E-116C-4DF5-A69B-CA70D4D52A6D}" type="presOf" srcId="{03C5A22F-8075-4CB8-ABFE-7201C158ECFF}" destId="{A5CE378A-3A94-4494-8520-12D208558ED7}" srcOrd="0" destOrd="0" presId="urn:microsoft.com/office/officeart/2005/8/layout/hierarchy6"/>
    <dgm:cxn modelId="{E2E00845-32B8-4DD0-B42F-207B3309E5A6}" type="presOf" srcId="{64280BDA-7A96-41D8-AB9E-2B617617350E}" destId="{EFD1D00B-FEE3-4CF2-B0EF-370F9BCC8379}" srcOrd="0" destOrd="0" presId="urn:microsoft.com/office/officeart/2005/8/layout/hierarchy6"/>
    <dgm:cxn modelId="{B49E7845-05B8-4DCD-AB36-28E6E3959549}" srcId="{403D57A8-9B2B-48B4-889B-9EE92AAAA512}" destId="{50E567A3-E899-4CE4-9017-DAB7F8824A04}" srcOrd="0" destOrd="0" parTransId="{E1A0309A-4644-4674-9C0D-160D2F79EEE0}" sibTransId="{A5D1C85A-9008-408B-957F-883623E603C9}"/>
    <dgm:cxn modelId="{E8A7074F-74CC-48FB-95BA-0FA1AD21B7AD}" type="presOf" srcId="{41413304-9409-42D6-A954-5A8FA9924950}" destId="{70F5F830-E4AB-4FC2-B17C-5EDD8B1C4179}" srcOrd="0" destOrd="0" presId="urn:microsoft.com/office/officeart/2005/8/layout/hierarchy6"/>
    <dgm:cxn modelId="{03579752-E11E-46CC-B5A1-FBE8BCB18C9D}" srcId="{0D348E03-CFB1-4CA4-AC1E-2401B9D2ECCE}" destId="{7CBF9CF7-98E4-46D8-B737-8437FC46B6FC}" srcOrd="0" destOrd="0" parTransId="{9121C9FF-A38F-4944-A9F2-47961250082E}" sibTransId="{BA32DE25-3425-42B5-9B42-7E8C78E9E8B2}"/>
    <dgm:cxn modelId="{571EB352-ACF9-4E6A-91B3-3DA0031E5481}" srcId="{50E567A3-E899-4CE4-9017-DAB7F8824A04}" destId="{41413304-9409-42D6-A954-5A8FA9924950}" srcOrd="1" destOrd="0" parTransId="{1003ACA8-699A-4D4C-BBDB-E70A439A2C52}" sibTransId="{C2A7917A-B976-4813-906D-EC8281D14360}"/>
    <dgm:cxn modelId="{49546D74-683C-434B-BC97-F4E2E75614CD}" type="presOf" srcId="{E1A0309A-4644-4674-9C0D-160D2F79EEE0}" destId="{DCCFADAC-84EE-4F4A-AEA7-552206195830}" srcOrd="0" destOrd="0" presId="urn:microsoft.com/office/officeart/2005/8/layout/hierarchy6"/>
    <dgm:cxn modelId="{67BA7E7F-53C2-48A2-9A1E-4D3E72EA1CDB}" srcId="{64280BDA-7A96-41D8-AB9E-2B617617350E}" destId="{E01C3C08-15EE-46E2-84AD-EABC2B53C1F4}" srcOrd="0" destOrd="0" parTransId="{6FAC9A86-0F8C-44D4-8A7C-43F2724E7F9E}" sibTransId="{3BB47A79-4351-41BE-961B-F95091EDD0E1}"/>
    <dgm:cxn modelId="{0421E188-C05B-4A3F-980D-8562E8AEDAEC}" srcId="{298F8E66-972E-430B-84BA-94EAF812C692}" destId="{403D57A8-9B2B-48B4-889B-9EE92AAAA512}" srcOrd="1" destOrd="0" parTransId="{7E7D6797-61FA-42C7-A9A7-F2FC9C75F6DE}" sibTransId="{4A07C391-60E8-4C72-B9E9-74D1C62683E5}"/>
    <dgm:cxn modelId="{B7CF738E-9091-4EA6-97A0-3F47395275BC}" type="presOf" srcId="{E01C3C08-15EE-46E2-84AD-EABC2B53C1F4}" destId="{EAC76693-A460-497E-9E27-C1CBECACFF75}" srcOrd="0" destOrd="0" presId="urn:microsoft.com/office/officeart/2005/8/layout/hierarchy6"/>
    <dgm:cxn modelId="{2FB2ED92-C68B-46B6-AD95-A5037B5B2E3D}" type="presOf" srcId="{403D57A8-9B2B-48B4-889B-9EE92AAAA512}" destId="{E9C2EADB-D8B7-4274-A077-C80D4F2BA204}" srcOrd="0" destOrd="0" presId="urn:microsoft.com/office/officeart/2005/8/layout/hierarchy6"/>
    <dgm:cxn modelId="{145162A4-F09D-4BAC-9928-FAFEA07B19AA}" type="presOf" srcId="{C41800AC-C08F-40E5-ABAA-A94DDD258278}" destId="{0A71309C-6D5F-484F-A6D4-F90CF7F92B9D}" srcOrd="0" destOrd="0" presId="urn:microsoft.com/office/officeart/2005/8/layout/hierarchy6"/>
    <dgm:cxn modelId="{F6E614A6-22A7-4C77-A260-0549EE35E2BA}" srcId="{C2A2E6FA-6BEF-419D-8938-F93CF265D059}" destId="{DD8FC4BB-019F-450A-94D8-7C1AD97F5CA7}" srcOrd="0" destOrd="0" parTransId="{E6E8EB09-C070-48EB-AF7E-F6DEEFCFA655}" sibTransId="{11CE463C-15A2-4900-AA05-A29B7CD84551}"/>
    <dgm:cxn modelId="{0E1C43A9-7EFF-4E92-B2B3-9E1213D7296F}" type="presOf" srcId="{0D348E03-CFB1-4CA4-AC1E-2401B9D2ECCE}" destId="{CB81BC5E-0F4C-4560-BF59-F9C3854423CE}" srcOrd="0" destOrd="0" presId="urn:microsoft.com/office/officeart/2005/8/layout/hierarchy6"/>
    <dgm:cxn modelId="{E47282B1-61BE-4AA0-9D7B-6378DCAF3BE1}" type="presOf" srcId="{C2A2E6FA-6BEF-419D-8938-F93CF265D059}" destId="{43200D94-7FA1-4A93-B686-5DE29CD90E33}" srcOrd="0" destOrd="0" presId="urn:microsoft.com/office/officeart/2005/8/layout/hierarchy6"/>
    <dgm:cxn modelId="{254335B6-64A6-46DF-84D8-6A03B6426346}" type="presOf" srcId="{2A233B91-87E9-491A-B19E-D060386337A3}" destId="{E62C0AB7-D874-4A02-BE9E-C4BF92610569}" srcOrd="0" destOrd="0" presId="urn:microsoft.com/office/officeart/2005/8/layout/hierarchy6"/>
    <dgm:cxn modelId="{AEDBE3B6-E93B-488D-A22D-ED815D04ADC3}" type="presOf" srcId="{7FB0E405-F10A-4714-8C40-74A768495D46}" destId="{DCE3288F-4C54-49FF-A5B2-B3BE42C1CDC8}" srcOrd="0" destOrd="0" presId="urn:microsoft.com/office/officeart/2005/8/layout/hierarchy6"/>
    <dgm:cxn modelId="{A07759B8-94F0-461C-BB58-B57A07B7252F}" srcId="{C41800AC-C08F-40E5-ABAA-A94DDD258278}" destId="{298F8E66-972E-430B-84BA-94EAF812C692}" srcOrd="0" destOrd="0" parTransId="{224455D6-9118-4831-BC71-ACC96E6D7E96}" sibTransId="{567D17FD-42B7-4878-B190-100154530D61}"/>
    <dgm:cxn modelId="{B97B58CA-95C6-42EC-A14B-AEF86729ED72}" type="presOf" srcId="{7E7D6797-61FA-42C7-A9A7-F2FC9C75F6DE}" destId="{7BE20993-81B0-42E2-8AB2-6CD2275A4ACC}" srcOrd="0" destOrd="0" presId="urn:microsoft.com/office/officeart/2005/8/layout/hierarchy6"/>
    <dgm:cxn modelId="{81D01CCF-4B63-4643-A3B4-2F0E121CDD71}" type="presOf" srcId="{F54F91C2-9D67-4904-8C4C-9E5549374E70}" destId="{7E964DAC-32F7-4B8B-BD60-55A6474FD81A}" srcOrd="0" destOrd="0" presId="urn:microsoft.com/office/officeart/2005/8/layout/hierarchy6"/>
    <dgm:cxn modelId="{09B237D5-D141-428D-8871-974537E4E027}" type="presOf" srcId="{9121C9FF-A38F-4944-A9F2-47961250082E}" destId="{A8528158-4AA3-4A4B-8779-09309A90F474}" srcOrd="0" destOrd="0" presId="urn:microsoft.com/office/officeart/2005/8/layout/hierarchy6"/>
    <dgm:cxn modelId="{BCF847D7-5E82-4026-B8F6-B31E24AB354B}" type="presOf" srcId="{6FAC9A86-0F8C-44D4-8A7C-43F2724E7F9E}" destId="{3687BACB-CF31-456E-A327-4DAF0630ECA9}" srcOrd="0" destOrd="0" presId="urn:microsoft.com/office/officeart/2005/8/layout/hierarchy6"/>
    <dgm:cxn modelId="{2AE4B8D7-A331-4D13-9A51-4420CAC00146}" srcId="{298F8E66-972E-430B-84BA-94EAF812C692}" destId="{C2A2E6FA-6BEF-419D-8938-F93CF265D059}" srcOrd="0" destOrd="0" parTransId="{03C5A22F-8075-4CB8-ABFE-7201C158ECFF}" sibTransId="{6D565B49-C007-4764-9137-24524260B76C}"/>
    <dgm:cxn modelId="{B1FBB2F2-8799-46D2-9E27-BBF7A62DE287}" type="presOf" srcId="{50E567A3-E899-4CE4-9017-DAB7F8824A04}" destId="{A917675F-57A7-4169-9AE5-3C545FCD7514}" srcOrd="0" destOrd="0" presId="urn:microsoft.com/office/officeart/2005/8/layout/hierarchy6"/>
    <dgm:cxn modelId="{9E53F9FC-D719-49B3-A2E7-21D35E9DA854}" type="presOf" srcId="{1003ACA8-699A-4D4C-BBDB-E70A439A2C52}" destId="{9D4F4C61-B0CD-47ED-A2A5-111E56E955FE}" srcOrd="0" destOrd="0" presId="urn:microsoft.com/office/officeart/2005/8/layout/hierarchy6"/>
    <dgm:cxn modelId="{1A0DACFC-9B71-47F7-8332-009625FFC189}" type="presParOf" srcId="{0A71309C-6D5F-484F-A6D4-F90CF7F92B9D}" destId="{39F38925-432E-426E-9CB0-7B6953B9BD3A}" srcOrd="0" destOrd="0" presId="urn:microsoft.com/office/officeart/2005/8/layout/hierarchy6"/>
    <dgm:cxn modelId="{3C701785-F1F1-4EF6-847A-22C4292F7D63}" type="presParOf" srcId="{39F38925-432E-426E-9CB0-7B6953B9BD3A}" destId="{78EBCC08-66D3-464E-B577-87E3E4E062E6}" srcOrd="0" destOrd="0" presId="urn:microsoft.com/office/officeart/2005/8/layout/hierarchy6"/>
    <dgm:cxn modelId="{BF82287F-2670-4310-B3BE-62C9B9152947}" type="presParOf" srcId="{78EBCC08-66D3-464E-B577-87E3E4E062E6}" destId="{5E6F545D-F87C-4905-A70D-D82469E522D0}" srcOrd="0" destOrd="0" presId="urn:microsoft.com/office/officeart/2005/8/layout/hierarchy6"/>
    <dgm:cxn modelId="{AB675057-D51E-451F-91FC-7DE3720B6C48}" type="presParOf" srcId="{5E6F545D-F87C-4905-A70D-D82469E522D0}" destId="{64409E86-53FF-44C2-8F00-7DB483821669}" srcOrd="0" destOrd="0" presId="urn:microsoft.com/office/officeart/2005/8/layout/hierarchy6"/>
    <dgm:cxn modelId="{B0DA86D7-76B4-4DAF-8B63-506F21406A40}" type="presParOf" srcId="{5E6F545D-F87C-4905-A70D-D82469E522D0}" destId="{6605868B-4AD2-451B-AEE9-F4A681B41163}" srcOrd="1" destOrd="0" presId="urn:microsoft.com/office/officeart/2005/8/layout/hierarchy6"/>
    <dgm:cxn modelId="{662F396A-8C1C-4FDF-94E5-AB282ECE6012}" type="presParOf" srcId="{6605868B-4AD2-451B-AEE9-F4A681B41163}" destId="{A5CE378A-3A94-4494-8520-12D208558ED7}" srcOrd="0" destOrd="0" presId="urn:microsoft.com/office/officeart/2005/8/layout/hierarchy6"/>
    <dgm:cxn modelId="{C8850849-4A6B-4055-92CB-FA5056C617CC}" type="presParOf" srcId="{6605868B-4AD2-451B-AEE9-F4A681B41163}" destId="{38A04844-B510-4E5D-9B34-AC8CD7306E57}" srcOrd="1" destOrd="0" presId="urn:microsoft.com/office/officeart/2005/8/layout/hierarchy6"/>
    <dgm:cxn modelId="{D062F8C2-8CC5-41D0-98D3-244245408637}" type="presParOf" srcId="{38A04844-B510-4E5D-9B34-AC8CD7306E57}" destId="{43200D94-7FA1-4A93-B686-5DE29CD90E33}" srcOrd="0" destOrd="0" presId="urn:microsoft.com/office/officeart/2005/8/layout/hierarchy6"/>
    <dgm:cxn modelId="{36BDDC33-7495-440D-B5CD-602D1D7B0E0E}" type="presParOf" srcId="{38A04844-B510-4E5D-9B34-AC8CD7306E57}" destId="{BE0DC2F9-9DF2-4222-A741-D8B1F61C9A5F}" srcOrd="1" destOrd="0" presId="urn:microsoft.com/office/officeart/2005/8/layout/hierarchy6"/>
    <dgm:cxn modelId="{14B88D20-669B-42AE-9B8E-EFFC7E00F63F}" type="presParOf" srcId="{BE0DC2F9-9DF2-4222-A741-D8B1F61C9A5F}" destId="{632436B7-6072-41E1-B0F8-FDD8086DEE7D}" srcOrd="0" destOrd="0" presId="urn:microsoft.com/office/officeart/2005/8/layout/hierarchy6"/>
    <dgm:cxn modelId="{E382B844-AAA0-4389-9949-B0801B96F1E0}" type="presParOf" srcId="{BE0DC2F9-9DF2-4222-A741-D8B1F61C9A5F}" destId="{F4596241-10A0-42E7-AFD0-3639423FB27B}" srcOrd="1" destOrd="0" presId="urn:microsoft.com/office/officeart/2005/8/layout/hierarchy6"/>
    <dgm:cxn modelId="{2F7457F6-88FC-40A0-98E6-5BB27239C9BE}" type="presParOf" srcId="{F4596241-10A0-42E7-AFD0-3639423FB27B}" destId="{A600AA79-05F1-4D37-AD7B-4D92B96DE254}" srcOrd="0" destOrd="0" presId="urn:microsoft.com/office/officeart/2005/8/layout/hierarchy6"/>
    <dgm:cxn modelId="{A847AFD0-8978-49FC-A666-BFE4005C5DC6}" type="presParOf" srcId="{F4596241-10A0-42E7-AFD0-3639423FB27B}" destId="{5BFD0ECC-034E-490C-8F93-9E37682774A5}" srcOrd="1" destOrd="0" presId="urn:microsoft.com/office/officeart/2005/8/layout/hierarchy6"/>
    <dgm:cxn modelId="{DADC307C-28FD-4A0F-AB7F-E76731DCE623}" type="presParOf" srcId="{6605868B-4AD2-451B-AEE9-F4A681B41163}" destId="{7BE20993-81B0-42E2-8AB2-6CD2275A4ACC}" srcOrd="2" destOrd="0" presId="urn:microsoft.com/office/officeart/2005/8/layout/hierarchy6"/>
    <dgm:cxn modelId="{67F49E50-AFB7-47BD-924E-544A68507DF2}" type="presParOf" srcId="{6605868B-4AD2-451B-AEE9-F4A681B41163}" destId="{623C8C30-E3CB-4FE2-AC30-8C38F62ED993}" srcOrd="3" destOrd="0" presId="urn:microsoft.com/office/officeart/2005/8/layout/hierarchy6"/>
    <dgm:cxn modelId="{0B35C2BD-7E7C-43AF-8985-F779F78A1618}" type="presParOf" srcId="{623C8C30-E3CB-4FE2-AC30-8C38F62ED993}" destId="{E9C2EADB-D8B7-4274-A077-C80D4F2BA204}" srcOrd="0" destOrd="0" presId="urn:microsoft.com/office/officeart/2005/8/layout/hierarchy6"/>
    <dgm:cxn modelId="{2DFD3562-7403-4A63-9512-B582D1A61BD4}" type="presParOf" srcId="{623C8C30-E3CB-4FE2-AC30-8C38F62ED993}" destId="{E849283A-14EC-4C14-BDD9-1BC37E7A53A8}" srcOrd="1" destOrd="0" presId="urn:microsoft.com/office/officeart/2005/8/layout/hierarchy6"/>
    <dgm:cxn modelId="{20A3BFAF-3ADC-4442-8D62-B5719345DEAA}" type="presParOf" srcId="{E849283A-14EC-4C14-BDD9-1BC37E7A53A8}" destId="{DCCFADAC-84EE-4F4A-AEA7-552206195830}" srcOrd="0" destOrd="0" presId="urn:microsoft.com/office/officeart/2005/8/layout/hierarchy6"/>
    <dgm:cxn modelId="{24F30706-B73A-459B-B65C-06F07494B0B0}" type="presParOf" srcId="{E849283A-14EC-4C14-BDD9-1BC37E7A53A8}" destId="{1002D345-9CE8-4133-AB6B-5ECE6C61661F}" srcOrd="1" destOrd="0" presId="urn:microsoft.com/office/officeart/2005/8/layout/hierarchy6"/>
    <dgm:cxn modelId="{810EC13B-82B1-44DB-A227-343DAA5BB0D2}" type="presParOf" srcId="{1002D345-9CE8-4133-AB6B-5ECE6C61661F}" destId="{A917675F-57A7-4169-9AE5-3C545FCD7514}" srcOrd="0" destOrd="0" presId="urn:microsoft.com/office/officeart/2005/8/layout/hierarchy6"/>
    <dgm:cxn modelId="{47432B49-62A4-4BAD-9F3E-11EAF73BEABA}" type="presParOf" srcId="{1002D345-9CE8-4133-AB6B-5ECE6C61661F}" destId="{1CD1E90E-59E4-4CD9-BFC9-38390A776CEE}" srcOrd="1" destOrd="0" presId="urn:microsoft.com/office/officeart/2005/8/layout/hierarchy6"/>
    <dgm:cxn modelId="{93005D74-C1E7-4B3D-88C1-779212C2A714}" type="presParOf" srcId="{1CD1E90E-59E4-4CD9-BFC9-38390A776CEE}" destId="{262B75F6-F634-4DA6-A197-B06A3B567642}" srcOrd="0" destOrd="0" presId="urn:microsoft.com/office/officeart/2005/8/layout/hierarchy6"/>
    <dgm:cxn modelId="{3D6CA3B4-0030-4909-BC77-7DB75CF0EDF7}" type="presParOf" srcId="{1CD1E90E-59E4-4CD9-BFC9-38390A776CEE}" destId="{FB0E2B85-2E3B-44D3-AB5F-60E5DDBA6B3B}" srcOrd="1" destOrd="0" presId="urn:microsoft.com/office/officeart/2005/8/layout/hierarchy6"/>
    <dgm:cxn modelId="{C8C8D212-2A74-46BF-AA83-875887B8ACA4}" type="presParOf" srcId="{FB0E2B85-2E3B-44D3-AB5F-60E5DDBA6B3B}" destId="{DCE3288F-4C54-49FF-A5B2-B3BE42C1CDC8}" srcOrd="0" destOrd="0" presId="urn:microsoft.com/office/officeart/2005/8/layout/hierarchy6"/>
    <dgm:cxn modelId="{EB3E3A75-9F6F-406A-BF56-D2027955DE4F}" type="presParOf" srcId="{FB0E2B85-2E3B-44D3-AB5F-60E5DDBA6B3B}" destId="{44D5534E-4241-49B8-B5BF-A25C2B795D39}" srcOrd="1" destOrd="0" presId="urn:microsoft.com/office/officeart/2005/8/layout/hierarchy6"/>
    <dgm:cxn modelId="{C9683F8E-3D20-4072-8FA9-F806DAC414E8}" type="presParOf" srcId="{1CD1E90E-59E4-4CD9-BFC9-38390A776CEE}" destId="{9D4F4C61-B0CD-47ED-A2A5-111E56E955FE}" srcOrd="2" destOrd="0" presId="urn:microsoft.com/office/officeart/2005/8/layout/hierarchy6"/>
    <dgm:cxn modelId="{BEB38EA8-564D-436A-9132-60C4A9496B2B}" type="presParOf" srcId="{1CD1E90E-59E4-4CD9-BFC9-38390A776CEE}" destId="{2D9A7958-C84D-4BE5-B765-BBCBC6BEABF4}" srcOrd="3" destOrd="0" presId="urn:microsoft.com/office/officeart/2005/8/layout/hierarchy6"/>
    <dgm:cxn modelId="{6A6E0F26-227E-4741-BE40-E6E861CB8376}" type="presParOf" srcId="{2D9A7958-C84D-4BE5-B765-BBCBC6BEABF4}" destId="{70F5F830-E4AB-4FC2-B17C-5EDD8B1C4179}" srcOrd="0" destOrd="0" presId="urn:microsoft.com/office/officeart/2005/8/layout/hierarchy6"/>
    <dgm:cxn modelId="{B4DFBF14-4C27-4B01-8D1A-8B60A30535BC}" type="presParOf" srcId="{2D9A7958-C84D-4BE5-B765-BBCBC6BEABF4}" destId="{D50FFC2B-0E35-4811-82D8-BA9045B480E6}" srcOrd="1" destOrd="0" presId="urn:microsoft.com/office/officeart/2005/8/layout/hierarchy6"/>
    <dgm:cxn modelId="{1040BA72-C318-43B6-82A6-BD6A5724D3C2}" type="presParOf" srcId="{6605868B-4AD2-451B-AEE9-F4A681B41163}" destId="{7E964DAC-32F7-4B8B-BD60-55A6474FD81A}" srcOrd="4" destOrd="0" presId="urn:microsoft.com/office/officeart/2005/8/layout/hierarchy6"/>
    <dgm:cxn modelId="{0C719E85-BBFA-4C12-A36F-A2A4DFED75AE}" type="presParOf" srcId="{6605868B-4AD2-451B-AEE9-F4A681B41163}" destId="{40E6CFC9-4F7A-4742-832F-9A7FF8856C7D}" srcOrd="5" destOrd="0" presId="urn:microsoft.com/office/officeart/2005/8/layout/hierarchy6"/>
    <dgm:cxn modelId="{9902BC17-C3E9-49BA-92D6-0E2ADF47F091}" type="presParOf" srcId="{40E6CFC9-4F7A-4742-832F-9A7FF8856C7D}" destId="{CB81BC5E-0F4C-4560-BF59-F9C3854423CE}" srcOrd="0" destOrd="0" presId="urn:microsoft.com/office/officeart/2005/8/layout/hierarchy6"/>
    <dgm:cxn modelId="{8DD5D647-F31E-4153-9C82-AB6DF1600E77}" type="presParOf" srcId="{40E6CFC9-4F7A-4742-832F-9A7FF8856C7D}" destId="{012191CA-3E52-452A-8061-516F91FD6F51}" srcOrd="1" destOrd="0" presId="urn:microsoft.com/office/officeart/2005/8/layout/hierarchy6"/>
    <dgm:cxn modelId="{004C221C-A096-4EBD-A460-C9847260A0D1}" type="presParOf" srcId="{012191CA-3E52-452A-8061-516F91FD6F51}" destId="{A8528158-4AA3-4A4B-8779-09309A90F474}" srcOrd="0" destOrd="0" presId="urn:microsoft.com/office/officeart/2005/8/layout/hierarchy6"/>
    <dgm:cxn modelId="{C744C9E0-B869-42B6-A14A-BE4E86AB2165}" type="presParOf" srcId="{012191CA-3E52-452A-8061-516F91FD6F51}" destId="{BE4AAF4A-6FE8-40C4-9F1A-BDD47F534A00}" srcOrd="1" destOrd="0" presId="urn:microsoft.com/office/officeart/2005/8/layout/hierarchy6"/>
    <dgm:cxn modelId="{A1F81190-FFD1-44BC-AAF9-460006376A23}" type="presParOf" srcId="{BE4AAF4A-6FE8-40C4-9F1A-BDD47F534A00}" destId="{467016F6-08DC-434E-8B91-A96755F952DF}" srcOrd="0" destOrd="0" presId="urn:microsoft.com/office/officeart/2005/8/layout/hierarchy6"/>
    <dgm:cxn modelId="{38EB06EA-7474-4A5D-AC84-4E21FE946239}" type="presParOf" srcId="{BE4AAF4A-6FE8-40C4-9F1A-BDD47F534A00}" destId="{64CAD80E-9CB7-493C-8633-DB63922C55AA}" srcOrd="1" destOrd="0" presId="urn:microsoft.com/office/officeart/2005/8/layout/hierarchy6"/>
    <dgm:cxn modelId="{4A7C0EE4-BA36-4F8C-95F8-404DE7C51D05}" type="presParOf" srcId="{6605868B-4AD2-451B-AEE9-F4A681B41163}" destId="{E62C0AB7-D874-4A02-BE9E-C4BF92610569}" srcOrd="6" destOrd="0" presId="urn:microsoft.com/office/officeart/2005/8/layout/hierarchy6"/>
    <dgm:cxn modelId="{47AE9884-AE07-45A9-B755-5AF04B1603AD}" type="presParOf" srcId="{6605868B-4AD2-451B-AEE9-F4A681B41163}" destId="{B835AB45-0D7A-4549-931F-67AFE79EDB25}" srcOrd="7" destOrd="0" presId="urn:microsoft.com/office/officeart/2005/8/layout/hierarchy6"/>
    <dgm:cxn modelId="{06E44559-FC22-4D42-B01A-B826C5136A76}" type="presParOf" srcId="{B835AB45-0D7A-4549-931F-67AFE79EDB25}" destId="{EFD1D00B-FEE3-4CF2-B0EF-370F9BCC8379}" srcOrd="0" destOrd="0" presId="urn:microsoft.com/office/officeart/2005/8/layout/hierarchy6"/>
    <dgm:cxn modelId="{78503D53-63AF-4D5E-A125-CFA24B3C88CC}" type="presParOf" srcId="{B835AB45-0D7A-4549-931F-67AFE79EDB25}" destId="{B52D6C54-AF70-4C32-911C-FA865464ACE1}" srcOrd="1" destOrd="0" presId="urn:microsoft.com/office/officeart/2005/8/layout/hierarchy6"/>
    <dgm:cxn modelId="{E2EAFDBF-38DD-4B7C-9B58-8FBFFE2BD5CD}" type="presParOf" srcId="{B52D6C54-AF70-4C32-911C-FA865464ACE1}" destId="{3687BACB-CF31-456E-A327-4DAF0630ECA9}" srcOrd="0" destOrd="0" presId="urn:microsoft.com/office/officeart/2005/8/layout/hierarchy6"/>
    <dgm:cxn modelId="{D7BC431D-91BB-469B-ADF8-E1B64D70CBB7}" type="presParOf" srcId="{B52D6C54-AF70-4C32-911C-FA865464ACE1}" destId="{D4711723-B2AB-42E0-AB2F-1221058BD0A3}" srcOrd="1" destOrd="0" presId="urn:microsoft.com/office/officeart/2005/8/layout/hierarchy6"/>
    <dgm:cxn modelId="{2114EBC1-070C-4926-BE90-A66FBF640EDF}" type="presParOf" srcId="{D4711723-B2AB-42E0-AB2F-1221058BD0A3}" destId="{EAC76693-A460-497E-9E27-C1CBECACFF75}" srcOrd="0" destOrd="0" presId="urn:microsoft.com/office/officeart/2005/8/layout/hierarchy6"/>
    <dgm:cxn modelId="{E7ED2076-140F-49CD-8C85-C37B23431DA7}" type="presParOf" srcId="{D4711723-B2AB-42E0-AB2F-1221058BD0A3}" destId="{7A7D65A9-3BAD-4813-8929-FD4DF546C86B}" srcOrd="1" destOrd="0" presId="urn:microsoft.com/office/officeart/2005/8/layout/hierarchy6"/>
    <dgm:cxn modelId="{1E4C35C0-D36F-4D3B-A6D0-226E3820AB0C}" type="presParOf" srcId="{0A71309C-6D5F-484F-A6D4-F90CF7F92B9D}" destId="{739EEA81-5980-4729-919E-32D486D7C25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B7FBD-AAC7-4039-8192-6829914A38A6}">
      <dsp:nvSpPr>
        <dsp:cNvPr id="0" name=""/>
        <dsp:cNvSpPr/>
      </dsp:nvSpPr>
      <dsp:spPr>
        <a:xfrm>
          <a:off x="4662122" y="2325941"/>
          <a:ext cx="91440" cy="342253"/>
        </a:xfrm>
        <a:custGeom>
          <a:avLst/>
          <a:gdLst/>
          <a:ahLst/>
          <a:cxnLst/>
          <a:rect l="0" t="0" r="0" b="0"/>
          <a:pathLst>
            <a:path>
              <a:moveTo>
                <a:pt x="45720" y="0"/>
              </a:moveTo>
              <a:lnTo>
                <a:pt x="45720" y="3422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F1180-2A29-4C0F-92A2-D4BE570F5B49}">
      <dsp:nvSpPr>
        <dsp:cNvPr id="0" name=""/>
        <dsp:cNvSpPr/>
      </dsp:nvSpPr>
      <dsp:spPr>
        <a:xfrm>
          <a:off x="2761605" y="831524"/>
          <a:ext cx="1946237" cy="560825"/>
        </a:xfrm>
        <a:custGeom>
          <a:avLst/>
          <a:gdLst/>
          <a:ahLst/>
          <a:cxnLst/>
          <a:rect l="0" t="0" r="0" b="0"/>
          <a:pathLst>
            <a:path>
              <a:moveTo>
                <a:pt x="0" y="0"/>
              </a:moveTo>
              <a:lnTo>
                <a:pt x="0" y="397328"/>
              </a:lnTo>
              <a:lnTo>
                <a:pt x="1946237" y="397328"/>
              </a:lnTo>
              <a:lnTo>
                <a:pt x="1946237" y="560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48A96-1862-43E9-95EE-293D35619FB3}">
      <dsp:nvSpPr>
        <dsp:cNvPr id="0" name=""/>
        <dsp:cNvSpPr/>
      </dsp:nvSpPr>
      <dsp:spPr>
        <a:xfrm>
          <a:off x="2715885" y="831524"/>
          <a:ext cx="91440" cy="545573"/>
        </a:xfrm>
        <a:custGeom>
          <a:avLst/>
          <a:gdLst/>
          <a:ahLst/>
          <a:cxnLst/>
          <a:rect l="0" t="0" r="0" b="0"/>
          <a:pathLst>
            <a:path>
              <a:moveTo>
                <a:pt x="45720" y="0"/>
              </a:moveTo>
              <a:lnTo>
                <a:pt x="45720" y="382076"/>
              </a:lnTo>
              <a:lnTo>
                <a:pt x="54953" y="382076"/>
              </a:lnTo>
              <a:lnTo>
                <a:pt x="54953" y="545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0DEA6-CC8C-4AD3-8D19-838A4798DE3B}">
      <dsp:nvSpPr>
        <dsp:cNvPr id="0" name=""/>
        <dsp:cNvSpPr/>
      </dsp:nvSpPr>
      <dsp:spPr>
        <a:xfrm>
          <a:off x="810615" y="2285113"/>
          <a:ext cx="91440" cy="304119"/>
        </a:xfrm>
        <a:custGeom>
          <a:avLst/>
          <a:gdLst/>
          <a:ahLst/>
          <a:cxnLst/>
          <a:rect l="0" t="0" r="0" b="0"/>
          <a:pathLst>
            <a:path>
              <a:moveTo>
                <a:pt x="48476" y="0"/>
              </a:moveTo>
              <a:lnTo>
                <a:pt x="48476" y="140622"/>
              </a:lnTo>
              <a:lnTo>
                <a:pt x="45720" y="140622"/>
              </a:lnTo>
              <a:lnTo>
                <a:pt x="45720" y="3041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AA5C0-FB00-4AD8-B38B-C75BEFC265DB}">
      <dsp:nvSpPr>
        <dsp:cNvPr id="0" name=""/>
        <dsp:cNvSpPr/>
      </dsp:nvSpPr>
      <dsp:spPr>
        <a:xfrm>
          <a:off x="859091" y="831524"/>
          <a:ext cx="1902513" cy="560825"/>
        </a:xfrm>
        <a:custGeom>
          <a:avLst/>
          <a:gdLst/>
          <a:ahLst/>
          <a:cxnLst/>
          <a:rect l="0" t="0" r="0" b="0"/>
          <a:pathLst>
            <a:path>
              <a:moveTo>
                <a:pt x="1902513" y="0"/>
              </a:moveTo>
              <a:lnTo>
                <a:pt x="1902513" y="397328"/>
              </a:lnTo>
              <a:lnTo>
                <a:pt x="0" y="397328"/>
              </a:lnTo>
              <a:lnTo>
                <a:pt x="0" y="560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2FEBB1-3327-43D7-9E13-796B6845BEFF}">
      <dsp:nvSpPr>
        <dsp:cNvPr id="0" name=""/>
        <dsp:cNvSpPr/>
      </dsp:nvSpPr>
      <dsp:spPr>
        <a:xfrm>
          <a:off x="2014112" y="2658517"/>
          <a:ext cx="1557114" cy="873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Subclinical hypothyroid Treated with LT4</a:t>
          </a:r>
        </a:p>
      </dsp:txBody>
      <dsp:txXfrm>
        <a:off x="2014112" y="2658517"/>
        <a:ext cx="1557114" cy="873813"/>
      </dsp:txXfrm>
    </dsp:sp>
    <dsp:sp modelId="{3D627F16-843F-43DD-B585-241C4338EC08}">
      <dsp:nvSpPr>
        <dsp:cNvPr id="0" name=""/>
        <dsp:cNvSpPr/>
      </dsp:nvSpPr>
      <dsp:spPr>
        <a:xfrm>
          <a:off x="1983047" y="52966"/>
          <a:ext cx="1557114" cy="77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TSH (mIU/l) screening</a:t>
          </a:r>
        </a:p>
        <a:p>
          <a:pPr marL="0" lvl="0" indent="0" algn="ctr" defTabSz="533400">
            <a:lnSpc>
              <a:spcPct val="90000"/>
            </a:lnSpc>
            <a:spcBef>
              <a:spcPct val="0"/>
            </a:spcBef>
            <a:spcAft>
              <a:spcPct val="35000"/>
            </a:spcAft>
            <a:buNone/>
          </a:pPr>
          <a:r>
            <a:rPr lang="en-AU" sz="1200" kern="1200"/>
            <a:t>1025 pregnant women</a:t>
          </a:r>
        </a:p>
      </dsp:txBody>
      <dsp:txXfrm>
        <a:off x="1983047" y="52966"/>
        <a:ext cx="1557114" cy="778557"/>
      </dsp:txXfrm>
    </dsp:sp>
    <dsp:sp modelId="{07BE4248-A583-46C2-B7D7-C08FAFEF3787}">
      <dsp:nvSpPr>
        <dsp:cNvPr id="0" name=""/>
        <dsp:cNvSpPr/>
      </dsp:nvSpPr>
      <dsp:spPr>
        <a:xfrm>
          <a:off x="1588" y="1392349"/>
          <a:ext cx="1715005" cy="8927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Euthyroid and subclinical hyperthyroid</a:t>
          </a:r>
        </a:p>
        <a:p>
          <a:pPr marL="0" lvl="0" indent="0" algn="ctr" defTabSz="533400">
            <a:lnSpc>
              <a:spcPct val="90000"/>
            </a:lnSpc>
            <a:spcBef>
              <a:spcPct val="0"/>
            </a:spcBef>
            <a:spcAft>
              <a:spcPct val="35000"/>
            </a:spcAft>
            <a:buNone/>
          </a:pPr>
          <a:r>
            <a:rPr lang="en-AU" sz="1200" kern="1200"/>
            <a:t>TSH &lt;2.5 mIU/l</a:t>
          </a:r>
        </a:p>
        <a:p>
          <a:pPr marL="0" lvl="0" indent="0" algn="ctr" defTabSz="533400">
            <a:lnSpc>
              <a:spcPct val="90000"/>
            </a:lnSpc>
            <a:spcBef>
              <a:spcPct val="0"/>
            </a:spcBef>
            <a:spcAft>
              <a:spcPct val="35000"/>
            </a:spcAft>
            <a:buNone/>
          </a:pPr>
          <a:r>
            <a:rPr lang="en-AU" sz="1200" kern="1200"/>
            <a:t>N=922 (90.0%)</a:t>
          </a:r>
        </a:p>
      </dsp:txBody>
      <dsp:txXfrm>
        <a:off x="1588" y="1392349"/>
        <a:ext cx="1715005" cy="892763"/>
      </dsp:txXfrm>
    </dsp:sp>
    <dsp:sp modelId="{767BAB2D-919D-4283-8809-69F326D892D5}">
      <dsp:nvSpPr>
        <dsp:cNvPr id="0" name=""/>
        <dsp:cNvSpPr/>
      </dsp:nvSpPr>
      <dsp:spPr>
        <a:xfrm>
          <a:off x="77778" y="2589233"/>
          <a:ext cx="1557114" cy="8809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Euthyroid</a:t>
          </a:r>
        </a:p>
        <a:p>
          <a:pPr marL="0" lvl="0" indent="0" algn="ctr" defTabSz="533400">
            <a:lnSpc>
              <a:spcPct val="90000"/>
            </a:lnSpc>
            <a:spcBef>
              <a:spcPct val="0"/>
            </a:spcBef>
            <a:spcAft>
              <a:spcPct val="35000"/>
            </a:spcAft>
            <a:buNone/>
          </a:pPr>
          <a:r>
            <a:rPr lang="en-AU" sz="1200" kern="1200"/>
            <a:t>No treatment. Ensure iodine supplements</a:t>
          </a:r>
        </a:p>
      </dsp:txBody>
      <dsp:txXfrm>
        <a:off x="77778" y="2589233"/>
        <a:ext cx="1557114" cy="880937"/>
      </dsp:txXfrm>
    </dsp:sp>
    <dsp:sp modelId="{2212DACB-8941-4B37-9DDF-04448191294B}">
      <dsp:nvSpPr>
        <dsp:cNvPr id="0" name=""/>
        <dsp:cNvSpPr/>
      </dsp:nvSpPr>
      <dsp:spPr>
        <a:xfrm>
          <a:off x="1992281" y="1377097"/>
          <a:ext cx="1557114" cy="935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Subclinical hypothyroid</a:t>
          </a:r>
        </a:p>
        <a:p>
          <a:pPr marL="0" lvl="0" indent="0" algn="ctr" defTabSz="533400">
            <a:lnSpc>
              <a:spcPct val="90000"/>
            </a:lnSpc>
            <a:spcBef>
              <a:spcPct val="0"/>
            </a:spcBef>
            <a:spcAft>
              <a:spcPct val="35000"/>
            </a:spcAft>
            <a:buNone/>
          </a:pPr>
          <a:r>
            <a:rPr lang="en-AU" sz="1200" kern="1200"/>
            <a:t>TSH 2.5-10 mIU/l</a:t>
          </a:r>
        </a:p>
        <a:p>
          <a:pPr marL="0" lvl="0" indent="0" algn="ctr" defTabSz="533400">
            <a:lnSpc>
              <a:spcPct val="90000"/>
            </a:lnSpc>
            <a:spcBef>
              <a:spcPct val="0"/>
            </a:spcBef>
            <a:spcAft>
              <a:spcPct val="35000"/>
            </a:spcAft>
            <a:buNone/>
          </a:pPr>
          <a:r>
            <a:rPr lang="en-AU" sz="1200" kern="1200"/>
            <a:t>N=99 (9.6%)</a:t>
          </a:r>
        </a:p>
      </dsp:txBody>
      <dsp:txXfrm>
        <a:off x="1992281" y="1377097"/>
        <a:ext cx="1557114" cy="935132"/>
      </dsp:txXfrm>
    </dsp:sp>
    <dsp:sp modelId="{B3D8C73F-CBC9-42DE-9429-D2C6EC1CB66B}">
      <dsp:nvSpPr>
        <dsp:cNvPr id="0" name=""/>
        <dsp:cNvSpPr/>
      </dsp:nvSpPr>
      <dsp:spPr>
        <a:xfrm>
          <a:off x="3929285" y="1392349"/>
          <a:ext cx="1557114" cy="9335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Hypothyroid </a:t>
          </a:r>
        </a:p>
        <a:p>
          <a:pPr marL="0" lvl="0" indent="0" algn="ctr" defTabSz="533400">
            <a:lnSpc>
              <a:spcPct val="90000"/>
            </a:lnSpc>
            <a:spcBef>
              <a:spcPct val="0"/>
            </a:spcBef>
            <a:spcAft>
              <a:spcPct val="35000"/>
            </a:spcAft>
            <a:buNone/>
          </a:pPr>
          <a:r>
            <a:rPr lang="en-AU" sz="1200" kern="1200"/>
            <a:t>TSH &gt;10.0 mIU/l </a:t>
          </a:r>
        </a:p>
        <a:p>
          <a:pPr marL="0" lvl="0" indent="0" algn="ctr" defTabSz="533400">
            <a:lnSpc>
              <a:spcPct val="90000"/>
            </a:lnSpc>
            <a:spcBef>
              <a:spcPct val="0"/>
            </a:spcBef>
            <a:spcAft>
              <a:spcPct val="35000"/>
            </a:spcAft>
            <a:buNone/>
          </a:pPr>
          <a:r>
            <a:rPr lang="en-AU" sz="1200" kern="1200"/>
            <a:t>N=4 (0.4%)</a:t>
          </a:r>
        </a:p>
      </dsp:txBody>
      <dsp:txXfrm>
        <a:off x="3929285" y="1392349"/>
        <a:ext cx="1557114" cy="933591"/>
      </dsp:txXfrm>
    </dsp:sp>
    <dsp:sp modelId="{45293883-A73B-4A48-93AC-5EC26D2B4967}">
      <dsp:nvSpPr>
        <dsp:cNvPr id="0" name=""/>
        <dsp:cNvSpPr/>
      </dsp:nvSpPr>
      <dsp:spPr>
        <a:xfrm>
          <a:off x="3929285" y="2668194"/>
          <a:ext cx="1557114" cy="856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a:t>Hypothyroid </a:t>
          </a:r>
        </a:p>
        <a:p>
          <a:pPr marL="0" lvl="0" indent="0" algn="ctr" defTabSz="533400">
            <a:lnSpc>
              <a:spcPct val="90000"/>
            </a:lnSpc>
            <a:spcBef>
              <a:spcPct val="0"/>
            </a:spcBef>
            <a:spcAft>
              <a:spcPct val="35000"/>
            </a:spcAft>
            <a:buNone/>
          </a:pPr>
          <a:r>
            <a:rPr lang="en-AU" sz="1200" kern="1200"/>
            <a:t>Treated with LT4</a:t>
          </a:r>
        </a:p>
      </dsp:txBody>
      <dsp:txXfrm>
        <a:off x="3929285" y="2668194"/>
        <a:ext cx="1557114" cy="856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09E86-53FF-44C2-8F00-7DB483821669}">
      <dsp:nvSpPr>
        <dsp:cNvPr id="0" name=""/>
        <dsp:cNvSpPr/>
      </dsp:nvSpPr>
      <dsp:spPr>
        <a:xfrm>
          <a:off x="2604161" y="489661"/>
          <a:ext cx="1648214" cy="589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What is the TSH level in mIU?</a:t>
          </a:r>
        </a:p>
      </dsp:txBody>
      <dsp:txXfrm>
        <a:off x="2621431" y="506931"/>
        <a:ext cx="1613674" cy="555095"/>
      </dsp:txXfrm>
    </dsp:sp>
    <dsp:sp modelId="{A5CE378A-3A94-4494-8520-12D208558ED7}">
      <dsp:nvSpPr>
        <dsp:cNvPr id="0" name=""/>
        <dsp:cNvSpPr/>
      </dsp:nvSpPr>
      <dsp:spPr>
        <a:xfrm>
          <a:off x="447531" y="1079297"/>
          <a:ext cx="2980737" cy="473978"/>
        </a:xfrm>
        <a:custGeom>
          <a:avLst/>
          <a:gdLst/>
          <a:ahLst/>
          <a:cxnLst/>
          <a:rect l="0" t="0" r="0" b="0"/>
          <a:pathLst>
            <a:path>
              <a:moveTo>
                <a:pt x="2980737" y="0"/>
              </a:moveTo>
              <a:lnTo>
                <a:pt x="2980737" y="236989"/>
              </a:lnTo>
              <a:lnTo>
                <a:pt x="0" y="236989"/>
              </a:lnTo>
              <a:lnTo>
                <a:pt x="0" y="473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200D94-7FA1-4A93-B686-5DE29CD90E33}">
      <dsp:nvSpPr>
        <dsp:cNvPr id="0" name=""/>
        <dsp:cNvSpPr/>
      </dsp:nvSpPr>
      <dsp:spPr>
        <a:xfrm>
          <a:off x="5304" y="1553276"/>
          <a:ext cx="884453" cy="589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TSH: 0.1 to 2.5 mU/L </a:t>
          </a:r>
        </a:p>
      </dsp:txBody>
      <dsp:txXfrm>
        <a:off x="22574" y="1570546"/>
        <a:ext cx="849913" cy="555095"/>
      </dsp:txXfrm>
    </dsp:sp>
    <dsp:sp modelId="{632436B7-6072-41E1-B0F8-FDD8086DEE7D}">
      <dsp:nvSpPr>
        <dsp:cNvPr id="0" name=""/>
        <dsp:cNvSpPr/>
      </dsp:nvSpPr>
      <dsp:spPr>
        <a:xfrm>
          <a:off x="401811" y="2142911"/>
          <a:ext cx="91440" cy="235854"/>
        </a:xfrm>
        <a:custGeom>
          <a:avLst/>
          <a:gdLst/>
          <a:ahLst/>
          <a:cxnLst/>
          <a:rect l="0" t="0" r="0" b="0"/>
          <a:pathLst>
            <a:path>
              <a:moveTo>
                <a:pt x="45720" y="0"/>
              </a:moveTo>
              <a:lnTo>
                <a:pt x="45720" y="2358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00AA79-05F1-4D37-AD7B-4D92B96DE254}">
      <dsp:nvSpPr>
        <dsp:cNvPr id="0" name=""/>
        <dsp:cNvSpPr/>
      </dsp:nvSpPr>
      <dsp:spPr>
        <a:xfrm>
          <a:off x="5304" y="2378766"/>
          <a:ext cx="884453" cy="815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Euthyroid</a:t>
          </a:r>
        </a:p>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Ensure Iodine supplement</a:t>
          </a:r>
        </a:p>
      </dsp:txBody>
      <dsp:txXfrm>
        <a:off x="29180" y="2402642"/>
        <a:ext cx="836701" cy="767449"/>
      </dsp:txXfrm>
    </dsp:sp>
    <dsp:sp modelId="{7BE20993-81B0-42E2-8AB2-6CD2275A4ACC}">
      <dsp:nvSpPr>
        <dsp:cNvPr id="0" name=""/>
        <dsp:cNvSpPr/>
      </dsp:nvSpPr>
      <dsp:spPr>
        <a:xfrm>
          <a:off x="2657763" y="1079297"/>
          <a:ext cx="770505" cy="473978"/>
        </a:xfrm>
        <a:custGeom>
          <a:avLst/>
          <a:gdLst/>
          <a:ahLst/>
          <a:cxnLst/>
          <a:rect l="0" t="0" r="0" b="0"/>
          <a:pathLst>
            <a:path>
              <a:moveTo>
                <a:pt x="770505" y="0"/>
              </a:moveTo>
              <a:lnTo>
                <a:pt x="770505" y="236989"/>
              </a:lnTo>
              <a:lnTo>
                <a:pt x="0" y="236989"/>
              </a:lnTo>
              <a:lnTo>
                <a:pt x="0" y="473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C2EADB-D8B7-4274-A077-C80D4F2BA204}">
      <dsp:nvSpPr>
        <dsp:cNvPr id="0" name=""/>
        <dsp:cNvSpPr/>
      </dsp:nvSpPr>
      <dsp:spPr>
        <a:xfrm>
          <a:off x="2043085" y="1553276"/>
          <a:ext cx="1229355" cy="589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TSH</a:t>
          </a:r>
          <a:r>
            <a:rPr lang="en-AU" sz="1200" kern="1200">
              <a:latin typeface="Arial" panose="020B0604020202020204" pitchFamily="34" charset="0"/>
              <a:cs typeface="Arial" panose="020B0604020202020204" pitchFamily="34" charset="0"/>
            </a:rPr>
            <a:t> 2.5-4.0 </a:t>
          </a:r>
          <a:r>
            <a:rPr lang="en-AU" sz="1100" b="1" kern="1200">
              <a:solidFill>
                <a:srgbClr val="FF0000"/>
              </a:solidFill>
              <a:latin typeface="Arial" panose="020B0604020202020204" pitchFamily="34" charset="0"/>
              <a:cs typeface="Arial" panose="020B0604020202020204" pitchFamily="34" charset="0"/>
            </a:rPr>
            <a:t>possible SCH</a:t>
          </a:r>
        </a:p>
      </dsp:txBody>
      <dsp:txXfrm>
        <a:off x="2060355" y="1570546"/>
        <a:ext cx="1194815" cy="555095"/>
      </dsp:txXfrm>
    </dsp:sp>
    <dsp:sp modelId="{DCCFADAC-84EE-4F4A-AEA7-552206195830}">
      <dsp:nvSpPr>
        <dsp:cNvPr id="0" name=""/>
        <dsp:cNvSpPr/>
      </dsp:nvSpPr>
      <dsp:spPr>
        <a:xfrm>
          <a:off x="2612043" y="2142911"/>
          <a:ext cx="91440" cy="235854"/>
        </a:xfrm>
        <a:custGeom>
          <a:avLst/>
          <a:gdLst/>
          <a:ahLst/>
          <a:cxnLst/>
          <a:rect l="0" t="0" r="0" b="0"/>
          <a:pathLst>
            <a:path>
              <a:moveTo>
                <a:pt x="45720" y="0"/>
              </a:moveTo>
              <a:lnTo>
                <a:pt x="45720" y="2358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17675F-57A7-4169-9AE5-3C545FCD7514}">
      <dsp:nvSpPr>
        <dsp:cNvPr id="0" name=""/>
        <dsp:cNvSpPr/>
      </dsp:nvSpPr>
      <dsp:spPr>
        <a:xfrm>
          <a:off x="1977578" y="2378766"/>
          <a:ext cx="1360369" cy="7241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Recheck TSH</a:t>
          </a:r>
        </a:p>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Measure FT4, TgAb and TPOAb</a:t>
          </a:r>
        </a:p>
      </dsp:txBody>
      <dsp:txXfrm>
        <a:off x="1998789" y="2399977"/>
        <a:ext cx="1317947" cy="681768"/>
      </dsp:txXfrm>
    </dsp:sp>
    <dsp:sp modelId="{262B75F6-F634-4DA6-A197-B06A3B567642}">
      <dsp:nvSpPr>
        <dsp:cNvPr id="0" name=""/>
        <dsp:cNvSpPr/>
      </dsp:nvSpPr>
      <dsp:spPr>
        <a:xfrm>
          <a:off x="2657763" y="3102956"/>
          <a:ext cx="768329" cy="343716"/>
        </a:xfrm>
        <a:custGeom>
          <a:avLst/>
          <a:gdLst/>
          <a:ahLst/>
          <a:cxnLst/>
          <a:rect l="0" t="0" r="0" b="0"/>
          <a:pathLst>
            <a:path>
              <a:moveTo>
                <a:pt x="0" y="0"/>
              </a:moveTo>
              <a:lnTo>
                <a:pt x="0" y="171858"/>
              </a:lnTo>
              <a:lnTo>
                <a:pt x="768329" y="171858"/>
              </a:lnTo>
              <a:lnTo>
                <a:pt x="768329" y="343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E3288F-4C54-49FF-A5B2-B3BE42C1CDC8}">
      <dsp:nvSpPr>
        <dsp:cNvPr id="0" name=""/>
        <dsp:cNvSpPr/>
      </dsp:nvSpPr>
      <dsp:spPr>
        <a:xfrm>
          <a:off x="2801902" y="3446673"/>
          <a:ext cx="1248379" cy="1060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Consider/suggest LT4 if TSH &gt;2.5 &lt;4  and TPOAB positive. If uncertain treat with LT4</a:t>
          </a:r>
        </a:p>
      </dsp:txBody>
      <dsp:txXfrm>
        <a:off x="2832957" y="3477728"/>
        <a:ext cx="1186269" cy="998184"/>
      </dsp:txXfrm>
    </dsp:sp>
    <dsp:sp modelId="{9D4F4C61-B0CD-47ED-A2A5-111E56E955FE}">
      <dsp:nvSpPr>
        <dsp:cNvPr id="0" name=""/>
        <dsp:cNvSpPr/>
      </dsp:nvSpPr>
      <dsp:spPr>
        <a:xfrm>
          <a:off x="1823073" y="3102956"/>
          <a:ext cx="834689" cy="372290"/>
        </a:xfrm>
        <a:custGeom>
          <a:avLst/>
          <a:gdLst/>
          <a:ahLst/>
          <a:cxnLst/>
          <a:rect l="0" t="0" r="0" b="0"/>
          <a:pathLst>
            <a:path>
              <a:moveTo>
                <a:pt x="834689" y="0"/>
              </a:moveTo>
              <a:lnTo>
                <a:pt x="834689" y="186145"/>
              </a:lnTo>
              <a:lnTo>
                <a:pt x="0" y="186145"/>
              </a:lnTo>
              <a:lnTo>
                <a:pt x="0" y="372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5F830-E4AB-4FC2-B17C-5EDD8B1C4179}">
      <dsp:nvSpPr>
        <dsp:cNvPr id="0" name=""/>
        <dsp:cNvSpPr/>
      </dsp:nvSpPr>
      <dsp:spPr>
        <a:xfrm>
          <a:off x="1077262" y="3475247"/>
          <a:ext cx="1491622" cy="1024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If TSH  &gt;2.5 &lt;4 and Antibody negative: ensure iodine supplementation and review  within 4 weeks. If uncertain treat with LT4</a:t>
          </a:r>
        </a:p>
      </dsp:txBody>
      <dsp:txXfrm>
        <a:off x="1107260" y="3505245"/>
        <a:ext cx="1431626" cy="964213"/>
      </dsp:txXfrm>
    </dsp:sp>
    <dsp:sp modelId="{7E964DAC-32F7-4B8B-BD60-55A6474FD81A}">
      <dsp:nvSpPr>
        <dsp:cNvPr id="0" name=""/>
        <dsp:cNvSpPr/>
      </dsp:nvSpPr>
      <dsp:spPr>
        <a:xfrm>
          <a:off x="3428268" y="1079297"/>
          <a:ext cx="1592277" cy="473978"/>
        </a:xfrm>
        <a:custGeom>
          <a:avLst/>
          <a:gdLst/>
          <a:ahLst/>
          <a:cxnLst/>
          <a:rect l="0" t="0" r="0" b="0"/>
          <a:pathLst>
            <a:path>
              <a:moveTo>
                <a:pt x="0" y="0"/>
              </a:moveTo>
              <a:lnTo>
                <a:pt x="0" y="236989"/>
              </a:lnTo>
              <a:lnTo>
                <a:pt x="1592277" y="236989"/>
              </a:lnTo>
              <a:lnTo>
                <a:pt x="1592277" y="473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81BC5E-0F4C-4560-BF59-F9C3854423CE}">
      <dsp:nvSpPr>
        <dsp:cNvPr id="0" name=""/>
        <dsp:cNvSpPr/>
      </dsp:nvSpPr>
      <dsp:spPr>
        <a:xfrm>
          <a:off x="4425706" y="1553276"/>
          <a:ext cx="1189678" cy="589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baseline="0">
              <a:latin typeface="Arial" panose="020B0604020202020204" pitchFamily="34" charset="0"/>
              <a:cs typeface="Arial" panose="020B0604020202020204" pitchFamily="34" charset="0"/>
            </a:rPr>
            <a:t>TSH 4-10 </a:t>
          </a:r>
        </a:p>
        <a:p>
          <a:pPr marL="0" lvl="0" indent="0" algn="ctr" defTabSz="488950">
            <a:lnSpc>
              <a:spcPct val="90000"/>
            </a:lnSpc>
            <a:spcBef>
              <a:spcPct val="0"/>
            </a:spcBef>
            <a:spcAft>
              <a:spcPct val="35000"/>
            </a:spcAft>
            <a:buNone/>
          </a:pPr>
          <a:r>
            <a:rPr lang="en-AU" sz="1100" b="1" kern="1200" baseline="0">
              <a:solidFill>
                <a:srgbClr val="FF0000"/>
              </a:solidFill>
              <a:latin typeface="Arial" panose="020B0604020202020204" pitchFamily="34" charset="0"/>
              <a:cs typeface="Arial" panose="020B0604020202020204" pitchFamily="34" charset="0"/>
            </a:rPr>
            <a:t>SCH</a:t>
          </a:r>
        </a:p>
      </dsp:txBody>
      <dsp:txXfrm>
        <a:off x="4442976" y="1570546"/>
        <a:ext cx="1155138" cy="555095"/>
      </dsp:txXfrm>
    </dsp:sp>
    <dsp:sp modelId="{A8528158-4AA3-4A4B-8779-09309A90F474}">
      <dsp:nvSpPr>
        <dsp:cNvPr id="0" name=""/>
        <dsp:cNvSpPr/>
      </dsp:nvSpPr>
      <dsp:spPr>
        <a:xfrm>
          <a:off x="4969545" y="2142911"/>
          <a:ext cx="91440" cy="292223"/>
        </a:xfrm>
        <a:custGeom>
          <a:avLst/>
          <a:gdLst/>
          <a:ahLst/>
          <a:cxnLst/>
          <a:rect l="0" t="0" r="0" b="0"/>
          <a:pathLst>
            <a:path>
              <a:moveTo>
                <a:pt x="51000" y="0"/>
              </a:moveTo>
              <a:lnTo>
                <a:pt x="51000" y="146111"/>
              </a:lnTo>
              <a:lnTo>
                <a:pt x="45720" y="146111"/>
              </a:lnTo>
              <a:lnTo>
                <a:pt x="45720" y="292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7016F6-08DC-434E-8B91-A96755F952DF}">
      <dsp:nvSpPr>
        <dsp:cNvPr id="0" name=""/>
        <dsp:cNvSpPr/>
      </dsp:nvSpPr>
      <dsp:spPr>
        <a:xfrm>
          <a:off x="4420488" y="2435135"/>
          <a:ext cx="1189554" cy="1985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Recheck TSH and measure FT4,TgAb and TPOAb</a:t>
          </a:r>
        </a:p>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Commence LT4 50 ug daily and monitor every 4 -6 weeks</a:t>
          </a:r>
        </a:p>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Review diagnosis after delivery and breastfeeding </a:t>
          </a:r>
        </a:p>
      </dsp:txBody>
      <dsp:txXfrm>
        <a:off x="4455329" y="2469976"/>
        <a:ext cx="1119872" cy="1915380"/>
      </dsp:txXfrm>
    </dsp:sp>
    <dsp:sp modelId="{E62C0AB7-D874-4A02-BE9E-C4BF92610569}">
      <dsp:nvSpPr>
        <dsp:cNvPr id="0" name=""/>
        <dsp:cNvSpPr/>
      </dsp:nvSpPr>
      <dsp:spPr>
        <a:xfrm>
          <a:off x="3428268" y="1079297"/>
          <a:ext cx="3019799" cy="473978"/>
        </a:xfrm>
        <a:custGeom>
          <a:avLst/>
          <a:gdLst/>
          <a:ahLst/>
          <a:cxnLst/>
          <a:rect l="0" t="0" r="0" b="0"/>
          <a:pathLst>
            <a:path>
              <a:moveTo>
                <a:pt x="0" y="0"/>
              </a:moveTo>
              <a:lnTo>
                <a:pt x="0" y="236989"/>
              </a:lnTo>
              <a:lnTo>
                <a:pt x="3019799" y="236989"/>
              </a:lnTo>
              <a:lnTo>
                <a:pt x="3019799" y="473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1D00B-FEE3-4CF2-B0EF-370F9BCC8379}">
      <dsp:nvSpPr>
        <dsp:cNvPr id="0" name=""/>
        <dsp:cNvSpPr/>
      </dsp:nvSpPr>
      <dsp:spPr>
        <a:xfrm>
          <a:off x="5949647" y="1553276"/>
          <a:ext cx="996841" cy="589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TSH &gt;10 </a:t>
          </a:r>
        </a:p>
        <a:p>
          <a:pPr marL="0" lvl="0" indent="0" algn="ctr" defTabSz="488950">
            <a:lnSpc>
              <a:spcPct val="90000"/>
            </a:lnSpc>
            <a:spcBef>
              <a:spcPct val="0"/>
            </a:spcBef>
            <a:spcAft>
              <a:spcPct val="35000"/>
            </a:spcAft>
            <a:buNone/>
          </a:pPr>
          <a:r>
            <a:rPr lang="en-AU" sz="1100" b="1" kern="1200">
              <a:solidFill>
                <a:srgbClr val="FF0000"/>
              </a:solidFill>
              <a:latin typeface="Arial" panose="020B0604020202020204" pitchFamily="34" charset="0"/>
              <a:cs typeface="Arial" panose="020B0604020202020204" pitchFamily="34" charset="0"/>
            </a:rPr>
            <a:t>Hypothyroid</a:t>
          </a:r>
        </a:p>
      </dsp:txBody>
      <dsp:txXfrm>
        <a:off x="5966917" y="1570546"/>
        <a:ext cx="962301" cy="555095"/>
      </dsp:txXfrm>
    </dsp:sp>
    <dsp:sp modelId="{3687BACB-CF31-456E-A327-4DAF0630ECA9}">
      <dsp:nvSpPr>
        <dsp:cNvPr id="0" name=""/>
        <dsp:cNvSpPr/>
      </dsp:nvSpPr>
      <dsp:spPr>
        <a:xfrm>
          <a:off x="6341851" y="2142911"/>
          <a:ext cx="91440" cy="303915"/>
        </a:xfrm>
        <a:custGeom>
          <a:avLst/>
          <a:gdLst/>
          <a:ahLst/>
          <a:cxnLst/>
          <a:rect l="0" t="0" r="0" b="0"/>
          <a:pathLst>
            <a:path>
              <a:moveTo>
                <a:pt x="106216" y="0"/>
              </a:moveTo>
              <a:lnTo>
                <a:pt x="106216" y="151957"/>
              </a:lnTo>
              <a:lnTo>
                <a:pt x="45720" y="151957"/>
              </a:lnTo>
              <a:lnTo>
                <a:pt x="45720" y="3039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C76693-A460-497E-9E27-C1CBECACFF75}">
      <dsp:nvSpPr>
        <dsp:cNvPr id="0" name=""/>
        <dsp:cNvSpPr/>
      </dsp:nvSpPr>
      <dsp:spPr>
        <a:xfrm>
          <a:off x="5820163" y="2446827"/>
          <a:ext cx="1134816" cy="1833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Measure FT4, TgAb and TPOAb and commence LT4 50 ug  daily and monitor every 4 weeks</a:t>
          </a:r>
        </a:p>
        <a:p>
          <a:pPr marL="0" lvl="0" indent="0" algn="ctr"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Probable lifelong LT4 medication</a:t>
          </a:r>
        </a:p>
      </dsp:txBody>
      <dsp:txXfrm>
        <a:off x="5853401" y="2480065"/>
        <a:ext cx="1068340" cy="17668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ECB1558-AF84-446C-B126-D8524456C237}" type="datetimeFigureOut">
              <a:rPr lang="en-AU" smtClean="0"/>
              <a:t>10/07/2023</a:t>
            </a:fld>
            <a:endParaRPr lang="en-AU"/>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0756B89-0E9C-4911-B822-6B02C36E2DD1}" type="slidenum">
              <a:rPr lang="en-AU" smtClean="0"/>
              <a:t>‹#›</a:t>
            </a:fld>
            <a:endParaRPr lang="en-AU"/>
          </a:p>
        </p:txBody>
      </p:sp>
    </p:spTree>
    <p:extLst>
      <p:ext uri="{BB962C8B-B14F-4D97-AF65-F5344CB8AC3E}">
        <p14:creationId xmlns:p14="http://schemas.microsoft.com/office/powerpoint/2010/main" val="287901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0C588F6-4BD5-4DEC-8FB1-C68D103B4CC6}" type="slidenum">
              <a:rPr lang="en-AU" smtClean="0"/>
              <a:pPr>
                <a:defRPr/>
              </a:pPr>
              <a:t>4</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756B89-0E9C-4911-B822-6B02C36E2DD1}" type="slidenum">
              <a:rPr lang="en-AU" smtClean="0"/>
              <a:t>21</a:t>
            </a:fld>
            <a:endParaRPr lang="en-AU"/>
          </a:p>
        </p:txBody>
      </p:sp>
    </p:spTree>
    <p:extLst>
      <p:ext uri="{BB962C8B-B14F-4D97-AF65-F5344CB8AC3E}">
        <p14:creationId xmlns:p14="http://schemas.microsoft.com/office/powerpoint/2010/main" val="178225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756B89-0E9C-4911-B822-6B02C36E2DD1}" type="slidenum">
              <a:rPr lang="en-AU" smtClean="0"/>
              <a:t>5</a:t>
            </a:fld>
            <a:endParaRPr lang="en-AU"/>
          </a:p>
        </p:txBody>
      </p:sp>
    </p:spTree>
    <p:extLst>
      <p:ext uri="{BB962C8B-B14F-4D97-AF65-F5344CB8AC3E}">
        <p14:creationId xmlns:p14="http://schemas.microsoft.com/office/powerpoint/2010/main" val="216284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7CB941E-59EC-46C3-B8B6-BBE5428D2C59}" type="slidenum">
              <a:rPr lang="en-AU" smtClean="0">
                <a:latin typeface="Arial"/>
              </a:rPr>
              <a:t>7</a:t>
            </a:fld>
            <a:endParaRPr lang="en-AU">
              <a:latin typeface="Arial"/>
            </a:endParaRPr>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fld id="{E3D874D4-4019-462E-836E-A7C1C28B6AA0}" type="slidenum">
              <a:rPr kumimoji="1" lang="en-US" altLang="zh-CN" sz="1200"/>
              <a:pPr algn="r"/>
              <a:t>7</a:t>
            </a:fld>
            <a:endParaRPr kumimoji="1" lang="en-US" altLang="zh-CN" sz="1200"/>
          </a:p>
        </p:txBody>
      </p:sp>
      <p:sp>
        <p:nvSpPr>
          <p:cNvPr id="83972" name="Rectangle 2"/>
          <p:cNvSpPr>
            <a:spLocks noGrp="1" noRot="1" noChangeAspect="1" noChangeArrowheads="1" noTextEdit="1"/>
          </p:cNvSpPr>
          <p:nvPr>
            <p:ph type="sldImg"/>
          </p:nvPr>
        </p:nvSpPr>
        <p:spPr>
          <a:xfrm>
            <a:off x="381000" y="685800"/>
            <a:ext cx="6096000" cy="3429000"/>
          </a:xfrm>
        </p:spPr>
      </p:sp>
      <p:sp>
        <p:nvSpPr>
          <p:cNvPr id="83973" name="Rectangle 3"/>
          <p:cNvSpPr>
            <a:spLocks noGrp="1" noChangeArrowheads="1"/>
          </p:cNvSpPr>
          <p:nvPr>
            <p:ph type="body" idx="1"/>
          </p:nvPr>
        </p:nvSpPr>
        <p:spPr>
          <a:noFill/>
        </p:spPr>
        <p:txBody>
          <a:bodyPr/>
          <a:lstStyle/>
          <a:p>
            <a:pPr eaLnBrk="1" hangingPunct="1"/>
            <a:endParaRPr lang="zh-CN" altLang="zh-CN">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panose="020B0604020202020204" pitchFamily="34" charset="0"/>
            </a:endParaRPr>
          </a:p>
        </p:txBody>
      </p:sp>
      <p:sp>
        <p:nvSpPr>
          <p:cNvPr id="65540"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13A54873-E5D9-49D3-A7AE-D7A5745F14E4}" type="slidenum">
              <a:rPr lang="en-US" smtClean="0">
                <a:latin typeface="Arial" panose="020B0604020202020204" pitchFamily="34" charset="0"/>
              </a:rPr>
              <a:pPr fontAlgn="base">
                <a:spcBef>
                  <a:spcPct val="0"/>
                </a:spcBef>
                <a:spcAft>
                  <a:spcPct val="0"/>
                </a:spcAft>
              </a:pPr>
              <a:t>8</a:t>
            </a:fld>
            <a:endParaRPr 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D82BA2-35BA-4B52-BFD7-349725AC7DC9}" type="slidenum">
              <a:rPr lang="en-US" altLang="en-US" sz="1200" smtClean="0"/>
              <a:pPr eaLnBrk="1" hangingPunct="1"/>
              <a:t>10</a:t>
            </a:fld>
            <a:endParaRPr lang="en-US" altLang="en-US" sz="1200"/>
          </a:p>
        </p:txBody>
      </p:sp>
      <p:sp>
        <p:nvSpPr>
          <p:cNvPr id="59395" name="Rectangle 1026"/>
          <p:cNvSpPr>
            <a:spLocks noGrp="1" noRot="1" noChangeAspect="1" noChangeArrowheads="1" noTextEdit="1"/>
          </p:cNvSpPr>
          <p:nvPr>
            <p:ph type="sldImg"/>
          </p:nvPr>
        </p:nvSpPr>
        <p:spPr/>
      </p:sp>
      <p:sp>
        <p:nvSpPr>
          <p:cNvPr id="593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E46D0FB2-A779-4B42-9C39-CD3B30C0C96D}" type="slidenum">
              <a:rPr lang="en-US" smtClean="0"/>
              <a:pPr fontAlgn="base">
                <a:spcBef>
                  <a:spcPct val="0"/>
                </a:spcBef>
                <a:spcAft>
                  <a:spcPct val="0"/>
                </a:spcAft>
                <a:defRPr/>
              </a:pPr>
              <a:t>12</a:t>
            </a:fld>
            <a:endParaRPr lang="en-US"/>
          </a:p>
        </p:txBody>
      </p:sp>
      <p:sp>
        <p:nvSpPr>
          <p:cNvPr id="62467" name="Rectangle 1031"/>
          <p:cNvSpPr txBox="1">
            <a:spLocks noGrp="1" noChangeArrowheads="1"/>
          </p:cNvSpPr>
          <p:nvPr/>
        </p:nvSpPr>
        <p:spPr bwMode="auto">
          <a:xfrm>
            <a:off x="3659302" y="10214528"/>
            <a:ext cx="2798290" cy="53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90A31FD-9B66-4551-A6A7-06CEEAB41A9F}" type="slidenum">
              <a:rPr lang="en-AU" sz="1200">
                <a:latin typeface="Calibri" pitchFamily="34" charset="0"/>
              </a:rPr>
              <a:pPr algn="r"/>
              <a:t>12</a:t>
            </a:fld>
            <a:endParaRPr lang="en-AU" sz="1200">
              <a:latin typeface="Calibri" pitchFamily="34" charset="0"/>
            </a:endParaRPr>
          </a:p>
        </p:txBody>
      </p:sp>
      <p:sp>
        <p:nvSpPr>
          <p:cNvPr id="62468"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61B86E8-724E-4785-94A9-37899DD4DB0C}" type="slidenum">
              <a:rPr lang="en-AU" smtClean="0"/>
              <a:t>14</a:t>
            </a:fld>
            <a:endParaRPr lang="en-AU"/>
          </a:p>
        </p:txBody>
      </p:sp>
      <p:sp>
        <p:nvSpPr>
          <p:cNvPr id="70659" name="Rectangle 2"/>
          <p:cNvSpPr>
            <a:spLocks noGrp="1" noRot="1" noChangeAspect="1" noChangeArrowheads="1" noTextEdit="1"/>
          </p:cNvSpPr>
          <p:nvPr>
            <p:ph type="sldImg"/>
          </p:nvPr>
        </p:nvSpPr>
        <p:spPr>
          <a:xfrm>
            <a:off x="-268288" y="803275"/>
            <a:ext cx="7146926" cy="4021138"/>
          </a:xfrm>
        </p:spPr>
      </p:sp>
      <p:sp>
        <p:nvSpPr>
          <p:cNvPr id="70660" name="Rectangle 3"/>
          <p:cNvSpPr>
            <a:spLocks noGrp="1" noChangeArrowheads="1"/>
          </p:cNvSpPr>
          <p:nvPr>
            <p:ph type="body" idx="1"/>
          </p:nvPr>
        </p:nvSpPr>
        <p:spPr>
          <a:xfrm>
            <a:off x="661043" y="5090892"/>
            <a:ext cx="5288340" cy="4822950"/>
          </a:xfrm>
          <a:noFill/>
        </p:spPr>
        <p:txBody>
          <a:bodyPr/>
          <a:lstStyle/>
          <a:p>
            <a:pPr eaLnBrk="1" hangingPunct="1"/>
            <a:endParaRPr lang="en-US"/>
          </a:p>
        </p:txBody>
      </p:sp>
    </p:spTree>
    <p:extLst>
      <p:ext uri="{BB962C8B-B14F-4D97-AF65-F5344CB8AC3E}">
        <p14:creationId xmlns:p14="http://schemas.microsoft.com/office/powerpoint/2010/main" val="412651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4EA0FDB-7DCA-4332-B623-2F521BE9C09F}" type="slidenum">
              <a:rPr lang="en-US"/>
              <a:t>18</a:t>
            </a:fld>
            <a:endParaRPr lang="en-US"/>
          </a:p>
        </p:txBody>
      </p:sp>
      <p:sp>
        <p:nvSpPr>
          <p:cNvPr id="94210" name="Rectangle 2"/>
          <p:cNvSpPr>
            <a:spLocks noGrp="1" noRot="1" noChangeAspect="1" noChangeArrowheads="1" noTextEdit="1"/>
          </p:cNvSpPr>
          <p:nvPr>
            <p:ph type="sldImg"/>
          </p:nvPr>
        </p:nvSpPr>
        <p:spPr>
          <a:xfrm>
            <a:off x="381000" y="685800"/>
            <a:ext cx="6096000" cy="3429000"/>
          </a:xfrm>
        </p:spPr>
      </p:sp>
      <p:sp>
        <p:nvSpPr>
          <p:cNvPr id="94211"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0804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15BA7D-E4A9-4F9E-B341-FDFE646FD7B2}" type="slidenum">
              <a:rPr lang="en-AU" smtClean="0"/>
              <a:t>20</a:t>
            </a:fld>
            <a:endParaRPr lang="en-AU"/>
          </a:p>
        </p:txBody>
      </p:sp>
    </p:spTree>
    <p:extLst>
      <p:ext uri="{BB962C8B-B14F-4D97-AF65-F5344CB8AC3E}">
        <p14:creationId xmlns:p14="http://schemas.microsoft.com/office/powerpoint/2010/main" val="231652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9F88-D977-5F40-BDEC-359F11828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A1D0367-9110-045D-4C47-F0511E1B7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7851B03-8AE1-8965-FEB9-BBAA01ECDBC1}"/>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5" name="Footer Placeholder 4">
            <a:extLst>
              <a:ext uri="{FF2B5EF4-FFF2-40B4-BE49-F238E27FC236}">
                <a16:creationId xmlns:a16="http://schemas.microsoft.com/office/drawing/2014/main" id="{C61A78AB-D83A-8564-387C-88981E36DB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6CA299-CBF0-F2D6-62D3-252C50A25808}"/>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16677999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F69C-D814-058E-930F-83DC4DFEBF5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EE8C26-D63E-DE0D-96B0-8757AAFE5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C25252-FB65-BC5F-DD6E-AB68CA4CD023}"/>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5" name="Footer Placeholder 4">
            <a:extLst>
              <a:ext uri="{FF2B5EF4-FFF2-40B4-BE49-F238E27FC236}">
                <a16:creationId xmlns:a16="http://schemas.microsoft.com/office/drawing/2014/main" id="{7AEB053D-26B7-A6A1-3DF4-32E30BC9C3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FABE69-4D85-E5E5-A4D9-B8BE6A455A05}"/>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16533441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76A07A-80AD-1815-68BD-0FC2C12681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3D839EA-C4A0-8365-ABED-746A38CAEF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B63EFC-97D1-7BB9-F68C-953E29CFB840}"/>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5" name="Footer Placeholder 4">
            <a:extLst>
              <a:ext uri="{FF2B5EF4-FFF2-40B4-BE49-F238E27FC236}">
                <a16:creationId xmlns:a16="http://schemas.microsoft.com/office/drawing/2014/main" id="{F05A5026-3111-A981-B946-B26B3F40CD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500C8F-354B-FE3E-0F11-E32BC76B0A92}"/>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8041335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Red option 2">
    <p:spTree>
      <p:nvGrpSpPr>
        <p:cNvPr id="1" name=""/>
        <p:cNvGrpSpPr/>
        <p:nvPr/>
      </p:nvGrpSpPr>
      <p:grpSpPr>
        <a:xfrm>
          <a:off x="0" y="0"/>
          <a:ext cx="0" cy="0"/>
          <a:chOff x="0" y="0"/>
          <a:chExt cx="0" cy="0"/>
        </a:xfrm>
      </p:grpSpPr>
      <p:pic>
        <p:nvPicPr>
          <p:cNvPr id="4" name="Picture 6" descr="PPT Template_widescreen_background file_red.jpg"/>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269F7152-Edit.jpg"/>
          <p:cNvPicPr>
            <a:picLocks noChangeAspect="1"/>
          </p:cNvPicPr>
          <p:nvPr userDrawn="1"/>
        </p:nvPicPr>
        <p:blipFill>
          <a:blip r:embed="rId3">
            <a:extLst>
              <a:ext uri="{28A0092B-C50C-407E-A947-70E740481C1C}">
                <a14:useLocalDpi xmlns:a14="http://schemas.microsoft.com/office/drawing/2010/main" val="0"/>
              </a:ext>
            </a:extLst>
          </a:blip>
          <a:srcRect l="20099" r="20654"/>
          <a:stretch>
            <a:fillRect/>
          </a:stretch>
        </p:blipFill>
        <p:spPr bwMode="auto">
          <a:xfrm>
            <a:off x="6106584" y="1"/>
            <a:ext cx="6085416"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p:cNvSpPr>
            <a:spLocks noGrp="1"/>
          </p:cNvSpPr>
          <p:nvPr>
            <p:ph type="title"/>
          </p:nvPr>
        </p:nvSpPr>
        <p:spPr>
          <a:xfrm>
            <a:off x="509178" y="1721124"/>
            <a:ext cx="5287017" cy="1738173"/>
          </a:xfrm>
        </p:spPr>
        <p:txBody>
          <a:bodyPr anchor="t"/>
          <a:lstStyle>
            <a:lvl1pPr>
              <a:defRPr sz="2800">
                <a:solidFill>
                  <a:schemeClr val="bg1"/>
                </a:solidFill>
              </a:defRPr>
            </a:lvl1pPr>
          </a:lstStyle>
          <a:p>
            <a:r>
              <a:rPr lang="en-US"/>
              <a:t>Click to edit Master title style</a:t>
            </a:r>
          </a:p>
        </p:txBody>
      </p:sp>
      <p:sp>
        <p:nvSpPr>
          <p:cNvPr id="13" name="Text Placeholder 4"/>
          <p:cNvSpPr>
            <a:spLocks noGrp="1"/>
          </p:cNvSpPr>
          <p:nvPr>
            <p:ph type="body" sz="quarter" idx="11"/>
          </p:nvPr>
        </p:nvSpPr>
        <p:spPr>
          <a:xfrm>
            <a:off x="511109" y="3459296"/>
            <a:ext cx="5285089" cy="852488"/>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5953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2A637A-A02B-439E-B4D6-9424F563066F}" type="slidenum">
              <a:rPr lang="en-US"/>
              <a:pPr>
                <a:defRPr/>
              </a:pPr>
              <a:t>‹#›</a:t>
            </a:fld>
            <a:endParaRPr lang="en-US"/>
          </a:p>
        </p:txBody>
      </p:sp>
    </p:spTree>
    <p:extLst>
      <p:ext uri="{BB962C8B-B14F-4D97-AF65-F5344CB8AC3E}">
        <p14:creationId xmlns:p14="http://schemas.microsoft.com/office/powerpoint/2010/main" val="10167351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4086-C951-6869-8BE2-2744916C8A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C7C714E-AD66-9A33-8F1E-159C64AD4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C4A5E6-1306-0A84-6FCB-D20C5ECAB414}"/>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5" name="Footer Placeholder 4">
            <a:extLst>
              <a:ext uri="{FF2B5EF4-FFF2-40B4-BE49-F238E27FC236}">
                <a16:creationId xmlns:a16="http://schemas.microsoft.com/office/drawing/2014/main" id="{03B9AA57-8388-E429-D909-938910F710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63B666-A3BF-E0D8-0305-F6CEF2AB36CF}"/>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573300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8BEB-6FAF-64AD-58CD-304B705DDB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CB55550-97E4-7EEC-5813-F4B1DBD8D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58DAD8-0797-D001-E36A-69D987143C37}"/>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5" name="Footer Placeholder 4">
            <a:extLst>
              <a:ext uri="{FF2B5EF4-FFF2-40B4-BE49-F238E27FC236}">
                <a16:creationId xmlns:a16="http://schemas.microsoft.com/office/drawing/2014/main" id="{87ACB777-42CB-2F50-5B9E-4F045D9209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C1A728-9D7E-7C57-C2C8-ABA0998AC418}"/>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1772233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4D49-7B5B-121F-F1FF-308A652A8F9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BD7A8F9-8A54-C05A-66DE-2D24F0996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F9E2C70-F165-ECB6-83C3-94F0015C1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B2E20A9-DC89-39C7-6FF1-63BD656B55B5}"/>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6" name="Footer Placeholder 5">
            <a:extLst>
              <a:ext uri="{FF2B5EF4-FFF2-40B4-BE49-F238E27FC236}">
                <a16:creationId xmlns:a16="http://schemas.microsoft.com/office/drawing/2014/main" id="{4CE9958D-DA14-688E-7C6A-517E66BC3C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3338415-FA24-2349-9378-0DF73DB6FD00}"/>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27150444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1918-C63A-5FA8-14A3-F07211D7302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2C6DDC-6F61-4013-3E01-44923A2B0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B15AE-2C49-E6F3-F274-C05C4ECFB9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1AD266A-676F-A2FB-2995-1C910A359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3CC88-3175-6A2D-3838-7747F0416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68CB560-429C-321D-F6B2-CE2446A71DC6}"/>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8" name="Footer Placeholder 7">
            <a:extLst>
              <a:ext uri="{FF2B5EF4-FFF2-40B4-BE49-F238E27FC236}">
                <a16:creationId xmlns:a16="http://schemas.microsoft.com/office/drawing/2014/main" id="{6F8D3937-675E-F49E-A43C-ADA4D9B972E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C5FD786-A472-1E72-18FB-314AAD6E1CB4}"/>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32213011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9365-0580-F707-C945-96002F2EBCF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601F4FA-9F5C-7728-FAE8-93F40FCB0923}"/>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4" name="Footer Placeholder 3">
            <a:extLst>
              <a:ext uri="{FF2B5EF4-FFF2-40B4-BE49-F238E27FC236}">
                <a16:creationId xmlns:a16="http://schemas.microsoft.com/office/drawing/2014/main" id="{93A7BE0F-3914-EB64-FBD7-B35DE95FF1B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9DB2406-1685-3FE8-F5B1-888AD9289186}"/>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39981253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C5ED0-B9F0-9BD5-286A-794DFC0A3881}"/>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3" name="Footer Placeholder 2">
            <a:extLst>
              <a:ext uri="{FF2B5EF4-FFF2-40B4-BE49-F238E27FC236}">
                <a16:creationId xmlns:a16="http://schemas.microsoft.com/office/drawing/2014/main" id="{E9BFD1B6-06A1-15D1-9279-7C0FCF8748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F91A44B-5567-5087-FF6A-2A5BB4A1C1E2}"/>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33250752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501-5142-061B-CD9D-F6B571EE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E57C86B-47F9-C6D3-F3D1-98A6BE814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95AB4AB-3535-75C5-FAD2-CADEC777E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B9FC4-9B10-E91F-CD5C-80F49420E8DD}"/>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6" name="Footer Placeholder 5">
            <a:extLst>
              <a:ext uri="{FF2B5EF4-FFF2-40B4-BE49-F238E27FC236}">
                <a16:creationId xmlns:a16="http://schemas.microsoft.com/office/drawing/2014/main" id="{304CA777-9845-47EF-28E4-33942D2076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1CB216-2E17-6107-4C8B-98908090172C}"/>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4635948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6B9B-A306-187B-993B-BA9A6D236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0375F5B-946D-FCFB-9AD4-720DBEF02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DB88C14-FC07-776B-2315-8C58C1EFA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E31A5-5058-6A74-8897-16D78EEBB7C3}"/>
              </a:ext>
            </a:extLst>
          </p:cNvPr>
          <p:cNvSpPr>
            <a:spLocks noGrp="1"/>
          </p:cNvSpPr>
          <p:nvPr>
            <p:ph type="dt" sz="half" idx="10"/>
          </p:nvPr>
        </p:nvSpPr>
        <p:spPr/>
        <p:txBody>
          <a:bodyPr/>
          <a:lstStyle/>
          <a:p>
            <a:fld id="{D4EF6B17-15A1-47EE-9586-6390B86ADD8A}" type="datetimeFigureOut">
              <a:rPr lang="en-AU" smtClean="0"/>
              <a:t>10/07/2023</a:t>
            </a:fld>
            <a:endParaRPr lang="en-AU"/>
          </a:p>
        </p:txBody>
      </p:sp>
      <p:sp>
        <p:nvSpPr>
          <p:cNvPr id="6" name="Footer Placeholder 5">
            <a:extLst>
              <a:ext uri="{FF2B5EF4-FFF2-40B4-BE49-F238E27FC236}">
                <a16:creationId xmlns:a16="http://schemas.microsoft.com/office/drawing/2014/main" id="{24BFA681-B215-E6B6-E001-600C66A48D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A34BFA-F0B5-37B5-19A7-6A05554BA898}"/>
              </a:ext>
            </a:extLst>
          </p:cNvPr>
          <p:cNvSpPr>
            <a:spLocks noGrp="1"/>
          </p:cNvSpPr>
          <p:nvPr>
            <p:ph type="sldNum" sz="quarter" idx="12"/>
          </p:nvPr>
        </p:nvSpPr>
        <p:spPr/>
        <p:txBody>
          <a:bodyPr/>
          <a:lstStyle/>
          <a:p>
            <a:fld id="{8419DEDD-0587-453E-9A6A-C29085A5CC87}" type="slidenum">
              <a:rPr lang="en-AU" smtClean="0"/>
              <a:t>‹#›</a:t>
            </a:fld>
            <a:endParaRPr lang="en-AU"/>
          </a:p>
        </p:txBody>
      </p:sp>
    </p:spTree>
    <p:extLst>
      <p:ext uri="{BB962C8B-B14F-4D97-AF65-F5344CB8AC3E}">
        <p14:creationId xmlns:p14="http://schemas.microsoft.com/office/powerpoint/2010/main" val="11594825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AE0C8-B008-F045-1FD9-22880BDE4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F45871-A838-7F94-A18C-7167C5526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9A4AB4-95CE-E070-9BAF-278E83C65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F6B17-15A1-47EE-9586-6390B86ADD8A}" type="datetimeFigureOut">
              <a:rPr lang="en-AU" smtClean="0"/>
              <a:t>10/07/2023</a:t>
            </a:fld>
            <a:endParaRPr lang="en-AU"/>
          </a:p>
        </p:txBody>
      </p:sp>
      <p:sp>
        <p:nvSpPr>
          <p:cNvPr id="5" name="Footer Placeholder 4">
            <a:extLst>
              <a:ext uri="{FF2B5EF4-FFF2-40B4-BE49-F238E27FC236}">
                <a16:creationId xmlns:a16="http://schemas.microsoft.com/office/drawing/2014/main" id="{460A53A2-1AA1-80A5-E20D-7B68057C1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0733C0A-F23E-0E7B-4056-4FDDDE49F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9DEDD-0587-453E-9A6A-C29085A5CC87}" type="slidenum">
              <a:rPr lang="en-AU" smtClean="0"/>
              <a:t>‹#›</a:t>
            </a:fld>
            <a:endParaRPr lang="en-AU"/>
          </a:p>
        </p:txBody>
      </p:sp>
    </p:spTree>
    <p:extLst>
      <p:ext uri="{BB962C8B-B14F-4D97-AF65-F5344CB8AC3E}">
        <p14:creationId xmlns:p14="http://schemas.microsoft.com/office/powerpoint/2010/main" val="3733297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rl.avanan.click/v2/___http:/www.thyroidmanager.org/___.YXAzOmhsZTphOm86ZGMzMTZlZjE1YWVkMzUyNDZhMWE3YjIzN2U0ODg3ZTY6NjoyOWE2OjY4MGUxNjkxYWQyOWI4ZDc2MGFiZTFkOTg4NTI4MjE2OWNjYWQyOTQ2ZTc2M2YyNGFjOTk2MGM1YTQ3ZjU0NmQ6cDpU"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rl.avanan.click/v2/___https:/www.ogmagazine.org.au/18/2-18/management-hypothyroidism-pregnancy/___.YXAzOmhsZTphOm86ZGMzMTZlZjE1YWVkMzUyNDZhMWE3YjIzN2U0ODg3ZTY6Njo5ODdmOjBjNzk2MGI5NmVkYjkzMmJhYjhhZWRiMDYxMjMxOTc4NzM3OGIzMzk0OTM1MWRmNDdkZWFhNmY0Y2M4MmI2ODQ6cDpU" TargetMode="External"/><Relationship Id="rId2" Type="http://schemas.openxmlformats.org/officeDocument/2006/relationships/hyperlink" Target="https://url.avanan.click/v2/___https:/www.ogmagazine.org.au/14/3-14/iodine-deficiency/___.YXAzOmhsZTphOm86ZGMzMTZlZjE1YWVkMzUyNDZhMWE3YjIzN2U0ODg3ZTY6Njo4NTA2OmMwYWFlYjQ2YjU4OTNlMjJjNmY4NTBkYjE3ZDI2ZTI2MGE4NDBhYTZjYjRhZTMwYzY0YTc3YzE3N2QyYTM2NDY6cDp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785" y="404664"/>
            <a:ext cx="4703007" cy="2808312"/>
          </a:xfrm>
        </p:spPr>
        <p:txBody>
          <a:bodyPr>
            <a:noAutofit/>
          </a:bodyPr>
          <a:lstStyle/>
          <a:p>
            <a:r>
              <a:rPr lang="en-AU">
                <a:solidFill>
                  <a:schemeClr val="tx1"/>
                </a:solidFill>
                <a:latin typeface="Arial" panose="020B0604020202020204" pitchFamily="34" charset="0"/>
                <a:cs typeface="Arial" panose="020B0604020202020204" pitchFamily="34" charset="0"/>
              </a:rPr>
              <a:t>Thyroid Disorders in Pregnancy and the Postpartum- an update 2023. </a:t>
            </a:r>
          </a:p>
        </p:txBody>
      </p:sp>
      <p:sp>
        <p:nvSpPr>
          <p:cNvPr id="3" name="Text Placeholder 2"/>
          <p:cNvSpPr>
            <a:spLocks noGrp="1"/>
          </p:cNvSpPr>
          <p:nvPr>
            <p:ph type="body" sz="quarter" idx="11"/>
          </p:nvPr>
        </p:nvSpPr>
        <p:spPr>
          <a:xfrm>
            <a:off x="527703" y="2402027"/>
            <a:ext cx="5285089" cy="852488"/>
          </a:xfrm>
        </p:spPr>
        <p:txBody>
          <a:bodyPr>
            <a:noAutofit/>
          </a:bodyPr>
          <a:lstStyle/>
          <a:p>
            <a:r>
              <a:rPr lang="en-US" altLang="en-US" sz="1800" b="1" dirty="0">
                <a:latin typeface="Arial" panose="020B0604020202020204" pitchFamily="34" charset="0"/>
                <a:cs typeface="Arial" panose="020B0604020202020204" pitchFamily="34" charset="0"/>
              </a:rPr>
              <a:t>Presented by</a:t>
            </a:r>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Creswell J Eastman AO MB BS MD (Syd) FRACP FRCPA FAFPHM ACCAM</a:t>
            </a:r>
          </a:p>
          <a:p>
            <a:r>
              <a:rPr lang="en-US" altLang="en-US" sz="1800" dirty="0">
                <a:latin typeface="Arial" panose="020B0604020202020204" pitchFamily="34" charset="0"/>
                <a:cs typeface="Arial" panose="020B0604020202020204" pitchFamily="34" charset="0"/>
              </a:rPr>
              <a:t>Clinical Professor of Medicine Sydney Medical School, The University of Sydney; Consultant Emeritus </a:t>
            </a:r>
            <a:r>
              <a:rPr lang="en-US" altLang="en-US" sz="1800" dirty="0" err="1">
                <a:latin typeface="Arial" panose="020B0604020202020204" pitchFamily="34" charset="0"/>
                <a:cs typeface="Arial" panose="020B0604020202020204" pitchFamily="34" charset="0"/>
              </a:rPr>
              <a:t>Westmead</a:t>
            </a:r>
            <a:r>
              <a:rPr lang="en-US" altLang="en-US" sz="1800" dirty="0">
                <a:latin typeface="Arial" panose="020B0604020202020204" pitchFamily="34" charset="0"/>
                <a:cs typeface="Arial" panose="020B0604020202020204" pitchFamily="34" charset="0"/>
              </a:rPr>
              <a:t> Hospital</a:t>
            </a:r>
          </a:p>
          <a:p>
            <a:r>
              <a:rPr lang="en-US" altLang="en-US" sz="1800" dirty="0">
                <a:latin typeface="Arial" panose="020B0604020202020204" pitchFamily="34" charset="0"/>
                <a:cs typeface="Arial" panose="020B0604020202020204" pitchFamily="34" charset="0"/>
              </a:rPr>
              <a:t>Principal Medical Adviser the Australian Thyroid Foundation</a:t>
            </a:r>
          </a:p>
          <a:p>
            <a:r>
              <a:rPr lang="en-US" altLang="en-US" sz="1800" dirty="0">
                <a:latin typeface="Arial" panose="020B0604020202020204" pitchFamily="34" charset="0"/>
                <a:cs typeface="Arial" panose="020B0604020202020204" pitchFamily="34" charset="0"/>
              </a:rPr>
              <a:t>Chairman Australian Centre for Control of Iodine Deficiency Disorders (www.accidd.org)</a:t>
            </a:r>
          </a:p>
          <a:p>
            <a:r>
              <a:rPr lang="en-US" altLang="en-US" sz="1800" dirty="0" err="1">
                <a:latin typeface="Arial" panose="020B0604020202020204" pitchFamily="34" charset="0"/>
                <a:cs typeface="Arial" panose="020B0604020202020204" pitchFamily="34" charset="0"/>
                <a:hlinkClick r:id="rId2"/>
              </a:rPr>
              <a:t>wwwˌthyroidmanagerˌorg</a:t>
            </a:r>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3757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NS"/>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t="2426"/>
          <a:stretch>
            <a:fillRect/>
          </a:stretch>
        </p:blipFill>
        <p:spPr bwMode="auto">
          <a:xfrm>
            <a:off x="1477108" y="672122"/>
            <a:ext cx="8917354" cy="605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EC7F701-FE52-E814-F25A-1AECAD08C250}"/>
              </a:ext>
            </a:extLst>
          </p:cNvPr>
          <p:cNvSpPr txBox="1"/>
          <p:nvPr/>
        </p:nvSpPr>
        <p:spPr>
          <a:xfrm>
            <a:off x="4971288" y="1580126"/>
            <a:ext cx="1493520" cy="646331"/>
          </a:xfrm>
          <a:prstGeom prst="rect">
            <a:avLst/>
          </a:prstGeom>
          <a:noFill/>
        </p:spPr>
        <p:txBody>
          <a:bodyPr wrap="square" rtlCol="0">
            <a:spAutoFit/>
          </a:bodyPr>
          <a:lstStyle/>
          <a:p>
            <a:r>
              <a:rPr lang="en-AU" b="1">
                <a:solidFill>
                  <a:srgbClr val="FF0000"/>
                </a:solidFill>
              </a:rPr>
              <a:t>level in foetus</a:t>
            </a:r>
          </a:p>
        </p:txBody>
      </p:sp>
      <p:sp>
        <p:nvSpPr>
          <p:cNvPr id="2" name="TextBox 1">
            <a:extLst>
              <a:ext uri="{FF2B5EF4-FFF2-40B4-BE49-F238E27FC236}">
                <a16:creationId xmlns:a16="http://schemas.microsoft.com/office/drawing/2014/main" id="{02283BAC-7B75-736D-456E-2C02FD23A6FB}"/>
              </a:ext>
            </a:extLst>
          </p:cNvPr>
          <p:cNvSpPr txBox="1"/>
          <p:nvPr/>
        </p:nvSpPr>
        <p:spPr>
          <a:xfrm>
            <a:off x="1617785" y="211015"/>
            <a:ext cx="8768861" cy="400110"/>
          </a:xfrm>
          <a:prstGeom prst="rect">
            <a:avLst/>
          </a:prstGeom>
          <a:noFill/>
        </p:spPr>
        <p:txBody>
          <a:bodyPr wrap="square" rtlCol="0">
            <a:spAutoFit/>
          </a:bodyPr>
          <a:lstStyle/>
          <a:p>
            <a:pPr algn="ctr"/>
            <a:r>
              <a:rPr lang="en-AU" sz="2000" b="1">
                <a:latin typeface="Arial" panose="020B0604020202020204" pitchFamily="34" charset="0"/>
                <a:cs typeface="Arial" panose="020B0604020202020204" pitchFamily="34" charset="0"/>
              </a:rPr>
              <a:t>Effects of ID (decreased T4 action) on the developing human brain</a:t>
            </a:r>
          </a:p>
        </p:txBody>
      </p:sp>
    </p:spTree>
    <p:extLst>
      <p:ext uri="{BB962C8B-B14F-4D97-AF65-F5344CB8AC3E}">
        <p14:creationId xmlns:p14="http://schemas.microsoft.com/office/powerpoint/2010/main" val="1778276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4D62C-3714-1E14-420E-502A7B34F4B7}"/>
              </a:ext>
            </a:extLst>
          </p:cNvPr>
          <p:cNvSpPr>
            <a:spLocks noGrp="1"/>
          </p:cNvSpPr>
          <p:nvPr>
            <p:ph type="title"/>
          </p:nvPr>
        </p:nvSpPr>
        <p:spPr>
          <a:xfrm>
            <a:off x="831980" y="199662"/>
            <a:ext cx="10515600" cy="1341755"/>
          </a:xfrm>
        </p:spPr>
        <p:txBody>
          <a:bodyPr vert="horz" lIns="91440" tIns="45720" rIns="91440" bIns="45720" rtlCol="0" anchor="ctr">
            <a:normAutofit/>
          </a:bodyPr>
          <a:lstStyle/>
          <a:p>
            <a:r>
              <a:rPr lang="en-US" sz="2800" b="1" kern="1200">
                <a:solidFill>
                  <a:schemeClr val="tx1"/>
                </a:solidFill>
                <a:latin typeface="Arial" panose="020B0604020202020204" pitchFamily="34" charset="0"/>
                <a:cs typeface="Arial" panose="020B0604020202020204" pitchFamily="34" charset="0"/>
              </a:rPr>
              <a:t>Re-emergence of Iodine Deficiency in Australia in the 1990s</a:t>
            </a:r>
          </a:p>
        </p:txBody>
      </p:sp>
      <p:sp>
        <p:nvSpPr>
          <p:cNvPr id="3" name="Content Placeholder 2">
            <a:extLst>
              <a:ext uri="{FF2B5EF4-FFF2-40B4-BE49-F238E27FC236}">
                <a16:creationId xmlns:a16="http://schemas.microsoft.com/office/drawing/2014/main" id="{E92F5367-83A5-8D0B-4880-C1488DD630EA}"/>
              </a:ext>
            </a:extLst>
          </p:cNvPr>
          <p:cNvSpPr>
            <a:spLocks noGrp="1"/>
          </p:cNvSpPr>
          <p:nvPr>
            <p:ph idx="1"/>
          </p:nvPr>
        </p:nvSpPr>
        <p:spPr>
          <a:xfrm>
            <a:off x="831980" y="1158241"/>
            <a:ext cx="5158427" cy="5386250"/>
          </a:xfrm>
        </p:spPr>
        <p:txBody>
          <a:bodyPr vert="horz" lIns="91440" tIns="45720" rIns="91440" bIns="45720" rtlCol="0">
            <a:noAutofit/>
          </a:bodyPr>
          <a:lstStyle/>
          <a:p>
            <a:r>
              <a:rPr lang="en-US" sz="1600" dirty="0">
                <a:latin typeface="Arial" panose="020B0604020202020204" pitchFamily="34" charset="0"/>
                <a:cs typeface="Arial" panose="020B0604020202020204" pitchFamily="34" charset="0"/>
              </a:rPr>
              <a:t>Dietary iodine deficiency re-emerged in Australia in the 1990s and took us all by surprise. There was no national surveillance program in place. (Tasmania had an ongoing endemic </a:t>
            </a:r>
            <a:r>
              <a:rPr lang="en-US" sz="1600" dirty="0" err="1">
                <a:latin typeface="Arial" panose="020B0604020202020204" pitchFamily="34" charset="0"/>
                <a:cs typeface="Arial" panose="020B0604020202020204" pitchFamily="34" charset="0"/>
              </a:rPr>
              <a:t>goitre</a:t>
            </a:r>
            <a:r>
              <a:rPr lang="en-US" sz="1600" dirty="0">
                <a:latin typeface="Arial" panose="020B0604020202020204" pitchFamily="34" charset="0"/>
                <a:cs typeface="Arial" panose="020B0604020202020204" pitchFamily="34" charset="0"/>
              </a:rPr>
              <a:t> surveillance system in place)</a:t>
            </a:r>
          </a:p>
          <a:p>
            <a:r>
              <a:rPr lang="en-US" sz="1600" dirty="0">
                <a:latin typeface="Arial" panose="020B0604020202020204" pitchFamily="34" charset="0"/>
                <a:cs typeface="Arial" panose="020B0604020202020204" pitchFamily="34" charset="0"/>
              </a:rPr>
              <a:t>Up until the 1990s the major source of iodine in the Australian diet for the preceding 4 decades or so had been cows’ milk and other dairy products that contained iodine that leaked into the milk from iodophor </a:t>
            </a:r>
            <a:r>
              <a:rPr lang="en-US" sz="1600" dirty="0" err="1">
                <a:latin typeface="Arial" panose="020B0604020202020204" pitchFamily="34" charset="0"/>
                <a:cs typeface="Arial" panose="020B0604020202020204" pitchFamily="34" charset="0"/>
              </a:rPr>
              <a:t>sanitisers</a:t>
            </a:r>
            <a:r>
              <a:rPr lang="en-US" sz="1600" dirty="0">
                <a:latin typeface="Arial" panose="020B0604020202020204" pitchFamily="34" charset="0"/>
                <a:cs typeface="Arial" panose="020B0604020202020204" pitchFamily="34" charset="0"/>
              </a:rPr>
              <a:t>. The so-called “accidental public health triumph”.</a:t>
            </a:r>
          </a:p>
          <a:p>
            <a:r>
              <a:rPr lang="en-US" sz="1600" dirty="0">
                <a:latin typeface="Arial" panose="020B0604020202020204" pitchFamily="34" charset="0"/>
                <a:cs typeface="Arial" panose="020B0604020202020204" pitchFamily="34" charset="0"/>
              </a:rPr>
              <a:t>This all went sour when the </a:t>
            </a:r>
            <a:r>
              <a:rPr lang="en-US" sz="1600" u="sng" dirty="0">
                <a:latin typeface="Arial" panose="020B0604020202020204" pitchFamily="34" charset="0"/>
                <a:cs typeface="Arial" panose="020B0604020202020204" pitchFamily="34" charset="0"/>
              </a:rPr>
              <a:t>dairy industry quietly changed </a:t>
            </a:r>
            <a:r>
              <a:rPr lang="en-US" sz="1600" dirty="0">
                <a:latin typeface="Arial" panose="020B0604020202020204" pitchFamily="34" charset="0"/>
                <a:cs typeface="Arial" panose="020B0604020202020204" pitchFamily="34" charset="0"/>
              </a:rPr>
              <a:t>from iodine containing </a:t>
            </a:r>
            <a:r>
              <a:rPr lang="en-US" sz="1600" dirty="0" err="1">
                <a:latin typeface="Arial" panose="020B0604020202020204" pitchFamily="34" charset="0"/>
                <a:cs typeface="Arial" panose="020B0604020202020204" pitchFamily="34" charset="0"/>
              </a:rPr>
              <a:t>sanitisers</a:t>
            </a:r>
            <a:r>
              <a:rPr lang="en-US" sz="1600" dirty="0">
                <a:latin typeface="Arial" panose="020B0604020202020204" pitchFamily="34" charset="0"/>
                <a:cs typeface="Arial" panose="020B0604020202020204" pitchFamily="34" charset="0"/>
              </a:rPr>
              <a:t> to chlorine based </a:t>
            </a:r>
            <a:r>
              <a:rPr lang="en-US" sz="1600" dirty="0" err="1">
                <a:latin typeface="Arial" panose="020B0604020202020204" pitchFamily="34" charset="0"/>
                <a:cs typeface="Arial" panose="020B0604020202020204" pitchFamily="34" charset="0"/>
              </a:rPr>
              <a:t>sanitisers</a:t>
            </a:r>
            <a:r>
              <a:rPr lang="en-US" sz="1600" dirty="0">
                <a:latin typeface="Arial" panose="020B0604020202020204" pitchFamily="34" charset="0"/>
                <a:cs typeface="Arial" panose="020B0604020202020204" pitchFamily="34" charset="0"/>
              </a:rPr>
              <a:t> in the 1990s and did not inform the health industry of these changes.</a:t>
            </a:r>
          </a:p>
          <a:p>
            <a:r>
              <a:rPr lang="en-US" sz="1600" dirty="0">
                <a:latin typeface="Arial" panose="020B0604020202020204" pitchFamily="34" charset="0"/>
                <a:cs typeface="Arial" panose="020B0604020202020204" pitchFamily="34" charset="0"/>
              </a:rPr>
              <a:t>Retrospective studies of domestic </a:t>
            </a:r>
            <a:r>
              <a:rPr lang="en-US" sz="1600" dirty="0" err="1">
                <a:latin typeface="Arial" panose="020B0604020202020204" pitchFamily="34" charset="0"/>
                <a:cs typeface="Arial" panose="020B0604020202020204" pitchFamily="34" charset="0"/>
              </a:rPr>
              <a:t>iodised</a:t>
            </a:r>
            <a:r>
              <a:rPr lang="en-US" sz="1600" dirty="0">
                <a:latin typeface="Arial" panose="020B0604020202020204" pitchFamily="34" charset="0"/>
                <a:cs typeface="Arial" panose="020B0604020202020204" pitchFamily="34" charset="0"/>
              </a:rPr>
              <a:t> salt use turned up the fact that only 10% of the household salt sold in Australia for table and cooking purposes was </a:t>
            </a:r>
            <a:r>
              <a:rPr lang="en-US" sz="1600" dirty="0" err="1">
                <a:latin typeface="Arial" panose="020B0604020202020204" pitchFamily="34" charset="0"/>
                <a:cs typeface="Arial" panose="020B0604020202020204" pitchFamily="34" charset="0"/>
              </a:rPr>
              <a:t>iodised</a:t>
            </a:r>
            <a:r>
              <a:rPr lang="en-US" sz="1600" dirty="0">
                <a:latin typeface="Arial" panose="020B0604020202020204" pitchFamily="34" charset="0"/>
                <a:cs typeface="Arial" panose="020B0604020202020204" pitchFamily="34" charset="0"/>
              </a:rPr>
              <a:t>. Why?</a:t>
            </a:r>
          </a:p>
          <a:p>
            <a:r>
              <a:rPr lang="en-US" sz="1600" dirty="0">
                <a:latin typeface="Arial" panose="020B0604020202020204" pitchFamily="34" charset="0"/>
                <a:cs typeface="Arial" panose="020B0604020202020204" pitchFamily="34" charset="0"/>
              </a:rPr>
              <a:t>The food industry did not use </a:t>
            </a:r>
            <a:r>
              <a:rPr lang="en-US" sz="1600" dirty="0" err="1">
                <a:latin typeface="Arial" panose="020B0604020202020204" pitchFamily="34" charset="0"/>
                <a:cs typeface="Arial" panose="020B0604020202020204" pitchFamily="34" charset="0"/>
              </a:rPr>
              <a:t>iodised</a:t>
            </a:r>
            <a:r>
              <a:rPr lang="en-US" sz="1600" dirty="0">
                <a:latin typeface="Arial" panose="020B0604020202020204" pitchFamily="34" charset="0"/>
                <a:cs typeface="Arial" panose="020B0604020202020204" pitchFamily="34" charset="0"/>
              </a:rPr>
              <a:t> salt. “Nobody noticed and nobody seemed to care</a:t>
            </a:r>
            <a:r>
              <a:rPr lang="en-US" sz="18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EB4C31-AB10-9699-F98E-155665DF9613}"/>
              </a:ext>
            </a:extLst>
          </p:cNvPr>
          <p:cNvSpPr txBox="1"/>
          <p:nvPr/>
        </p:nvSpPr>
        <p:spPr>
          <a:xfrm>
            <a:off x="6279199" y="1249095"/>
            <a:ext cx="5164645" cy="134175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a:latin typeface="Arial" panose="020B0604020202020204" pitchFamily="34" charset="0"/>
                <a:cs typeface="Arial" panose="020B0604020202020204" pitchFamily="34" charset="0"/>
              </a:rPr>
              <a:t>Eastman CJ. “Where has all our iodine gone”? Med J Aust, Editorial 1999, vol 171:455-456.</a:t>
            </a:r>
          </a:p>
          <a:p>
            <a:pPr indent="-228600">
              <a:lnSpc>
                <a:spcPct val="90000"/>
              </a:lnSpc>
              <a:spcAft>
                <a:spcPts val="600"/>
              </a:spcAft>
              <a:buFont typeface="Arial" panose="020B0604020202020204" pitchFamily="34" charset="0"/>
              <a:buChar char="•"/>
            </a:pPr>
            <a:r>
              <a:rPr lang="en-US" sz="1600">
                <a:latin typeface="Arial" panose="020B0604020202020204" pitchFamily="34" charset="0"/>
                <a:cs typeface="Arial" panose="020B0604020202020204" pitchFamily="34" charset="0"/>
              </a:rPr>
              <a:t>Li M, Eastman CJ et al “Results of the National Iodine Nutrition Survey. Med J Aust. 2006, Vol 184:165-169</a:t>
            </a:r>
          </a:p>
        </p:txBody>
      </p:sp>
      <p:pic>
        <p:nvPicPr>
          <p:cNvPr id="6" name="Picture 5" descr="A picture containing text, outdoor, road, sky&#10;&#10;Description automatically generated">
            <a:extLst>
              <a:ext uri="{FF2B5EF4-FFF2-40B4-BE49-F238E27FC236}">
                <a16:creationId xmlns:a16="http://schemas.microsoft.com/office/drawing/2014/main" id="{D1E3126E-1581-C251-9219-C986AA56B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663" y="2590851"/>
            <a:ext cx="2406615" cy="1741714"/>
          </a:xfrm>
          <a:prstGeom prst="rect">
            <a:avLst/>
          </a:prstGeom>
        </p:spPr>
      </p:pic>
      <p:pic>
        <p:nvPicPr>
          <p:cNvPr id="8" name="Picture 7" descr="A person standing next to a white van&#10;&#10;Description automatically generated with medium confidence">
            <a:extLst>
              <a:ext uri="{FF2B5EF4-FFF2-40B4-BE49-F238E27FC236}">
                <a16:creationId xmlns:a16="http://schemas.microsoft.com/office/drawing/2014/main" id="{52F3177B-1D42-68DF-F85C-FFE508F39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255" y="2590850"/>
            <a:ext cx="2327381" cy="1741714"/>
          </a:xfrm>
          <a:prstGeom prst="rect">
            <a:avLst/>
          </a:prstGeom>
        </p:spPr>
      </p:pic>
      <p:pic>
        <p:nvPicPr>
          <p:cNvPr id="12" name="Picture 11" descr="A brick building with a sign in front of it&#10;&#10;Description automatically generated with medium confidence">
            <a:extLst>
              <a:ext uri="{FF2B5EF4-FFF2-40B4-BE49-F238E27FC236}">
                <a16:creationId xmlns:a16="http://schemas.microsoft.com/office/drawing/2014/main" id="{99D549DA-E0C5-C44D-7A08-8B4DF8F0A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663" y="4515421"/>
            <a:ext cx="2666347" cy="2029070"/>
          </a:xfrm>
          <a:prstGeom prst="rect">
            <a:avLst/>
          </a:prstGeom>
        </p:spPr>
      </p:pic>
      <p:pic>
        <p:nvPicPr>
          <p:cNvPr id="16" name="Picture 15" descr="A person standing next to a sign&#10;&#10;Description automatically generated with medium confidence">
            <a:extLst>
              <a:ext uri="{FF2B5EF4-FFF2-40B4-BE49-F238E27FC236}">
                <a16:creationId xmlns:a16="http://schemas.microsoft.com/office/drawing/2014/main" id="{F441C6A0-9729-FCAC-8A87-566742C65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5255" y="4502331"/>
            <a:ext cx="2516777" cy="2042160"/>
          </a:xfrm>
          <a:prstGeom prst="rect">
            <a:avLst/>
          </a:prstGeom>
        </p:spPr>
      </p:pic>
    </p:spTree>
    <p:extLst>
      <p:ext uri="{BB962C8B-B14F-4D97-AF65-F5344CB8AC3E}">
        <p14:creationId xmlns:p14="http://schemas.microsoft.com/office/powerpoint/2010/main" val="1269686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73" name="Group 53"/>
          <p:cNvGraphicFramePr>
            <a:graphicFrameLocks noGrp="1"/>
          </p:cNvGraphicFramePr>
          <p:nvPr>
            <p:extLst>
              <p:ext uri="{D42A27DB-BD31-4B8C-83A1-F6EECF244321}">
                <p14:modId xmlns:p14="http://schemas.microsoft.com/office/powerpoint/2010/main" val="2043224389"/>
              </p:ext>
            </p:extLst>
          </p:nvPr>
        </p:nvGraphicFramePr>
        <p:xfrm>
          <a:off x="2060293" y="983397"/>
          <a:ext cx="7694696" cy="5165225"/>
        </p:xfrm>
        <a:graphic>
          <a:graphicData uri="http://schemas.openxmlformats.org/drawingml/2006/table">
            <a:tbl>
              <a:tblPr/>
              <a:tblGrid>
                <a:gridCol w="2114458">
                  <a:extLst>
                    <a:ext uri="{9D8B030D-6E8A-4147-A177-3AD203B41FA5}">
                      <a16:colId xmlns:a16="http://schemas.microsoft.com/office/drawing/2014/main" val="20000"/>
                    </a:ext>
                  </a:extLst>
                </a:gridCol>
                <a:gridCol w="1872250">
                  <a:extLst>
                    <a:ext uri="{9D8B030D-6E8A-4147-A177-3AD203B41FA5}">
                      <a16:colId xmlns:a16="http://schemas.microsoft.com/office/drawing/2014/main" val="20001"/>
                    </a:ext>
                  </a:extLst>
                </a:gridCol>
                <a:gridCol w="1512202">
                  <a:extLst>
                    <a:ext uri="{9D8B030D-6E8A-4147-A177-3AD203B41FA5}">
                      <a16:colId xmlns:a16="http://schemas.microsoft.com/office/drawing/2014/main" val="20002"/>
                    </a:ext>
                  </a:extLst>
                </a:gridCol>
                <a:gridCol w="792106">
                  <a:extLst>
                    <a:ext uri="{9D8B030D-6E8A-4147-A177-3AD203B41FA5}">
                      <a16:colId xmlns:a16="http://schemas.microsoft.com/office/drawing/2014/main" val="20003"/>
                    </a:ext>
                  </a:extLst>
                </a:gridCol>
                <a:gridCol w="1403680">
                  <a:extLst>
                    <a:ext uri="{9D8B030D-6E8A-4147-A177-3AD203B41FA5}">
                      <a16:colId xmlns:a16="http://schemas.microsoft.com/office/drawing/2014/main" val="20004"/>
                    </a:ext>
                  </a:extLst>
                </a:gridCol>
              </a:tblGrid>
              <a:tr h="67508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800" b="1" i="0" u="none" strike="noStrike" cap="none" normalizeH="0" baseline="0">
                          <a:ln>
                            <a:noFill/>
                          </a:ln>
                          <a:solidFill>
                            <a:schemeClr val="tx1"/>
                          </a:solidFill>
                          <a:effectLst/>
                          <a:latin typeface="Arial"/>
                        </a:rPr>
                        <a:t>Authors</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800" b="1" i="0" u="none" strike="noStrike" cap="none" normalizeH="0" baseline="0">
                          <a:ln>
                            <a:noFill/>
                          </a:ln>
                          <a:solidFill>
                            <a:schemeClr val="tx1"/>
                          </a:solidFill>
                          <a:effectLst/>
                          <a:latin typeface="Arial"/>
                        </a:rPr>
                        <a:t>Subjects</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800" b="1" i="0" u="none" strike="noStrike" cap="none" normalizeH="0" baseline="0">
                          <a:ln>
                            <a:noFill/>
                          </a:ln>
                          <a:solidFill>
                            <a:schemeClr val="tx1"/>
                          </a:solidFill>
                          <a:effectLst/>
                          <a:latin typeface="Arial"/>
                        </a:rPr>
                        <a:t>Site</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800" b="1" i="0" u="none" strike="noStrike" cap="none" normalizeH="0" baseline="0">
                          <a:ln>
                            <a:noFill/>
                          </a:ln>
                          <a:solidFill>
                            <a:schemeClr val="tx1"/>
                          </a:solidFill>
                          <a:effectLst/>
                          <a:latin typeface="Arial"/>
                        </a:rPr>
                        <a:t>N =</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800" b="1" i="0" u="none" strike="noStrike" cap="none" normalizeH="0" baseline="0">
                          <a:ln>
                            <a:noFill/>
                          </a:ln>
                          <a:solidFill>
                            <a:schemeClr val="tx1"/>
                          </a:solidFill>
                          <a:effectLst/>
                          <a:latin typeface="Arial"/>
                        </a:rPr>
                        <a:t>Median</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800" b="1" i="0" u="none" strike="noStrike" cap="none" normalizeH="0" baseline="0">
                          <a:ln>
                            <a:noFill/>
                          </a:ln>
                          <a:solidFill>
                            <a:srgbClr val="FF0000"/>
                          </a:solidFill>
                          <a:effectLst/>
                          <a:latin typeface="Arial"/>
                        </a:rPr>
                        <a:t>*</a:t>
                      </a:r>
                      <a:r>
                        <a:rPr kumimoji="0" lang="en-AU" sz="1800" b="1" i="0" u="none" strike="noStrike" cap="none" normalizeH="0" baseline="0">
                          <a:ln>
                            <a:noFill/>
                          </a:ln>
                          <a:solidFill>
                            <a:schemeClr val="tx1"/>
                          </a:solidFill>
                          <a:effectLst/>
                          <a:latin typeface="Arial"/>
                        </a:rPr>
                        <a:t>UIC ug/l </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745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Gunton et al</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1999</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Pregnant</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Post-partum</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Northern Sydney</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81</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28</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C00000"/>
                          </a:solidFill>
                          <a:effectLst/>
                          <a:latin typeface="Arial"/>
                        </a:rPr>
                        <a:t>104</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79</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55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Li &amp;Eastman 1999</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Pregnant</a:t>
                      </a:r>
                    </a:p>
                    <a:p>
                      <a:pPr marL="0" marR="0" lvl="0" indent="0" algn="l" defTabSz="914400" rtl="0" eaLnBrk="1" fontAlgn="base" latinLnBrk="0" hangingPunct="1">
                        <a:lnSpc>
                          <a:spcPct val="100000"/>
                        </a:lnSpc>
                        <a:spcBef>
                          <a:spcPct val="20000"/>
                        </a:spcBef>
                        <a:spcAft>
                          <a:spcPct val="0"/>
                        </a:spcAft>
                        <a:buClrTx/>
                        <a:buSzTx/>
                        <a:buFontTx/>
                        <a:buNone/>
                      </a:pPr>
                      <a:endParaRPr kumimoji="0" lang="en-AU" sz="1400" b="0" i="0" u="none" strike="noStrike" cap="none" normalizeH="0" baseline="0">
                        <a:ln>
                          <a:noFill/>
                        </a:ln>
                        <a:solidFill>
                          <a:schemeClr val="tx1"/>
                        </a:solidFill>
                        <a:effectLst/>
                        <a:latin typeface="Arial"/>
                      </a:endParaRP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Western Sydney</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101</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88</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957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Hamrosi et al 2005 </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Caucasian</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Vietnam</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Ind/Sri Lankan</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Melbourne Victoria</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227</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263</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262</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52</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58</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61</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348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Travers &amp; Eastman</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et al. 2006 </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Pregnant</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&gt; 28 weeks</a:t>
                      </a:r>
                    </a:p>
                    <a:p>
                      <a:pPr marL="0" marR="0" lvl="0" indent="0" algn="l" defTabSz="914400" rtl="0" eaLnBrk="1" fontAlgn="base" latinLnBrk="0" hangingPunct="1">
                        <a:lnSpc>
                          <a:spcPct val="100000"/>
                        </a:lnSpc>
                        <a:spcBef>
                          <a:spcPct val="20000"/>
                        </a:spcBef>
                        <a:spcAft>
                          <a:spcPct val="0"/>
                        </a:spcAft>
                        <a:buClrTx/>
                        <a:buSzTx/>
                        <a:buFontTx/>
                        <a:buNone/>
                      </a:pPr>
                      <a:endParaRPr kumimoji="0" lang="en-AU" sz="1400" b="0" i="0" u="none" strike="noStrike" cap="none" normalizeH="0" baseline="0">
                        <a:ln>
                          <a:noFill/>
                        </a:ln>
                        <a:solidFill>
                          <a:schemeClr val="tx1"/>
                        </a:solidFill>
                        <a:effectLst/>
                        <a:latin typeface="Arial"/>
                      </a:endParaRP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Central</a:t>
                      </a:r>
                    </a:p>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Coast NSW</a:t>
                      </a:r>
                    </a:p>
                    <a:p>
                      <a:pPr marL="0" marR="0" lvl="0" indent="0" algn="l" defTabSz="914400" rtl="0" eaLnBrk="1" fontAlgn="base" latinLnBrk="0" hangingPunct="1">
                        <a:lnSpc>
                          <a:spcPct val="100000"/>
                        </a:lnSpc>
                        <a:spcBef>
                          <a:spcPct val="20000"/>
                        </a:spcBef>
                        <a:spcAft>
                          <a:spcPct val="0"/>
                        </a:spcAft>
                        <a:buClrTx/>
                        <a:buSzTx/>
                        <a:buFontTx/>
                        <a:buNone/>
                      </a:pPr>
                      <a:endParaRPr kumimoji="0" lang="en-AU" sz="1400" b="0" i="0" u="none" strike="noStrike" cap="none" normalizeH="0" baseline="0">
                        <a:ln>
                          <a:noFill/>
                        </a:ln>
                        <a:solidFill>
                          <a:schemeClr val="tx1"/>
                        </a:solidFill>
                        <a:effectLst/>
                        <a:latin typeface="Arial"/>
                      </a:endParaRP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815</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85</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22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Burgess et al 2007</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Antenatal clinic</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TAS</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285</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76</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33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Mackerras &amp; Eastman et al  2011</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Aboriginal teenagers </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N.T</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24</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49</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333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Nguyen et al 2010</a:t>
                      </a:r>
                    </a:p>
                  </a:txBody>
                  <a:tcPr marL="91442" marR="91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Pregnant antenatal clinic</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ACT</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0" i="0" u="none" strike="noStrike" cap="none" normalizeH="0" baseline="0">
                          <a:ln>
                            <a:noFill/>
                          </a:ln>
                          <a:solidFill>
                            <a:schemeClr val="tx1"/>
                          </a:solidFill>
                          <a:effectLst/>
                          <a:latin typeface="Arial"/>
                        </a:rPr>
                        <a:t>100</a:t>
                      </a:r>
                    </a:p>
                  </a:txBody>
                  <a:tcPr marL="91442" marR="91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AU" sz="1400" b="1" i="0" u="none" strike="noStrike" cap="none" normalizeH="0" baseline="0">
                          <a:ln>
                            <a:noFill/>
                          </a:ln>
                          <a:solidFill>
                            <a:srgbClr val="FF0000"/>
                          </a:solidFill>
                          <a:effectLst/>
                          <a:latin typeface="Arial"/>
                        </a:rPr>
                        <a:t>62</a:t>
                      </a:r>
                    </a:p>
                  </a:txBody>
                  <a:tcPr marL="91442" marR="91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874" name="Text Box 109"/>
          <p:cNvSpPr txBox="1">
            <a:spLocks noChangeArrowheads="1"/>
          </p:cNvSpPr>
          <p:nvPr/>
        </p:nvSpPr>
        <p:spPr bwMode="auto">
          <a:xfrm>
            <a:off x="1469985" y="152400"/>
            <a:ext cx="89694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AU" sz="2400">
                <a:cs typeface="Arial" panose="020B0604020202020204" pitchFamily="34" charset="0"/>
              </a:rPr>
              <a:t>Iodine Status of Pregnant Australian Women before mandatory salt iodisation of bread in 2009</a:t>
            </a:r>
          </a:p>
        </p:txBody>
      </p:sp>
      <p:sp>
        <p:nvSpPr>
          <p:cNvPr id="2" name="TextBox 1">
            <a:extLst>
              <a:ext uri="{FF2B5EF4-FFF2-40B4-BE49-F238E27FC236}">
                <a16:creationId xmlns:a16="http://schemas.microsoft.com/office/drawing/2014/main" id="{B59A9C65-DC3A-3C74-48E7-B00D9C8B6A94}"/>
              </a:ext>
            </a:extLst>
          </p:cNvPr>
          <p:cNvSpPr txBox="1"/>
          <p:nvPr/>
        </p:nvSpPr>
        <p:spPr>
          <a:xfrm>
            <a:off x="2660943" y="6149658"/>
            <a:ext cx="6493397" cy="369332"/>
          </a:xfrm>
          <a:prstGeom prst="rect">
            <a:avLst/>
          </a:prstGeom>
          <a:noFill/>
        </p:spPr>
        <p:txBody>
          <a:bodyPr wrap="square" rtlCol="0">
            <a:spAutoFit/>
          </a:bodyPr>
          <a:lstStyle/>
          <a:p>
            <a:pPr algn="ctr"/>
            <a:r>
              <a:rPr lang="en-AU" b="1">
                <a:solidFill>
                  <a:srgbClr val="FF0000"/>
                </a:solidFill>
              </a:rPr>
              <a:t>*UIC for pregnancy should be &gt;150 ug/l</a:t>
            </a:r>
          </a:p>
        </p:txBody>
      </p:sp>
    </p:spTree>
    <p:extLst>
      <p:ext uri="{BB962C8B-B14F-4D97-AF65-F5344CB8AC3E}">
        <p14:creationId xmlns:p14="http://schemas.microsoft.com/office/powerpoint/2010/main" val="18046983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7FB5-6745-900B-9315-0C98A123E84B}"/>
              </a:ext>
            </a:extLst>
          </p:cNvPr>
          <p:cNvSpPr>
            <a:spLocks noGrp="1"/>
          </p:cNvSpPr>
          <p:nvPr>
            <p:ph type="title"/>
          </p:nvPr>
        </p:nvSpPr>
        <p:spPr/>
        <p:txBody>
          <a:bodyPr>
            <a:normAutofit/>
          </a:bodyPr>
          <a:lstStyle/>
          <a:p>
            <a:r>
              <a:rPr lang="en-AU" sz="3000">
                <a:latin typeface="Arial" panose="020B0604020202020204" pitchFamily="34" charset="0"/>
                <a:cs typeface="Arial" panose="020B0604020202020204" pitchFamily="34" charset="0"/>
              </a:rPr>
              <a:t>Public health response to documentation of ID in Australia </a:t>
            </a:r>
            <a:br>
              <a:rPr lang="en-AU" sz="3000">
                <a:latin typeface="Arial" panose="020B0604020202020204" pitchFamily="34" charset="0"/>
                <a:cs typeface="Arial" panose="020B0604020202020204" pitchFamily="34" charset="0"/>
              </a:rPr>
            </a:br>
            <a:r>
              <a:rPr lang="en-AU" sz="3000">
                <a:latin typeface="Arial" panose="020B0604020202020204" pitchFamily="34" charset="0"/>
                <a:cs typeface="Arial" panose="020B0604020202020204" pitchFamily="34" charset="0"/>
              </a:rPr>
              <a:t>from the NINS study led by Westmead group in 2006</a:t>
            </a:r>
          </a:p>
        </p:txBody>
      </p:sp>
      <p:sp>
        <p:nvSpPr>
          <p:cNvPr id="3" name="Content Placeholder 2">
            <a:extLst>
              <a:ext uri="{FF2B5EF4-FFF2-40B4-BE49-F238E27FC236}">
                <a16:creationId xmlns:a16="http://schemas.microsoft.com/office/drawing/2014/main" id="{BF4BB722-EAA3-A1C9-8C53-2EB4ACD67A3A}"/>
              </a:ext>
            </a:extLst>
          </p:cNvPr>
          <p:cNvSpPr>
            <a:spLocks noGrp="1"/>
          </p:cNvSpPr>
          <p:nvPr>
            <p:ph idx="1"/>
          </p:nvPr>
        </p:nvSpPr>
        <p:spPr>
          <a:xfrm>
            <a:off x="838200" y="1929384"/>
            <a:ext cx="10515600" cy="4251960"/>
          </a:xfrm>
        </p:spPr>
        <p:txBody>
          <a:bodyPr>
            <a:normAutofit/>
          </a:bodyPr>
          <a:lstStyle/>
          <a:p>
            <a:r>
              <a:rPr lang="en-AU" sz="2200">
                <a:latin typeface="Arial" panose="020B0604020202020204" pitchFamily="34" charset="0"/>
                <a:cs typeface="Arial" panose="020B0604020202020204" pitchFamily="34" charset="0"/>
              </a:rPr>
              <a:t>Universal Salt Iodisation (USI) was advocated to Food Standards of Australia and New Zealand (FSANZ), but was rejected by the Australian “Food Industry”.</a:t>
            </a:r>
          </a:p>
          <a:p>
            <a:r>
              <a:rPr lang="en-AU" sz="2200">
                <a:latin typeface="Arial" panose="020B0604020202020204" pitchFamily="34" charset="0"/>
                <a:cs typeface="Arial" panose="020B0604020202020204" pitchFamily="34" charset="0"/>
              </a:rPr>
              <a:t>The compromise accepted by FSANZ, State, and NZ and Australian Federal Health Ministers was mandatory iodisation of all salt used in bread baking and “baked products”. This became mandatory in Australia and New Zealand in 2008.</a:t>
            </a:r>
          </a:p>
          <a:p>
            <a:r>
              <a:rPr lang="en-AU" sz="2200">
                <a:latin typeface="Arial" panose="020B0604020202020204" pitchFamily="34" charset="0"/>
                <a:cs typeface="Arial" panose="020B0604020202020204" pitchFamily="34" charset="0"/>
              </a:rPr>
              <a:t>This has worked to protect adults and children from iodine deficiency but is inadequate to prevent gestational iodine deficiency and to protect future generations of Australian children</a:t>
            </a:r>
          </a:p>
          <a:p>
            <a:r>
              <a:rPr lang="en-AU" sz="2400" u="sng">
                <a:latin typeface="Arial" panose="020B0604020202020204" pitchFamily="34" charset="0"/>
                <a:cs typeface="Arial" panose="020B0604020202020204" pitchFamily="34" charset="0"/>
              </a:rPr>
              <a:t>Voluntary iodine supplementation </a:t>
            </a:r>
            <a:r>
              <a:rPr lang="en-AU" sz="2400">
                <a:latin typeface="Arial" panose="020B0604020202020204" pitchFamily="34" charset="0"/>
                <a:cs typeface="Arial" panose="020B0604020202020204" pitchFamily="34" charset="0"/>
              </a:rPr>
              <a:t>for all pregnant and breastfeeding women, coupled with education of the population was recommended by NHMRC in 2009 to address the problem of ID in pregnancy and while breastfeeding. </a:t>
            </a:r>
          </a:p>
          <a:p>
            <a:pPr marL="0" indent="0">
              <a:buNone/>
            </a:pPr>
            <a:endParaRPr lang="en-AU"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639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sz="2800">
                <a:latin typeface="Arial"/>
              </a:rPr>
              <a:t>Iodine Intake in pregnant Australian women remains inadequate</a:t>
            </a:r>
          </a:p>
        </p:txBody>
      </p:sp>
      <p:sp>
        <p:nvSpPr>
          <p:cNvPr id="27651" name="Rectangle 3"/>
          <p:cNvSpPr>
            <a:spLocks noGrp="1" noChangeArrowheads="1"/>
          </p:cNvSpPr>
          <p:nvPr>
            <p:ph idx="1"/>
          </p:nvPr>
        </p:nvSpPr>
        <p:spPr>
          <a:xfrm>
            <a:off x="838200" y="1253331"/>
            <a:ext cx="10515600" cy="4351338"/>
          </a:xfrm>
        </p:spPr>
        <p:txBody>
          <a:bodyPr>
            <a:normAutofit fontScale="62500" lnSpcReduction="20000"/>
          </a:bodyPr>
          <a:lstStyle/>
          <a:p>
            <a:pPr eaLnBrk="1" hangingPunct="1">
              <a:lnSpc>
                <a:spcPct val="90000"/>
              </a:lnSpc>
            </a:pPr>
            <a:endParaRPr lang="en-US" sz="2400">
              <a:latin typeface="Arial"/>
            </a:endParaRPr>
          </a:p>
          <a:p>
            <a:pPr eaLnBrk="1" hangingPunct="1">
              <a:lnSpc>
                <a:spcPct val="90000"/>
              </a:lnSpc>
            </a:pPr>
            <a:r>
              <a:rPr lang="en-US" sz="3200">
                <a:latin typeface="Arial"/>
              </a:rPr>
              <a:t>As the recommended daily iodine intake during pregnancy and while breastfeeding is 250 ug then a significant proportion of pregnant Australian women are getting about half the daily requirement!</a:t>
            </a:r>
          </a:p>
          <a:p>
            <a:pPr eaLnBrk="1" hangingPunct="1">
              <a:lnSpc>
                <a:spcPct val="90000"/>
              </a:lnSpc>
            </a:pPr>
            <a:r>
              <a:rPr lang="en-US" sz="3200">
                <a:latin typeface="Arial"/>
              </a:rPr>
              <a:t>Iodised salt in bread has not corrected the problem for pregnancy.</a:t>
            </a:r>
          </a:p>
          <a:p>
            <a:r>
              <a:rPr lang="en-US" sz="3200">
                <a:latin typeface="Arial"/>
              </a:rPr>
              <a:t>Women who avoid bread and/or dairy products and/or seafood are at greatest risk of ID.</a:t>
            </a:r>
          </a:p>
          <a:p>
            <a:pPr eaLnBrk="1" hangingPunct="1">
              <a:lnSpc>
                <a:spcPct val="90000"/>
              </a:lnSpc>
            </a:pPr>
            <a:r>
              <a:rPr lang="en-US" sz="3200">
                <a:latin typeface="Arial"/>
              </a:rPr>
              <a:t>Therefore, Australian women of childbearing age, especially those who are pregnant or breastfeeding, should be taking iodine supplements. Where possible supplements should be commenced before pregnancy when planning a family.</a:t>
            </a:r>
          </a:p>
          <a:p>
            <a:pPr eaLnBrk="1" hangingPunct="1">
              <a:lnSpc>
                <a:spcPct val="90000"/>
              </a:lnSpc>
            </a:pPr>
            <a:r>
              <a:rPr lang="en-US" sz="3200">
                <a:latin typeface="Arial"/>
              </a:rPr>
              <a:t>The recommended supplement is 150 ug/day to make up to the RDI of 250 ug daily. This is line with WHO,UNICEF, ACOG, American Endo Soc, ETA, ATA, RANZCOG recommendations.</a:t>
            </a:r>
          </a:p>
          <a:p>
            <a:pPr eaLnBrk="1" hangingPunct="1">
              <a:lnSpc>
                <a:spcPct val="90000"/>
              </a:lnSpc>
            </a:pPr>
            <a:r>
              <a:rPr lang="en-US" sz="3200">
                <a:latin typeface="Arial"/>
              </a:rPr>
              <a:t>We need a better public health education campaign to get this message out to all women of reproductive age.</a:t>
            </a:r>
          </a:p>
          <a:p>
            <a:pPr eaLnBrk="1" hangingPunct="1">
              <a:lnSpc>
                <a:spcPct val="90000"/>
              </a:lnSpc>
            </a:pPr>
            <a:r>
              <a:rPr lang="en-US" sz="3200">
                <a:latin typeface="Arial"/>
              </a:rPr>
              <a:t>Remember   ---   “More is not better” --- excessive intake is potentially harmful and should be avoided.</a:t>
            </a:r>
          </a:p>
        </p:txBody>
      </p:sp>
    </p:spTree>
    <p:extLst>
      <p:ext uri="{BB962C8B-B14F-4D97-AF65-F5344CB8AC3E}">
        <p14:creationId xmlns:p14="http://schemas.microsoft.com/office/powerpoint/2010/main" val="2258283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 calcmode="lin" valueType="num">
                                      <p:cBhvr additive="base">
                                        <p:cTn id="43"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64FD2-1960-C2F9-D17D-A40A0771B21C}"/>
              </a:ext>
            </a:extLst>
          </p:cNvPr>
          <p:cNvSpPr txBox="1"/>
          <p:nvPr/>
        </p:nvSpPr>
        <p:spPr>
          <a:xfrm>
            <a:off x="1781908" y="519515"/>
            <a:ext cx="7565293" cy="6263253"/>
          </a:xfrm>
          <a:prstGeom prst="rect">
            <a:avLst/>
          </a:prstGeom>
          <a:noFill/>
        </p:spPr>
        <p:txBody>
          <a:bodyPr wrap="square">
            <a:spAutoFit/>
          </a:bodyPr>
          <a:lstStyle/>
          <a:p>
            <a:pPr algn="l"/>
            <a:endParaRPr lang="en-AU" sz="1100" b="0" i="0" u="none" strike="noStrike" baseline="0">
              <a:solidFill>
                <a:srgbClr val="000000"/>
              </a:solidFill>
              <a:latin typeface="Times New Roman" pitchFamily="18" charset="0"/>
            </a:endParaRPr>
          </a:p>
          <a:p>
            <a:r>
              <a:rPr lang="fi-FI" sz="1100" b="0" i="0" u="none" strike="noStrike" baseline="0">
                <a:solidFill>
                  <a:srgbClr val="000000"/>
                </a:solidFill>
                <a:latin typeface="Times New Roman" pitchFamily="18" charset="0"/>
              </a:rPr>
              <a:t> </a:t>
            </a:r>
            <a:r>
              <a:rPr lang="fi-FI" sz="1200" b="0" i="1" u="none" strike="noStrike" baseline="0">
                <a:solidFill>
                  <a:srgbClr val="000000"/>
                </a:solidFill>
                <a:latin typeface="Arial" panose="020B0604020202020204" pitchFamily="34" charset="0"/>
                <a:cs typeface="Arial" panose="020B0604020202020204" pitchFamily="34" charset="0"/>
              </a:rPr>
              <a:t>Asia Pac J Clin Nutr 2019;28(1):xxx-xxx </a:t>
            </a:r>
            <a:r>
              <a:rPr lang="fi-FI" sz="1200" b="0" i="0" u="none" strike="noStrike" baseline="0">
                <a:solidFill>
                  <a:srgbClr val="000000"/>
                </a:solidFill>
                <a:latin typeface="Arial" panose="020B0604020202020204" pitchFamily="34" charset="0"/>
                <a:cs typeface="Arial" panose="020B0604020202020204" pitchFamily="34" charset="0"/>
              </a:rPr>
              <a:t>xxx </a:t>
            </a:r>
          </a:p>
          <a:p>
            <a:endParaRPr lang="en-AU" sz="1200" b="0" i="0" u="none" strike="noStrike" baseline="0">
              <a:latin typeface="Arial" panose="020B0604020202020204" pitchFamily="34" charset="0"/>
              <a:cs typeface="Arial" panose="020B0604020202020204" pitchFamily="34" charset="0"/>
            </a:endParaRPr>
          </a:p>
          <a:p>
            <a:r>
              <a:rPr lang="en-AU" sz="1200" b="0" i="0" u="none" strike="noStrike" baseline="0">
                <a:latin typeface="Arial" panose="020B0604020202020204" pitchFamily="34" charset="0"/>
                <a:cs typeface="Arial" panose="020B0604020202020204" pitchFamily="34" charset="0"/>
              </a:rPr>
              <a:t> Mini Review</a:t>
            </a:r>
          </a:p>
          <a:p>
            <a:r>
              <a:rPr lang="en-US" sz="1200" b="1" i="0" u="none" strike="noStrike" baseline="0">
                <a:latin typeface="Arial" panose="020B0604020202020204" pitchFamily="34" charset="0"/>
                <a:cs typeface="Arial" panose="020B0604020202020204" pitchFamily="34" charset="0"/>
              </a:rPr>
              <a:t>The impact of mandatory iodine fortification and </a:t>
            </a:r>
            <a:endParaRPr lang="en-US" sz="1200" b="0" i="0" u="none" strike="noStrike" baseline="0">
              <a:latin typeface="Arial" panose="020B0604020202020204" pitchFamily="34" charset="0"/>
              <a:cs typeface="Arial" panose="020B0604020202020204" pitchFamily="34" charset="0"/>
            </a:endParaRPr>
          </a:p>
          <a:p>
            <a:r>
              <a:rPr lang="en-US" sz="1200" b="1" i="0" u="none" strike="noStrike" baseline="0">
                <a:latin typeface="Arial" panose="020B0604020202020204" pitchFamily="34" charset="0"/>
                <a:cs typeface="Arial" panose="020B0604020202020204" pitchFamily="34" charset="0"/>
              </a:rPr>
              <a:t>supplementation on pregnant and lactating women in Australia </a:t>
            </a:r>
            <a:endParaRPr lang="en-US" sz="1200" b="0" i="0" u="none" strike="noStrike" baseline="0">
              <a:latin typeface="Arial" panose="020B0604020202020204" pitchFamily="34" charset="0"/>
              <a:cs typeface="Arial" panose="020B0604020202020204" pitchFamily="34" charset="0"/>
            </a:endParaRPr>
          </a:p>
          <a:p>
            <a:endParaRPr lang="en-AU" sz="1200" b="0" i="0" u="none" strike="noStrike" baseline="0">
              <a:latin typeface="Arial" panose="020B0604020202020204" pitchFamily="34" charset="0"/>
              <a:cs typeface="Arial" panose="020B0604020202020204" pitchFamily="34" charset="0"/>
            </a:endParaRPr>
          </a:p>
          <a:p>
            <a:r>
              <a:rPr lang="en-AU" sz="1200" b="0" i="0" u="none" strike="noStrike" baseline="0">
                <a:latin typeface="Arial" panose="020B0604020202020204" pitchFamily="34" charset="0"/>
                <a:cs typeface="Arial" panose="020B0604020202020204" pitchFamily="34" charset="0"/>
              </a:rPr>
              <a:t>Stephen Hurley BCom, MD1, Creswell J Eastman AO, MD, FRACP2,3, Gisselle Gallego PhD1 </a:t>
            </a:r>
          </a:p>
          <a:p>
            <a:r>
              <a:rPr lang="en-US" sz="1200" b="0" i="1" u="none" strike="noStrike" baseline="0">
                <a:latin typeface="Arial" panose="020B0604020202020204" pitchFamily="34" charset="0"/>
                <a:cs typeface="Arial" panose="020B0604020202020204" pitchFamily="34" charset="0"/>
              </a:rPr>
              <a:t>1School of Medicine, University of Notre Dame, Australia, NSW, Australia </a:t>
            </a:r>
            <a:endParaRPr lang="en-US" sz="1200" b="0" i="0" u="none" strike="noStrike" baseline="0">
              <a:latin typeface="Arial" panose="020B0604020202020204" pitchFamily="34" charset="0"/>
              <a:cs typeface="Arial" panose="020B0604020202020204" pitchFamily="34" charset="0"/>
            </a:endParaRPr>
          </a:p>
          <a:p>
            <a:r>
              <a:rPr lang="en-US" sz="1200" b="0" i="1" u="none" strike="noStrike" baseline="0">
                <a:latin typeface="Arial" panose="020B0604020202020204" pitchFamily="34" charset="0"/>
                <a:cs typeface="Arial" panose="020B0604020202020204" pitchFamily="34" charset="0"/>
              </a:rPr>
              <a:t>2Sydney Medical School, University of Sydney, Sydney NSW, Australia </a:t>
            </a:r>
            <a:endParaRPr lang="en-US" sz="1200" b="0" i="0" u="none" strike="noStrike" baseline="0">
              <a:latin typeface="Arial" panose="020B0604020202020204" pitchFamily="34" charset="0"/>
              <a:cs typeface="Arial" panose="020B0604020202020204" pitchFamily="34" charset="0"/>
            </a:endParaRPr>
          </a:p>
          <a:p>
            <a:r>
              <a:rPr lang="en-AU" sz="1200" b="0" i="1" u="none" strike="noStrike" baseline="0">
                <a:latin typeface="Arial" panose="020B0604020202020204" pitchFamily="34" charset="0"/>
                <a:cs typeface="Arial" panose="020B0604020202020204" pitchFamily="34" charset="0"/>
              </a:rPr>
              <a:t>3Australian Representative Iodine Global Network (IGN), Chairman Australian Centre for Control of Iodine Deficiency Disorders (ACCIDD</a:t>
            </a:r>
            <a:endParaRPr lang="en-AU" sz="1200" b="0" i="0" u="none" strike="noStrike" baseline="0">
              <a:latin typeface="Arial" panose="020B0604020202020204" pitchFamily="34" charset="0"/>
              <a:cs typeface="Arial" panose="020B0604020202020204" pitchFamily="34" charset="0"/>
            </a:endParaRPr>
          </a:p>
          <a:p>
            <a:endParaRPr lang="en-US" sz="1200" b="1" i="0" u="none" strike="noStrike" baseline="0">
              <a:latin typeface="Arial" panose="020B0604020202020204" pitchFamily="34" charset="0"/>
              <a:cs typeface="Arial" panose="020B0604020202020204" pitchFamily="34" charset="0"/>
            </a:endParaRPr>
          </a:p>
          <a:p>
            <a:r>
              <a:rPr lang="en-US" sz="1200" b="1" i="0" u="none" strike="noStrike" baseline="0">
                <a:latin typeface="Arial" panose="020B0604020202020204" pitchFamily="34" charset="0"/>
                <a:cs typeface="Arial" panose="020B0604020202020204" pitchFamily="34" charset="0"/>
              </a:rPr>
              <a:t>Background and Objectives: </a:t>
            </a:r>
            <a:r>
              <a:rPr lang="en-US" sz="1200" b="0" i="0" u="none" strike="noStrike" baseline="0">
                <a:latin typeface="Arial" panose="020B0604020202020204" pitchFamily="34" charset="0"/>
                <a:cs typeface="Arial" panose="020B0604020202020204" pitchFamily="34" charset="0"/>
              </a:rPr>
              <a:t>In Australia, two public health measures were introduced between 2009 and 2010 to reduce iodine deficiency. However there has been a shortage of information regarding their effectiveness and the ongoing prevalence of iodine deficiency in Australia. The primary aim of this study was to assess the extent to which these public health measures have reduced rates of iodine deficiency among pregnant and lactating women. </a:t>
            </a:r>
            <a:r>
              <a:rPr lang="en-US" sz="1200" b="1" i="0" u="none" strike="noStrike" baseline="0">
                <a:latin typeface="Arial" panose="020B0604020202020204" pitchFamily="34" charset="0"/>
                <a:cs typeface="Arial" panose="020B0604020202020204" pitchFamily="34" charset="0"/>
              </a:rPr>
              <a:t>Methods and Study Design: </a:t>
            </a:r>
            <a:r>
              <a:rPr lang="en-US" sz="1200" b="0" i="0" u="none" strike="noStrike" baseline="0">
                <a:latin typeface="Arial" panose="020B0604020202020204" pitchFamily="34" charset="0"/>
                <a:cs typeface="Arial" panose="020B0604020202020204" pitchFamily="34" charset="0"/>
              </a:rPr>
              <a:t>A review was conducted to identify all studies published since January 2010 that quantitatively measured the iodine status of pregnant and/or lactating women in Australia. </a:t>
            </a:r>
            <a:r>
              <a:rPr lang="en-US" sz="1200" b="1" i="0" u="none" strike="noStrike" baseline="0">
                <a:latin typeface="Arial" panose="020B0604020202020204" pitchFamily="34" charset="0"/>
                <a:cs typeface="Arial" panose="020B0604020202020204" pitchFamily="34" charset="0"/>
              </a:rPr>
              <a:t>Results: </a:t>
            </a:r>
            <a:r>
              <a:rPr lang="en-US" sz="1200" b="0" i="0" u="none" strike="noStrike" baseline="0">
                <a:latin typeface="Arial" panose="020B0604020202020204" pitchFamily="34" charset="0"/>
                <a:cs typeface="Arial" panose="020B0604020202020204" pitchFamily="34" charset="0"/>
              </a:rPr>
              <a:t>We found 25 publications, of which seven were included in this review after our exclusion criteria were applied. Of the seven included publications, three demonstrated the pregnant and lactating women in their studies to be iodine replete (median urinary iodine concentrations (MUIC) greater than 150 μg/L, or a breast milk iodine concentration (BMIC) of greater than 100 μg/L). The remaining four publications found MUIC of pregnant and lactating women to be below the 150 μg/L threshold, in the mild-to-moderate iodine deficiency category. </a:t>
            </a:r>
            <a:r>
              <a:rPr lang="en-US" sz="1200" b="0" i="0" u="none" strike="noStrike" baseline="0">
                <a:highlight>
                  <a:srgbClr val="FFFF00"/>
                </a:highlight>
                <a:latin typeface="Arial" panose="020B0604020202020204" pitchFamily="34" charset="0"/>
                <a:cs typeface="Arial" panose="020B0604020202020204" pitchFamily="34" charset="0"/>
              </a:rPr>
              <a:t>Only two studies, documented iodine sufficiency among pregnant and lactating women in the absence of iodine supplementation</a:t>
            </a:r>
            <a:r>
              <a:rPr lang="en-US" sz="1200" b="0" i="0" u="none" strike="noStrike" baseline="0">
                <a:latin typeface="Arial" panose="020B0604020202020204" pitchFamily="34" charset="0"/>
                <a:cs typeface="Arial" panose="020B0604020202020204" pitchFamily="34" charset="0"/>
              </a:rPr>
              <a:t>. </a:t>
            </a:r>
          </a:p>
          <a:p>
            <a:endParaRPr lang="en-US" sz="1200">
              <a:latin typeface="Arial" panose="020B0604020202020204" pitchFamily="34" charset="0"/>
              <a:cs typeface="Arial" panose="020B0604020202020204" pitchFamily="34" charset="0"/>
            </a:endParaRPr>
          </a:p>
          <a:p>
            <a:r>
              <a:rPr lang="en-US" sz="1200" b="1" i="0" u="none" strike="noStrike" baseline="0">
                <a:highlight>
                  <a:srgbClr val="FFFF00"/>
                </a:highlight>
                <a:latin typeface="Arial" panose="020B0604020202020204" pitchFamily="34" charset="0"/>
                <a:cs typeface="Arial" panose="020B0604020202020204" pitchFamily="34" charset="0"/>
              </a:rPr>
              <a:t>Conclusions: </a:t>
            </a:r>
            <a:r>
              <a:rPr lang="en-US" sz="1200" i="0" u="none" strike="noStrike" baseline="0">
                <a:highlight>
                  <a:srgbClr val="FFFF00"/>
                </a:highlight>
                <a:latin typeface="Arial" panose="020B0604020202020204" pitchFamily="34" charset="0"/>
                <a:cs typeface="Arial" panose="020B0604020202020204" pitchFamily="34" charset="0"/>
              </a:rPr>
              <a:t>Many pregnant and lactating women in Australia remain at least mildly iodine deficient. Antenatal iodine supplementation was the factor most consistently associated with an adequate iodine status.</a:t>
            </a:r>
            <a:r>
              <a:rPr lang="en-US" sz="1200" b="0" i="0" u="none" strike="noStrike" baseline="0">
                <a:highlight>
                  <a:srgbClr val="FFFF00"/>
                </a:highlight>
                <a:latin typeface="Arial" panose="020B0604020202020204" pitchFamily="34" charset="0"/>
                <a:cs typeface="Arial" panose="020B0604020202020204" pitchFamily="34" charset="0"/>
              </a:rPr>
              <a:t> </a:t>
            </a:r>
            <a:r>
              <a:rPr lang="en-US" sz="1200" b="0" i="0" u="none" strike="noStrike" baseline="0">
                <a:latin typeface="Arial" panose="020B0604020202020204" pitchFamily="34" charset="0"/>
                <a:cs typeface="Arial" panose="020B0604020202020204" pitchFamily="34" charset="0"/>
              </a:rPr>
              <a:t>Larger, more representative studies or sentinel studies with a National coordination are needed to understand the differences in iodine status that exist across the country. </a:t>
            </a:r>
          </a:p>
          <a:p>
            <a:r>
              <a:rPr lang="en-US" sz="1200" b="1" i="0" u="none" strike="noStrike" baseline="0">
                <a:latin typeface="Arial" panose="020B0604020202020204" pitchFamily="34" charset="0"/>
                <a:cs typeface="Arial" panose="020B0604020202020204" pitchFamily="34" charset="0"/>
              </a:rPr>
              <a:t>Key Words: iodine, fortification, supplementation, pregnancy, Australia </a:t>
            </a:r>
            <a:endParaRPr lang="en-US" sz="1200" b="0" i="0" u="none" strike="noStrike" baseline="0">
              <a:latin typeface="Arial" panose="020B0604020202020204" pitchFamily="34" charset="0"/>
              <a:cs typeface="Arial" panose="020B0604020202020204" pitchFamily="34" charset="0"/>
            </a:endParaRPr>
          </a:p>
          <a:p>
            <a:r>
              <a:rPr lang="en-AU" sz="900" b="1" i="0" u="none" strike="noStrike" baseline="0">
                <a:latin typeface="Times New Roman" pitchFamily="18" charset="0"/>
              </a:rPr>
              <a:t>INTRODUCTION </a:t>
            </a:r>
            <a:endParaRPr lang="en-AU" sz="900" b="0" i="0" u="none" strike="noStrike" baseline="0">
              <a:latin typeface="Times New Roman" pitchFamily="18" charset="0"/>
            </a:endParaRPr>
          </a:p>
          <a:p>
            <a:r>
              <a:rPr lang="en-AU" sz="900" b="0" i="0" u="none" strike="noStrike" baseline="0">
                <a:latin typeface="Times New Roman" pitchFamily="18" charset="0"/>
              </a:rPr>
              <a:t>Iodine </a:t>
            </a:r>
            <a:endParaRPr lang="en-AU"/>
          </a:p>
        </p:txBody>
      </p:sp>
    </p:spTree>
    <p:extLst>
      <p:ext uri="{BB962C8B-B14F-4D97-AF65-F5344CB8AC3E}">
        <p14:creationId xmlns:p14="http://schemas.microsoft.com/office/powerpoint/2010/main" val="7195085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5E4B6-6A82-F01E-8FAA-7D44C5126ADA}"/>
              </a:ext>
            </a:extLst>
          </p:cNvPr>
          <p:cNvSpPr>
            <a:spLocks noGrp="1"/>
          </p:cNvSpPr>
          <p:nvPr>
            <p:ph type="title"/>
          </p:nvPr>
        </p:nvSpPr>
        <p:spPr>
          <a:xfrm>
            <a:off x="686834" y="1153572"/>
            <a:ext cx="3200400" cy="4461163"/>
          </a:xfrm>
        </p:spPr>
        <p:txBody>
          <a:bodyPr>
            <a:normAutofit/>
          </a:bodyPr>
          <a:lstStyle/>
          <a:p>
            <a:r>
              <a:rPr lang="en-AU" sz="3100">
                <a:solidFill>
                  <a:srgbClr val="FFFFFF"/>
                </a:solidFill>
                <a:latin typeface="Arial" panose="020B0604020202020204" pitchFamily="34" charset="0"/>
                <a:cs typeface="Arial" panose="020B0604020202020204" pitchFamily="34" charset="0"/>
              </a:rPr>
              <a:t>Hypothyroidism- definitions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5A97BD-D2E9-A632-2481-385F3396DEA3}"/>
              </a:ext>
            </a:extLst>
          </p:cNvPr>
          <p:cNvSpPr>
            <a:spLocks noGrp="1"/>
          </p:cNvSpPr>
          <p:nvPr>
            <p:ph idx="1"/>
          </p:nvPr>
        </p:nvSpPr>
        <p:spPr>
          <a:xfrm>
            <a:off x="4447308" y="591344"/>
            <a:ext cx="6906491" cy="5585619"/>
          </a:xfrm>
        </p:spPr>
        <p:txBody>
          <a:bodyPr anchor="ctr">
            <a:normAutofit/>
          </a:bodyPr>
          <a:lstStyle/>
          <a:p>
            <a:pPr marL="0" indent="0">
              <a:buNone/>
            </a:pPr>
            <a:r>
              <a:rPr lang="en-AU" sz="2400" b="1">
                <a:latin typeface="Arial" panose="020B0604020202020204" pitchFamily="34" charset="0"/>
                <a:cs typeface="Arial" panose="020B0604020202020204" pitchFamily="34" charset="0"/>
              </a:rPr>
              <a:t>Overt primary hypothyroidism</a:t>
            </a:r>
            <a:r>
              <a:rPr lang="en-AU" sz="2400">
                <a:latin typeface="Arial" panose="020B0604020202020204" pitchFamily="34" charset="0"/>
                <a:cs typeface="Arial" panose="020B0604020202020204" pitchFamily="34" charset="0"/>
              </a:rPr>
              <a:t>: is defined as an elevated serum TSH in combination with a  Free Thyroxine (FT4) concentration below the appropriate reference range, with or without definitive clinical signs of thyroid underactivity.</a:t>
            </a:r>
          </a:p>
          <a:p>
            <a:pPr marL="0" indent="0">
              <a:buNone/>
            </a:pPr>
            <a:r>
              <a:rPr lang="en-AU" sz="2400" b="1">
                <a:latin typeface="Arial" panose="020B0604020202020204" pitchFamily="34" charset="0"/>
                <a:cs typeface="Arial" panose="020B0604020202020204" pitchFamily="34" charset="0"/>
              </a:rPr>
              <a:t>Subclinical primary hypothyroidism:</a:t>
            </a:r>
            <a:r>
              <a:rPr lang="en-AU" sz="2400">
                <a:latin typeface="Arial" panose="020B0604020202020204" pitchFamily="34" charset="0"/>
                <a:cs typeface="Arial" panose="020B0604020202020204" pitchFamily="34" charset="0"/>
              </a:rPr>
              <a:t> is commonly considered to be an early stage of thyroid gland failure and is a biochemical diagnosis defined as an elevated serum TSH concentration above the appropriate reference range in combination with a FT4 concentration within the normal reference range.</a:t>
            </a:r>
          </a:p>
          <a:p>
            <a:pPr marL="0" indent="0">
              <a:buNone/>
            </a:pPr>
            <a:r>
              <a:rPr lang="en-AU" sz="2400" b="1">
                <a:latin typeface="Arial" panose="020B0604020202020204" pitchFamily="34" charset="0"/>
                <a:cs typeface="Arial" panose="020B0604020202020204" pitchFamily="34" charset="0"/>
              </a:rPr>
              <a:t>Central (secondary or tertiary) hypothyroidism: </a:t>
            </a:r>
            <a:r>
              <a:rPr lang="en-AU" sz="2400">
                <a:latin typeface="Arial" panose="020B0604020202020204" pitchFamily="34" charset="0"/>
                <a:cs typeface="Arial" panose="020B0604020202020204" pitchFamily="34" charset="0"/>
              </a:rPr>
              <a:t>is a rare disorder due to either pituitary or hypothalamic disease.</a:t>
            </a:r>
          </a:p>
        </p:txBody>
      </p:sp>
    </p:spTree>
    <p:extLst>
      <p:ext uri="{BB962C8B-B14F-4D97-AF65-F5344CB8AC3E}">
        <p14:creationId xmlns:p14="http://schemas.microsoft.com/office/powerpoint/2010/main" val="38214027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2412" y="223520"/>
            <a:ext cx="10363200" cy="1143000"/>
          </a:xfrm>
        </p:spPr>
        <p:txBody>
          <a:bodyPr>
            <a:normAutofit/>
          </a:bodyPr>
          <a:lstStyle/>
          <a:p>
            <a:pPr algn="ctr"/>
            <a:r>
              <a:rPr lang="en-AU" sz="2800">
                <a:latin typeface="Arial" panose="020B0604020202020204" pitchFamily="34" charset="0"/>
                <a:cs typeface="Arial" panose="020B0604020202020204" pitchFamily="34" charset="0"/>
              </a:rPr>
              <a:t>Estimated Prevalence of Thyroid disorders in Australia</a:t>
            </a:r>
            <a:r>
              <a:rPr lang="en-AU" sz="3200"/>
              <a:t>*</a:t>
            </a:r>
          </a:p>
        </p:txBody>
      </p:sp>
      <p:graphicFrame>
        <p:nvGraphicFramePr>
          <p:cNvPr id="9" name="Table Placeholder 8"/>
          <p:cNvGraphicFramePr>
            <a:graphicFrameLocks noGrp="1"/>
          </p:cNvGraphicFramePr>
          <p:nvPr>
            <p:ph type="tbl" idx="1"/>
          </p:nvPr>
        </p:nvGraphicFramePr>
        <p:xfrm>
          <a:off x="1981200" y="1252728"/>
          <a:ext cx="8127999" cy="488800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41504">
                <a:tc>
                  <a:txBody>
                    <a:bodyPr/>
                    <a:lstStyle/>
                    <a:p>
                      <a:r>
                        <a:rPr lang="en-AU"/>
                        <a:t>Disorder</a:t>
                      </a:r>
                      <a:r>
                        <a:rPr lang="en-AU" baseline="0"/>
                        <a:t> </a:t>
                      </a:r>
                      <a:endParaRPr lang="en-AU"/>
                    </a:p>
                  </a:txBody>
                  <a:tcPr/>
                </a:tc>
                <a:tc>
                  <a:txBody>
                    <a:bodyPr/>
                    <a:lstStyle/>
                    <a:p>
                      <a:r>
                        <a:rPr lang="en-AU"/>
                        <a:t>Definition</a:t>
                      </a:r>
                    </a:p>
                  </a:txBody>
                  <a:tcPr/>
                </a:tc>
                <a:tc>
                  <a:txBody>
                    <a:bodyPr/>
                    <a:lstStyle/>
                    <a:p>
                      <a:r>
                        <a:rPr lang="en-AU"/>
                        <a:t>Prevalence</a:t>
                      </a:r>
                    </a:p>
                  </a:txBody>
                  <a:tcPr/>
                </a:tc>
                <a:extLst>
                  <a:ext uri="{0D108BD9-81ED-4DB2-BD59-A6C34878D82A}">
                    <a16:rowId xmlns:a16="http://schemas.microsoft.com/office/drawing/2014/main" val="10000"/>
                  </a:ext>
                </a:extLst>
              </a:tr>
              <a:tr h="667933">
                <a:tc>
                  <a:txBody>
                    <a:bodyPr/>
                    <a:lstStyle/>
                    <a:p>
                      <a:r>
                        <a:rPr lang="en-AU" sz="1600">
                          <a:latin typeface="Arial" panose="020B0604020202020204" pitchFamily="34" charset="0"/>
                          <a:cs typeface="Arial" panose="020B0604020202020204" pitchFamily="34" charset="0"/>
                        </a:rPr>
                        <a:t>Overt hypothyroidism</a:t>
                      </a:r>
                    </a:p>
                  </a:txBody>
                  <a:tcPr/>
                </a:tc>
                <a:tc>
                  <a:txBody>
                    <a:bodyPr/>
                    <a:lstStyle/>
                    <a:p>
                      <a:r>
                        <a:rPr lang="en-AU" sz="1600">
                          <a:latin typeface="Arial" panose="020B0604020202020204" pitchFamily="34" charset="0"/>
                          <a:cs typeface="Arial" panose="020B0604020202020204" pitchFamily="34" charset="0"/>
                        </a:rPr>
                        <a:t>Increased TSH and</a:t>
                      </a:r>
                      <a:r>
                        <a:rPr lang="en-AU" sz="1600" baseline="0">
                          <a:latin typeface="Arial" panose="020B0604020202020204" pitchFamily="34" charset="0"/>
                          <a:cs typeface="Arial" panose="020B0604020202020204" pitchFamily="34" charset="0"/>
                        </a:rPr>
                        <a:t> low FreeT4</a:t>
                      </a:r>
                      <a:endParaRPr lang="en-AU" sz="1600">
                        <a:latin typeface="Arial" panose="020B0604020202020204" pitchFamily="34" charset="0"/>
                        <a:cs typeface="Arial" panose="020B0604020202020204" pitchFamily="34" charset="0"/>
                      </a:endParaRPr>
                    </a:p>
                  </a:txBody>
                  <a:tcPr/>
                </a:tc>
                <a:tc>
                  <a:txBody>
                    <a:bodyPr/>
                    <a:lstStyle/>
                    <a:p>
                      <a:r>
                        <a:rPr lang="en-AU" sz="1600">
                          <a:latin typeface="Arial" panose="020B0604020202020204" pitchFamily="34" charset="0"/>
                          <a:cs typeface="Arial" panose="020B0604020202020204" pitchFamily="34" charset="0"/>
                        </a:rPr>
                        <a:t>0.5% - 1%</a:t>
                      </a:r>
                    </a:p>
                    <a:p>
                      <a:endParaRPr lang="en-AU"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67933">
                <a:tc>
                  <a:txBody>
                    <a:bodyPr/>
                    <a:lstStyle/>
                    <a:p>
                      <a:r>
                        <a:rPr lang="en-AU" sz="1600">
                          <a:latin typeface="Arial" panose="020B0604020202020204" pitchFamily="34" charset="0"/>
                          <a:cs typeface="Arial" panose="020B0604020202020204" pitchFamily="34" charset="0"/>
                        </a:rPr>
                        <a:t>Subclinical hypothyroidism</a:t>
                      </a:r>
                    </a:p>
                  </a:txBody>
                  <a:tcPr/>
                </a:tc>
                <a:tc>
                  <a:txBody>
                    <a:bodyPr/>
                    <a:lstStyle/>
                    <a:p>
                      <a:r>
                        <a:rPr lang="en-AU" sz="1600">
                          <a:latin typeface="Arial" panose="020B0604020202020204" pitchFamily="34" charset="0"/>
                          <a:cs typeface="Arial" panose="020B0604020202020204" pitchFamily="34" charset="0"/>
                        </a:rPr>
                        <a:t>Increased TSH and normal FreeT4</a:t>
                      </a:r>
                    </a:p>
                  </a:txBody>
                  <a:tcPr/>
                </a:tc>
                <a:tc>
                  <a:txBody>
                    <a:bodyPr/>
                    <a:lstStyle/>
                    <a:p>
                      <a:r>
                        <a:rPr lang="en-AU" sz="160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0002"/>
                  </a:ext>
                </a:extLst>
              </a:tr>
              <a:tr h="667933">
                <a:tc>
                  <a:txBody>
                    <a:bodyPr/>
                    <a:lstStyle/>
                    <a:p>
                      <a:r>
                        <a:rPr lang="en-AU" sz="1600">
                          <a:latin typeface="Arial" panose="020B0604020202020204" pitchFamily="34" charset="0"/>
                          <a:cs typeface="Arial" panose="020B0604020202020204" pitchFamily="34" charset="0"/>
                        </a:rPr>
                        <a:t>Thyroid autoimmunity (Hashimoto’s disease)</a:t>
                      </a:r>
                    </a:p>
                  </a:txBody>
                  <a:tcPr/>
                </a:tc>
                <a:tc>
                  <a:txBody>
                    <a:bodyPr/>
                    <a:lstStyle/>
                    <a:p>
                      <a:r>
                        <a:rPr lang="en-AU" sz="1600">
                          <a:latin typeface="Arial" panose="020B0604020202020204" pitchFamily="34" charset="0"/>
                          <a:cs typeface="Arial" panose="020B0604020202020204" pitchFamily="34" charset="0"/>
                        </a:rPr>
                        <a:t>Positive TPOAb or TgAb</a:t>
                      </a:r>
                    </a:p>
                  </a:txBody>
                  <a:tcPr/>
                </a:tc>
                <a:tc>
                  <a:txBody>
                    <a:bodyPr/>
                    <a:lstStyle/>
                    <a:p>
                      <a:r>
                        <a:rPr lang="en-AU" sz="1600">
                          <a:latin typeface="Arial" panose="020B0604020202020204" pitchFamily="34" charset="0"/>
                          <a:cs typeface="Arial" panose="020B0604020202020204" pitchFamily="34" charset="0"/>
                        </a:rPr>
                        <a:t>10-20%</a:t>
                      </a:r>
                    </a:p>
                  </a:txBody>
                  <a:tcPr/>
                </a:tc>
                <a:extLst>
                  <a:ext uri="{0D108BD9-81ED-4DB2-BD59-A6C34878D82A}">
                    <a16:rowId xmlns:a16="http://schemas.microsoft.com/office/drawing/2014/main" val="10003"/>
                  </a:ext>
                </a:extLst>
              </a:tr>
              <a:tr h="427712">
                <a:tc>
                  <a:txBody>
                    <a:bodyPr/>
                    <a:lstStyle/>
                    <a:p>
                      <a:r>
                        <a:rPr lang="en-AU" sz="1600">
                          <a:latin typeface="Arial" panose="020B0604020202020204" pitchFamily="34" charset="0"/>
                          <a:cs typeface="Arial" panose="020B0604020202020204" pitchFamily="34" charset="0"/>
                        </a:rPr>
                        <a:t>Subclinical hyperthyroidism</a:t>
                      </a:r>
                    </a:p>
                  </a:txBody>
                  <a:tcPr/>
                </a:tc>
                <a:tc>
                  <a:txBody>
                    <a:bodyPr/>
                    <a:lstStyle/>
                    <a:p>
                      <a:r>
                        <a:rPr lang="en-AU" sz="1600">
                          <a:latin typeface="Arial" panose="020B0604020202020204" pitchFamily="34" charset="0"/>
                          <a:cs typeface="Arial" panose="020B0604020202020204" pitchFamily="34" charset="0"/>
                        </a:rPr>
                        <a:t>Suppressed TSH (&lt;0.1 mIU/L)</a:t>
                      </a:r>
                    </a:p>
                  </a:txBody>
                  <a:tcPr/>
                </a:tc>
                <a:tc>
                  <a:txBody>
                    <a:bodyPr/>
                    <a:lstStyle/>
                    <a:p>
                      <a:r>
                        <a:rPr lang="en-AU" sz="1600">
                          <a:latin typeface="Arial" panose="020B0604020202020204" pitchFamily="34" charset="0"/>
                          <a:cs typeface="Arial" panose="020B0604020202020204" pitchFamily="34" charset="0"/>
                        </a:rPr>
                        <a:t>0.3% (Excludes LT4 treated)</a:t>
                      </a:r>
                    </a:p>
                  </a:txBody>
                  <a:tcPr/>
                </a:tc>
                <a:extLst>
                  <a:ext uri="{0D108BD9-81ED-4DB2-BD59-A6C34878D82A}">
                    <a16:rowId xmlns:a16="http://schemas.microsoft.com/office/drawing/2014/main" val="10004"/>
                  </a:ext>
                </a:extLst>
              </a:tr>
              <a:tr h="667933">
                <a:tc>
                  <a:txBody>
                    <a:bodyPr/>
                    <a:lstStyle/>
                    <a:p>
                      <a:r>
                        <a:rPr lang="en-AU" sz="1600">
                          <a:latin typeface="Arial" panose="020B0604020202020204" pitchFamily="34" charset="0"/>
                          <a:cs typeface="Arial" panose="020B0604020202020204" pitchFamily="34" charset="0"/>
                        </a:rPr>
                        <a:t>Overt hyperthyroidism</a:t>
                      </a:r>
                    </a:p>
                  </a:txBody>
                  <a:tcPr/>
                </a:tc>
                <a:tc>
                  <a:txBody>
                    <a:bodyPr/>
                    <a:lstStyle/>
                    <a:p>
                      <a:r>
                        <a:rPr lang="en-AU" sz="1600">
                          <a:latin typeface="Arial" panose="020B0604020202020204" pitchFamily="34" charset="0"/>
                          <a:cs typeface="Arial" panose="020B0604020202020204" pitchFamily="34" charset="0"/>
                        </a:rPr>
                        <a:t>Suppressed TSH with elevated FT3 and/or FT4</a:t>
                      </a:r>
                    </a:p>
                  </a:txBody>
                  <a:tcPr/>
                </a:tc>
                <a:tc>
                  <a:txBody>
                    <a:bodyPr/>
                    <a:lstStyle/>
                    <a:p>
                      <a:r>
                        <a:rPr lang="en-AU" sz="1600">
                          <a:latin typeface="Arial" panose="020B0604020202020204" pitchFamily="34" charset="0"/>
                          <a:cs typeface="Arial" panose="020B0604020202020204" pitchFamily="34" charset="0"/>
                        </a:rPr>
                        <a:t>0.3%</a:t>
                      </a:r>
                    </a:p>
                  </a:txBody>
                  <a:tcPr/>
                </a:tc>
                <a:extLst>
                  <a:ext uri="{0D108BD9-81ED-4DB2-BD59-A6C34878D82A}">
                    <a16:rowId xmlns:a16="http://schemas.microsoft.com/office/drawing/2014/main" val="10005"/>
                  </a:ext>
                </a:extLst>
              </a:tr>
              <a:tr h="427712">
                <a:tc>
                  <a:txBody>
                    <a:bodyPr/>
                    <a:lstStyle/>
                    <a:p>
                      <a:r>
                        <a:rPr lang="en-AU" sz="1600">
                          <a:latin typeface="Arial" panose="020B0604020202020204" pitchFamily="34" charset="0"/>
                          <a:cs typeface="Arial" panose="020B0604020202020204" pitchFamily="34" charset="0"/>
                        </a:rPr>
                        <a:t>Palpable thyroid nodules </a:t>
                      </a:r>
                    </a:p>
                  </a:txBody>
                  <a:tcPr/>
                </a:tc>
                <a:tc>
                  <a:txBody>
                    <a:bodyPr/>
                    <a:lstStyle/>
                    <a:p>
                      <a:endParaRPr lang="en-AU" sz="1600">
                        <a:latin typeface="Arial" panose="020B0604020202020204" pitchFamily="34" charset="0"/>
                        <a:cs typeface="Arial" panose="020B0604020202020204" pitchFamily="34" charset="0"/>
                      </a:endParaRPr>
                    </a:p>
                  </a:txBody>
                  <a:tcPr/>
                </a:tc>
                <a:tc>
                  <a:txBody>
                    <a:bodyPr/>
                    <a:lstStyle/>
                    <a:p>
                      <a:r>
                        <a:rPr lang="en-AU" sz="1600">
                          <a:latin typeface="Arial" panose="020B0604020202020204" pitchFamily="34" charset="0"/>
                          <a:cs typeface="Arial" panose="020B0604020202020204" pitchFamily="34" charset="0"/>
                        </a:rPr>
                        <a:t>About</a:t>
                      </a:r>
                      <a:r>
                        <a:rPr lang="en-AU" sz="1600" baseline="0">
                          <a:latin typeface="Arial" panose="020B0604020202020204" pitchFamily="34" charset="0"/>
                          <a:cs typeface="Arial" panose="020B0604020202020204" pitchFamily="34" charset="0"/>
                        </a:rPr>
                        <a:t> 5%</a:t>
                      </a:r>
                      <a:endParaRPr lang="en-AU"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667933">
                <a:tc>
                  <a:txBody>
                    <a:bodyPr/>
                    <a:lstStyle/>
                    <a:p>
                      <a:r>
                        <a:rPr lang="en-AU" sz="1600">
                          <a:latin typeface="Arial" panose="020B0604020202020204" pitchFamily="34" charset="0"/>
                          <a:cs typeface="Arial" panose="020B0604020202020204" pitchFamily="34" charset="0"/>
                        </a:rPr>
                        <a:t>Thyroid nodules on ultrasound (age</a:t>
                      </a:r>
                      <a:r>
                        <a:rPr lang="en-AU" sz="1600" baseline="0">
                          <a:latin typeface="Arial" panose="020B0604020202020204" pitchFamily="34" charset="0"/>
                          <a:cs typeface="Arial" panose="020B0604020202020204" pitchFamily="34" charset="0"/>
                        </a:rPr>
                        <a:t> dependent)</a:t>
                      </a:r>
                      <a:endParaRPr lang="en-AU" sz="1600">
                        <a:latin typeface="Arial" panose="020B0604020202020204" pitchFamily="34" charset="0"/>
                        <a:cs typeface="Arial" panose="020B0604020202020204" pitchFamily="34" charset="0"/>
                      </a:endParaRPr>
                    </a:p>
                  </a:txBody>
                  <a:tcPr/>
                </a:tc>
                <a:tc>
                  <a:txBody>
                    <a:bodyPr/>
                    <a:lstStyle/>
                    <a:p>
                      <a:endParaRPr lang="en-AU" sz="1600">
                        <a:latin typeface="Arial" panose="020B0604020202020204" pitchFamily="34" charset="0"/>
                        <a:cs typeface="Arial" panose="020B0604020202020204" pitchFamily="34" charset="0"/>
                      </a:endParaRPr>
                    </a:p>
                  </a:txBody>
                  <a:tcPr/>
                </a:tc>
                <a:tc>
                  <a:txBody>
                    <a:bodyPr/>
                    <a:lstStyle/>
                    <a:p>
                      <a:r>
                        <a:rPr lang="en-AU" sz="1600">
                          <a:latin typeface="Arial" panose="020B0604020202020204" pitchFamily="34" charset="0"/>
                          <a:cs typeface="Arial" panose="020B0604020202020204" pitchFamily="34" charset="0"/>
                        </a:rPr>
                        <a:t>Increase with age up to 70% of elderly</a:t>
                      </a:r>
                    </a:p>
                  </a:txBody>
                  <a:tcPr/>
                </a:tc>
                <a:extLst>
                  <a:ext uri="{0D108BD9-81ED-4DB2-BD59-A6C34878D82A}">
                    <a16:rowId xmlns:a16="http://schemas.microsoft.com/office/drawing/2014/main" val="10007"/>
                  </a:ext>
                </a:extLst>
              </a:tr>
            </a:tbl>
          </a:graphicData>
        </a:graphic>
      </p:graphicFrame>
      <p:sp>
        <p:nvSpPr>
          <p:cNvPr id="10" name="TextBox 9"/>
          <p:cNvSpPr txBox="1"/>
          <p:nvPr/>
        </p:nvSpPr>
        <p:spPr>
          <a:xfrm>
            <a:off x="2836391" y="6265148"/>
            <a:ext cx="7272808" cy="369332"/>
          </a:xfrm>
          <a:prstGeom prst="rect">
            <a:avLst/>
          </a:prstGeom>
          <a:noFill/>
        </p:spPr>
        <p:txBody>
          <a:bodyPr wrap="square" rtlCol="0">
            <a:spAutoFit/>
          </a:bodyPr>
          <a:lstStyle/>
          <a:p>
            <a:r>
              <a:rPr lang="en-AU"/>
              <a:t>*Walsh. JP Med J Aust 205:179 August 2016</a:t>
            </a:r>
          </a:p>
        </p:txBody>
      </p:sp>
    </p:spTree>
    <p:extLst>
      <p:ext uri="{BB962C8B-B14F-4D97-AF65-F5344CB8AC3E}">
        <p14:creationId xmlns:p14="http://schemas.microsoft.com/office/powerpoint/2010/main" val="38424432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832" name="Rectangle 7783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34" name="Rectangle 7783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6" name="Picture 2" descr="SAT7370"/>
          <p:cNvPicPr>
            <a:picLocks noChangeAspect="1" noChangeArrowheads="1"/>
          </p:cNvPicPr>
          <p:nvPr/>
        </p:nvPicPr>
        <p:blipFill>
          <a:blip r:embed="rId3"/>
          <a:stretch>
            <a:fillRect/>
          </a:stretch>
        </p:blipFill>
        <p:spPr bwMode="auto">
          <a:xfrm>
            <a:off x="279143" y="2352040"/>
            <a:ext cx="5221625" cy="2153920"/>
          </a:xfrm>
          <a:prstGeom prst="rect">
            <a:avLst/>
          </a:prstGeom>
          <a:noFill/>
        </p:spPr>
      </p:pic>
      <p:sp>
        <p:nvSpPr>
          <p:cNvPr id="77827" name="Text Box 3"/>
          <p:cNvSpPr txBox="1">
            <a:spLocks noChangeArrowheads="1"/>
          </p:cNvSpPr>
          <p:nvPr/>
        </p:nvSpPr>
        <p:spPr bwMode="auto">
          <a:xfrm>
            <a:off x="6392583" y="2645922"/>
            <a:ext cx="4434721" cy="3710427"/>
          </a:xfrm>
          <a:prstGeom prst="rect">
            <a:avLst/>
          </a:prstGeom>
        </p:spPr>
        <p:txBody>
          <a:bodyPr vert="horz" lIns="91440" tIns="45720" rIns="91440" bIns="45720" rtlCol="0" anchor="t">
            <a:normAutofit/>
          </a:bodyPr>
          <a:lstStyle/>
          <a:p>
            <a:pPr indent="-228600">
              <a:lnSpc>
                <a:spcPct val="90000"/>
              </a:lnSpc>
              <a:spcBef>
                <a:spcPct val="50000"/>
              </a:spcBef>
              <a:buFont typeface="Arial" panose="020B0604020202020204" pitchFamily="34" charset="0"/>
              <a:buChar char="•"/>
            </a:pPr>
            <a:r>
              <a:rPr lang="en-US" sz="2000" b="1">
                <a:solidFill>
                  <a:schemeClr val="tx1">
                    <a:alpha val="80000"/>
                  </a:schemeClr>
                </a:solidFill>
              </a:rPr>
              <a:t>“In a retrospective observational study of over 25,000 pregnant women, undiagnosed hypothyroidism during pregnancy was shown to  adversely affect their fetuses; therefore, screening for thyroid deficiency during pregnancy may be warranted”.</a:t>
            </a:r>
          </a:p>
        </p:txBody>
      </p:sp>
      <p:cxnSp>
        <p:nvCxnSpPr>
          <p:cNvPr id="77836" name="Straight Connector 778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86162" y="3610394"/>
            <a:ext cx="0" cy="3238728"/>
          </a:xfrm>
          <a:prstGeom prst="line">
            <a:avLst/>
          </a:prstGeom>
          <a:ln w="25400" cap="sq">
            <a:gradFill flip="none" rotWithShape="1">
              <a:gsLst>
                <a:gs pos="0">
                  <a:schemeClr val="accent1"/>
                </a:gs>
                <a:gs pos="100000">
                  <a:schemeClr val="accent2"/>
                </a:gs>
              </a:gsLst>
              <a:lin ang="16200000" scaled="1"/>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9940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84960" y="-267756"/>
            <a:ext cx="8229600" cy="1587501"/>
          </a:xfrm>
        </p:spPr>
        <p:txBody>
          <a:bodyPr>
            <a:normAutofit/>
          </a:bodyPr>
          <a:lstStyle/>
          <a:p>
            <a:pPr algn="ctr" eaLnBrk="1" hangingPunct="1"/>
            <a:r>
              <a:rPr lang="en-AU" sz="2400" b="1">
                <a:latin typeface="Arial"/>
                <a:cs typeface="Arial"/>
              </a:rPr>
              <a:t>Significance of the problem – adverse effects of subclinical and overt maternal hypothyroidism</a:t>
            </a:r>
            <a:r>
              <a:rPr lang="en-AU" sz="2800">
                <a:latin typeface="Arial"/>
                <a:cs typeface="Arial"/>
              </a:rPr>
              <a:t>.</a:t>
            </a:r>
          </a:p>
        </p:txBody>
      </p:sp>
      <p:sp>
        <p:nvSpPr>
          <p:cNvPr id="3" name="Content Placeholder 2"/>
          <p:cNvSpPr>
            <a:spLocks noGrp="1"/>
          </p:cNvSpPr>
          <p:nvPr>
            <p:ph idx="1"/>
          </p:nvPr>
        </p:nvSpPr>
        <p:spPr>
          <a:xfrm>
            <a:off x="1926437" y="1569138"/>
            <a:ext cx="8229600" cy="3344862"/>
          </a:xfrm>
        </p:spPr>
        <p:txBody>
          <a:bodyPr rtlCol="0">
            <a:normAutofit fontScale="92500" lnSpcReduction="20000"/>
          </a:bodyPr>
          <a:lstStyle/>
          <a:p>
            <a:pPr>
              <a:defRPr/>
            </a:pPr>
            <a:r>
              <a:rPr lang="en-AU" sz="2400" b="1">
                <a:latin typeface="Arial" panose="020B0604020202020204" pitchFamily="34" charset="0"/>
                <a:cs typeface="Arial" panose="020B0604020202020204" pitchFamily="34" charset="0"/>
              </a:rPr>
              <a:t>Adverse obstetrical events</a:t>
            </a:r>
          </a:p>
          <a:p>
            <a:pPr marL="0" indent="0">
              <a:buNone/>
              <a:defRPr/>
            </a:pPr>
            <a:r>
              <a:rPr lang="en-AU" sz="2400">
                <a:latin typeface="Arial" panose="020B0604020202020204" pitchFamily="34" charset="0"/>
                <a:cs typeface="Arial" panose="020B0604020202020204" pitchFamily="34" charset="0"/>
              </a:rPr>
              <a:t>	- higher rates of miscarriage</a:t>
            </a:r>
          </a:p>
          <a:p>
            <a:pPr marL="0" indent="0">
              <a:buNone/>
              <a:defRPr/>
            </a:pPr>
            <a:r>
              <a:rPr lang="en-AU" sz="2400">
                <a:latin typeface="Arial" panose="020B0604020202020204" pitchFamily="34" charset="0"/>
                <a:cs typeface="Arial" panose="020B0604020202020204" pitchFamily="34" charset="0"/>
              </a:rPr>
              <a:t>	- gestational hypertension (pre-eclampsia)</a:t>
            </a:r>
          </a:p>
          <a:p>
            <a:pPr marL="0" indent="0">
              <a:buNone/>
              <a:defRPr/>
            </a:pPr>
            <a:r>
              <a:rPr lang="en-AU" sz="2400">
                <a:latin typeface="Arial" panose="020B0604020202020204" pitchFamily="34" charset="0"/>
                <a:cs typeface="Arial" panose="020B0604020202020204" pitchFamily="34" charset="0"/>
              </a:rPr>
              <a:t>	- premature labour </a:t>
            </a:r>
          </a:p>
          <a:p>
            <a:pPr marL="0" indent="0">
              <a:buNone/>
              <a:defRPr/>
            </a:pPr>
            <a:r>
              <a:rPr lang="en-US" sz="2400">
                <a:latin typeface="Arial" panose="020B0604020202020204" pitchFamily="34" charset="0"/>
                <a:cs typeface="Arial" panose="020B0604020202020204" pitchFamily="34" charset="0"/>
              </a:rPr>
              <a:t>            - placental abruption</a:t>
            </a:r>
            <a:endParaRPr lang="en-AU" sz="2400">
              <a:latin typeface="Arial" panose="020B0604020202020204" pitchFamily="34" charset="0"/>
              <a:cs typeface="Arial" panose="020B0604020202020204" pitchFamily="34" charset="0"/>
            </a:endParaRPr>
          </a:p>
          <a:p>
            <a:pPr marL="0" indent="0">
              <a:buNone/>
              <a:defRPr/>
            </a:pPr>
            <a:r>
              <a:rPr lang="en-AU" sz="2400">
                <a:latin typeface="Arial" panose="020B0604020202020204" pitchFamily="34" charset="0"/>
                <a:cs typeface="Arial" panose="020B0604020202020204" pitchFamily="34" charset="0"/>
              </a:rPr>
              <a:t>	- SGA and foetal loss</a:t>
            </a:r>
          </a:p>
          <a:p>
            <a:pPr>
              <a:defRPr/>
            </a:pPr>
            <a:r>
              <a:rPr lang="en-AU" sz="2400" b="1">
                <a:latin typeface="Arial" panose="020B0604020202020204" pitchFamily="34" charset="0"/>
                <a:cs typeface="Arial" panose="020B0604020202020204" pitchFamily="34" charset="0"/>
              </a:rPr>
              <a:t>Adverse foetal outcomes</a:t>
            </a:r>
          </a:p>
          <a:p>
            <a:pPr marL="0" indent="0">
              <a:buNone/>
              <a:defRPr/>
            </a:pPr>
            <a:r>
              <a:rPr lang="en-AU" sz="2400">
                <a:latin typeface="Arial" panose="020B0604020202020204" pitchFamily="34" charset="0"/>
                <a:cs typeface="Arial" panose="020B0604020202020204" pitchFamily="34" charset="0"/>
              </a:rPr>
              <a:t>	- increased infant morbidity and mortality </a:t>
            </a:r>
          </a:p>
          <a:p>
            <a:pPr marL="0" indent="0">
              <a:buNone/>
              <a:defRPr/>
            </a:pPr>
            <a:r>
              <a:rPr lang="en-AU" sz="2400">
                <a:latin typeface="Arial" panose="020B0604020202020204" pitchFamily="34" charset="0"/>
                <a:cs typeface="Arial" panose="020B0604020202020204" pitchFamily="34" charset="0"/>
              </a:rPr>
              <a:t>	- decreased IQ and other neurological disorders</a:t>
            </a:r>
          </a:p>
        </p:txBody>
      </p:sp>
      <p:sp>
        <p:nvSpPr>
          <p:cNvPr id="34821" name="TextBox 1"/>
          <p:cNvSpPr txBox="1">
            <a:spLocks noChangeArrowheads="1"/>
          </p:cNvSpPr>
          <p:nvPr/>
        </p:nvSpPr>
        <p:spPr bwMode="auto">
          <a:xfrm>
            <a:off x="1926437" y="5288862"/>
            <a:ext cx="8066087" cy="83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2" rIns="91379" bIns="45692">
            <a:spAutoFit/>
          </a:bodyPr>
          <a:lstStyle>
            <a:lvl1pPr eaLnBrk="0" hangingPunct="0">
              <a:defRPr>
                <a:solidFill>
                  <a:schemeClr val="tx1"/>
                </a:solidFill>
                <a:latin typeface="Arial"/>
              </a:defRPr>
            </a:lvl1pPr>
            <a:lvl2pPr marL="742950" indent="-285750" eaLnBrk="0" hangingPunct="0">
              <a:defRPr>
                <a:solidFill>
                  <a:schemeClr val="tx1"/>
                </a:solidFill>
                <a:latin typeface="Arial"/>
              </a:defRPr>
            </a:lvl2pPr>
            <a:lvl3pPr marL="1143000" indent="-228600" eaLnBrk="0" hangingPunct="0">
              <a:defRPr>
                <a:solidFill>
                  <a:schemeClr val="tx1"/>
                </a:solidFill>
                <a:latin typeface="Arial"/>
              </a:defRPr>
            </a:lvl3pPr>
            <a:lvl4pPr marL="1600200" indent="-228600" eaLnBrk="0" hangingPunct="0">
              <a:defRPr>
                <a:solidFill>
                  <a:schemeClr val="tx1"/>
                </a:solidFill>
                <a:latin typeface="Arial"/>
              </a:defRPr>
            </a:lvl4pPr>
            <a:lvl5pPr marL="2057400" indent="-228600" eaLnBrk="0" hangingPunct="0">
              <a:defRPr>
                <a:solidFill>
                  <a:schemeClr val="tx1"/>
                </a:solidFill>
                <a:latin typeface="Arial"/>
              </a:defRPr>
            </a:lvl5pPr>
            <a:lvl6pPr marL="2514600" indent="-228600" eaLnBrk="0" fontAlgn="base" hangingPunct="0">
              <a:spcBef>
                <a:spcPct val="0"/>
              </a:spcBef>
              <a:spcAft>
                <a:spcPct val="0"/>
              </a:spcAft>
              <a:defRPr>
                <a:solidFill>
                  <a:schemeClr val="tx1"/>
                </a:solidFill>
                <a:latin typeface="Arial"/>
              </a:defRPr>
            </a:lvl6pPr>
            <a:lvl7pPr marL="2971800" indent="-228600" eaLnBrk="0" fontAlgn="base" hangingPunct="0">
              <a:spcBef>
                <a:spcPct val="0"/>
              </a:spcBef>
              <a:spcAft>
                <a:spcPct val="0"/>
              </a:spcAft>
              <a:defRPr>
                <a:solidFill>
                  <a:schemeClr val="tx1"/>
                </a:solidFill>
                <a:latin typeface="Arial"/>
              </a:defRPr>
            </a:lvl7pPr>
            <a:lvl8pPr marL="3429000" indent="-228600" eaLnBrk="0" fontAlgn="base" hangingPunct="0">
              <a:spcBef>
                <a:spcPct val="0"/>
              </a:spcBef>
              <a:spcAft>
                <a:spcPct val="0"/>
              </a:spcAft>
              <a:defRPr>
                <a:solidFill>
                  <a:schemeClr val="tx1"/>
                </a:solidFill>
                <a:latin typeface="Arial"/>
              </a:defRPr>
            </a:lvl8pPr>
            <a:lvl9pPr marL="3886200" indent="-228600" eaLnBrk="0" fontAlgn="base" hangingPunct="0">
              <a:spcBef>
                <a:spcPct val="0"/>
              </a:spcBef>
              <a:spcAft>
                <a:spcPct val="0"/>
              </a:spcAft>
              <a:defRPr>
                <a:solidFill>
                  <a:schemeClr val="tx1"/>
                </a:solidFill>
                <a:latin typeface="Arial"/>
              </a:defRPr>
            </a:lvl9pPr>
          </a:lstStyle>
          <a:p>
            <a:pPr eaLnBrk="1" hangingPunct="1"/>
            <a:r>
              <a:rPr lang="en-AU" sz="1600" b="1"/>
              <a:t>Van den Boogard et al. Significance of subclinical and clinical thyroid dysfunction and thyroid autoimmunity before conception and in early pregnancy: </a:t>
            </a:r>
            <a:r>
              <a:rPr lang="en-AU" sz="1600" b="1" u="sng"/>
              <a:t>a systematic review.</a:t>
            </a:r>
            <a:r>
              <a:rPr lang="en-AU" sz="1600" b="1"/>
              <a:t> (Human Reproduction Update Vol 17:605-619,2011</a:t>
            </a:r>
            <a:r>
              <a:rPr lang="en-AU" sz="1400"/>
              <a:t>)</a:t>
            </a:r>
          </a:p>
        </p:txBody>
      </p:sp>
    </p:spTree>
    <p:extLst>
      <p:ext uri="{BB962C8B-B14F-4D97-AF65-F5344CB8AC3E}">
        <p14:creationId xmlns:p14="http://schemas.microsoft.com/office/powerpoint/2010/main" val="33774466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9DBE-722A-1941-F4C0-8A37BDF3699F}"/>
              </a:ext>
            </a:extLst>
          </p:cNvPr>
          <p:cNvSpPr>
            <a:spLocks noGrp="1"/>
          </p:cNvSpPr>
          <p:nvPr>
            <p:ph type="title"/>
          </p:nvPr>
        </p:nvSpPr>
        <p:spPr>
          <a:xfrm>
            <a:off x="686834" y="1153572"/>
            <a:ext cx="3200400" cy="4461163"/>
          </a:xfrm>
        </p:spPr>
        <p:txBody>
          <a:bodyPr>
            <a:normAutofit fontScale="90000"/>
          </a:bodyPr>
          <a:lstStyle/>
          <a:p>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br>
              <a:rPr lang="en-AU" sz="4100" b="1">
                <a:solidFill>
                  <a:srgbClr val="FFFFFF"/>
                </a:solidFill>
                <a:latin typeface="Arial" panose="020B0604020202020204" pitchFamily="34" charset="0"/>
                <a:cs typeface="Arial" panose="020B0604020202020204" pitchFamily="34" charset="0"/>
              </a:rPr>
            </a:br>
            <a:r>
              <a:rPr lang="en-AU" sz="4100" b="1">
                <a:solidFill>
                  <a:srgbClr val="FFFFFF"/>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AF387C78-1BD4-5B31-9A58-589FCCA2AEB7}"/>
              </a:ext>
            </a:extLst>
          </p:cNvPr>
          <p:cNvSpPr>
            <a:spLocks noGrp="1"/>
          </p:cNvSpPr>
          <p:nvPr>
            <p:ph idx="1"/>
          </p:nvPr>
        </p:nvSpPr>
        <p:spPr>
          <a:xfrm>
            <a:off x="2161308" y="867790"/>
            <a:ext cx="6906491" cy="5585619"/>
          </a:xfrm>
        </p:spPr>
        <p:txBody>
          <a:bodyPr anchor="ctr">
            <a:normAutofit/>
          </a:bodyPr>
          <a:lstStyle/>
          <a:p>
            <a:r>
              <a:rPr lang="en-AU" sz="2200">
                <a:latin typeface="Arial" panose="020B0604020202020204" pitchFamily="34" charset="0"/>
                <a:cs typeface="Arial" panose="020B0604020202020204" pitchFamily="34" charset="0"/>
              </a:rPr>
              <a:t>Member of American Endocrine Society Expert Guidelines Committee. “</a:t>
            </a:r>
            <a:r>
              <a:rPr lang="en-AU" sz="2200" i="1">
                <a:latin typeface="Arial" panose="020B0604020202020204" pitchFamily="34" charset="0"/>
                <a:cs typeface="Arial" panose="020B0604020202020204" pitchFamily="34" charset="0"/>
              </a:rPr>
              <a:t>Management of Thyroid Dysfunction during Pregnancy and the Postpartum – an Endocrine Society Clinical Practice Guideline”.</a:t>
            </a:r>
          </a:p>
          <a:p>
            <a:r>
              <a:rPr lang="en-AU" sz="2200">
                <a:latin typeface="Arial" panose="020B0604020202020204" pitchFamily="34" charset="0"/>
                <a:cs typeface="Arial" panose="020B0604020202020204" pitchFamily="34" charset="0"/>
              </a:rPr>
              <a:t>Adviser to American Thyroid Association (ATA) Expert Guideline Committee “Thyroid dysfunction in Pregnancy and Postpartum”.</a:t>
            </a:r>
          </a:p>
          <a:p>
            <a:r>
              <a:rPr lang="en-AU" sz="2200">
                <a:latin typeface="Arial" panose="020B0604020202020204" pitchFamily="34" charset="0"/>
                <a:cs typeface="Arial" panose="020B0604020202020204" pitchFamily="34" charset="0"/>
              </a:rPr>
              <a:t>Chair NHMRC Committee on </a:t>
            </a:r>
            <a:r>
              <a:rPr lang="en-AU" sz="2200" i="1">
                <a:latin typeface="Arial" panose="020B0604020202020204" pitchFamily="34" charset="0"/>
                <a:cs typeface="Arial" panose="020B0604020202020204" pitchFamily="34" charset="0"/>
              </a:rPr>
              <a:t>“Recommendations for Iodine Supplementation during Pregnancy”.</a:t>
            </a:r>
          </a:p>
          <a:p>
            <a:r>
              <a:rPr lang="en-AU" sz="2200">
                <a:latin typeface="Arial" panose="020B0604020202020204" pitchFamily="34" charset="0"/>
                <a:cs typeface="Arial" panose="020B0604020202020204" pitchFamily="34" charset="0"/>
              </a:rPr>
              <a:t>Author of the</a:t>
            </a:r>
            <a:r>
              <a:rPr lang="en-AU" sz="2200" i="1">
                <a:latin typeface="Arial" panose="020B0604020202020204" pitchFamily="34" charset="0"/>
                <a:cs typeface="Arial" panose="020B0604020202020204" pitchFamily="34" charset="0"/>
              </a:rPr>
              <a:t> RANZCOG “Guidelines for iodine supplementation in pregnancy and breastfeeding”.</a:t>
            </a:r>
          </a:p>
          <a:p>
            <a:r>
              <a:rPr lang="en-AU" sz="2200">
                <a:latin typeface="Arial" panose="020B0604020202020204" pitchFamily="34" charset="0"/>
                <a:cs typeface="Arial" panose="020B0604020202020204" pitchFamily="34" charset="0"/>
              </a:rPr>
              <a:t>Principal Medical Adviser the Australian Thyroid Foundation.</a:t>
            </a:r>
          </a:p>
          <a:p>
            <a:r>
              <a:rPr lang="en-AU" sz="2200">
                <a:latin typeface="Arial" panose="020B0604020202020204" pitchFamily="34" charset="0"/>
                <a:cs typeface="Arial" panose="020B0604020202020204" pitchFamily="34" charset="0"/>
              </a:rPr>
              <a:t>No commercial or financial conflicts of interest to declare.</a:t>
            </a:r>
          </a:p>
        </p:txBody>
      </p:sp>
      <p:sp>
        <p:nvSpPr>
          <p:cNvPr id="4" name="TextBox 3">
            <a:extLst>
              <a:ext uri="{FF2B5EF4-FFF2-40B4-BE49-F238E27FC236}">
                <a16:creationId xmlns:a16="http://schemas.microsoft.com/office/drawing/2014/main" id="{D014AFD3-ED21-EACF-A428-B2793C2F5462}"/>
              </a:ext>
            </a:extLst>
          </p:cNvPr>
          <p:cNvSpPr txBox="1"/>
          <p:nvPr/>
        </p:nvSpPr>
        <p:spPr>
          <a:xfrm>
            <a:off x="3572541" y="355567"/>
            <a:ext cx="4476306" cy="461665"/>
          </a:xfrm>
          <a:prstGeom prst="rect">
            <a:avLst/>
          </a:prstGeom>
          <a:noFill/>
        </p:spPr>
        <p:txBody>
          <a:bodyPr wrap="square" rtlCol="0">
            <a:spAutoFit/>
          </a:bodyPr>
          <a:lstStyle/>
          <a:p>
            <a:r>
              <a:rPr lang="en-AU" sz="2400" b="1">
                <a:latin typeface="Arial" panose="020B0604020202020204" pitchFamily="34" charset="0"/>
                <a:cs typeface="Arial" panose="020B0604020202020204" pitchFamily="34" charset="0"/>
              </a:rPr>
              <a:t>Conflict of interest statement </a:t>
            </a:r>
          </a:p>
        </p:txBody>
      </p:sp>
    </p:spTree>
    <p:extLst>
      <p:ext uri="{BB962C8B-B14F-4D97-AF65-F5344CB8AC3E}">
        <p14:creationId xmlns:p14="http://schemas.microsoft.com/office/powerpoint/2010/main" val="33459462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81200" y="404817"/>
            <a:ext cx="8229600" cy="1223962"/>
          </a:xfrm>
        </p:spPr>
        <p:txBody>
          <a:bodyPr>
            <a:normAutofit/>
          </a:bodyPr>
          <a:lstStyle/>
          <a:p>
            <a:pPr algn="ctr" eaLnBrk="1" hangingPunct="1"/>
            <a:r>
              <a:rPr lang="en-AU" sz="2400" b="1">
                <a:latin typeface="Arial"/>
                <a:cs typeface="Arial"/>
              </a:rPr>
              <a:t>Prevalence of overt and subclinical hypothyroidism in pregnancy</a:t>
            </a:r>
          </a:p>
        </p:txBody>
      </p:sp>
      <p:sp>
        <p:nvSpPr>
          <p:cNvPr id="28675" name="Content Placeholder 2"/>
          <p:cNvSpPr>
            <a:spLocks noGrp="1"/>
          </p:cNvSpPr>
          <p:nvPr>
            <p:ph idx="1"/>
          </p:nvPr>
        </p:nvSpPr>
        <p:spPr>
          <a:xfrm>
            <a:off x="1992313" y="1700214"/>
            <a:ext cx="8229600" cy="4824412"/>
          </a:xfrm>
        </p:spPr>
        <p:txBody>
          <a:bodyPr>
            <a:normAutofit/>
          </a:bodyPr>
          <a:lstStyle/>
          <a:p>
            <a:pPr eaLnBrk="1" hangingPunct="1"/>
            <a:r>
              <a:rPr lang="en-AU" sz="2000">
                <a:latin typeface="Arial"/>
                <a:cs typeface="Arial"/>
              </a:rPr>
              <a:t>In the USA, 0.3 to 0.5% pregnant women are overtly hypothyroid (NHANES) and 2.5% have subclinical hypothyroidism</a:t>
            </a:r>
          </a:p>
          <a:p>
            <a:r>
              <a:rPr lang="en-AU" sz="2000">
                <a:latin typeface="Arial"/>
                <a:cs typeface="Arial"/>
              </a:rPr>
              <a:t>National Australian data is lacking </a:t>
            </a:r>
          </a:p>
          <a:p>
            <a:pPr marL="0" indent="0">
              <a:buNone/>
            </a:pPr>
            <a:r>
              <a:rPr lang="en-AU" sz="2000">
                <a:latin typeface="Arial"/>
                <a:cs typeface="Arial"/>
              </a:rPr>
              <a:t>       	- WA study 2008, ~ 5.0% pregnant women had elevated TSH     	- Sydney study 1: 6.5% of pregnant women had TSH&gt;2.5 	- Sydney study 2: 9.6 % had TSH &gt;2.5 mIU/l. 0.4% had overt 	 	hypothyroidism.</a:t>
            </a:r>
          </a:p>
          <a:p>
            <a:r>
              <a:rPr lang="en-AU" sz="2000">
                <a:latin typeface="Arial"/>
                <a:cs typeface="Arial"/>
              </a:rPr>
              <a:t>Positive thyroid antibodies: 5 to 15% of pregnant women in various series around the world; our data showed 18.2% of pregnant women in Western Sydney were TPOAb positive.</a:t>
            </a:r>
          </a:p>
        </p:txBody>
      </p:sp>
      <p:sp>
        <p:nvSpPr>
          <p:cNvPr id="2" name="TextBox 1"/>
          <p:cNvSpPr txBox="1"/>
          <p:nvPr/>
        </p:nvSpPr>
        <p:spPr>
          <a:xfrm>
            <a:off x="2112264" y="5301209"/>
            <a:ext cx="7854696" cy="1169551"/>
          </a:xfrm>
          <a:prstGeom prst="rect">
            <a:avLst/>
          </a:prstGeom>
          <a:noFill/>
        </p:spPr>
        <p:txBody>
          <a:bodyPr wrap="square" rtlCol="0">
            <a:spAutoFit/>
          </a:bodyPr>
          <a:lstStyle/>
          <a:p>
            <a:r>
              <a:rPr lang="en-AU" sz="1400">
                <a:latin typeface="Arial" panose="020B0604020202020204" pitchFamily="34" charset="0"/>
                <a:cs typeface="Arial" panose="020B0604020202020204" pitchFamily="34" charset="0"/>
              </a:rPr>
              <a:t>Study 1: Blumenthal, Byth and Eastman (2012). Iodine intake and thyroid function in pregnant women in Sydney before mandatory fortification of bread with iodised salt.</a:t>
            </a:r>
          </a:p>
          <a:p>
            <a:r>
              <a:rPr lang="en-AU" sz="1400">
                <a:latin typeface="Arial" panose="020B0604020202020204" pitchFamily="34" charset="0"/>
                <a:cs typeface="Arial" panose="020B0604020202020204" pitchFamily="34" charset="0"/>
              </a:rPr>
              <a:t>J Thyroid Research 2012. Article ID 798963</a:t>
            </a:r>
          </a:p>
          <a:p>
            <a:r>
              <a:rPr lang="en-AU" sz="1400">
                <a:latin typeface="Arial" panose="020B0604020202020204" pitchFamily="34" charset="0"/>
                <a:cs typeface="Arial" panose="020B0604020202020204" pitchFamily="34" charset="0"/>
              </a:rPr>
              <a:t>Study 2: Blumenthal &amp; Eastman: Aust &amp; NZ J. Obs and Gynae. Prevalence of thyroid dysfunction, and thyroid antibodies in a private obstetrical practice in Sydney. Vol 56:307-311, 2016</a:t>
            </a:r>
          </a:p>
        </p:txBody>
      </p:sp>
    </p:spTree>
    <p:extLst>
      <p:ext uri="{BB962C8B-B14F-4D97-AF65-F5344CB8AC3E}">
        <p14:creationId xmlns:p14="http://schemas.microsoft.com/office/powerpoint/2010/main" val="3206701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9616" y="1124745"/>
            <a:ext cx="6120680" cy="2031325"/>
          </a:xfrm>
          <a:prstGeom prst="rect">
            <a:avLst/>
          </a:prstGeom>
        </p:spPr>
        <p:txBody>
          <a:bodyPr wrap="square">
            <a:spAutoFit/>
          </a:bodyPr>
          <a:lstStyle/>
          <a:p>
            <a:r>
              <a:rPr lang="en-AU">
                <a:solidFill>
                  <a:srgbClr val="FF0000"/>
                </a:solidFill>
              </a:rPr>
              <a:t>When possible, population-based trimester-specific reference ranges for serum TSH should be defined through assessment of local population data representative of a healthcare provider’s practice. Reference range determinations should only include pregnant women with no known thyroid disease, optimal iodine intake, and negative TPO Ab status. </a:t>
            </a:r>
            <a:r>
              <a:rPr lang="en-AU"/>
              <a:t>(</a:t>
            </a:r>
            <a:r>
              <a:rPr lang="en-AU" b="1" i="1"/>
              <a:t>Strong recommendation, Moderate quality evidence)</a:t>
            </a:r>
            <a:endParaRPr lang="en-AU"/>
          </a:p>
        </p:txBody>
      </p:sp>
      <p:sp>
        <p:nvSpPr>
          <p:cNvPr id="5" name="TextBox 4"/>
          <p:cNvSpPr txBox="1"/>
          <p:nvPr/>
        </p:nvSpPr>
        <p:spPr>
          <a:xfrm>
            <a:off x="2783632" y="332656"/>
            <a:ext cx="5616624" cy="707886"/>
          </a:xfrm>
          <a:prstGeom prst="rect">
            <a:avLst/>
          </a:prstGeom>
          <a:noFill/>
        </p:spPr>
        <p:txBody>
          <a:bodyPr wrap="square" rtlCol="0">
            <a:spAutoFit/>
          </a:bodyPr>
          <a:lstStyle/>
          <a:p>
            <a:r>
              <a:rPr lang="en-AU" sz="2000" b="1"/>
              <a:t>American Endocrine Society and ATA Guidelines for TSH reference ranges in pregnancy</a:t>
            </a:r>
          </a:p>
        </p:txBody>
      </p:sp>
      <p:sp>
        <p:nvSpPr>
          <p:cNvPr id="6" name="TextBox 5"/>
          <p:cNvSpPr txBox="1"/>
          <p:nvPr/>
        </p:nvSpPr>
        <p:spPr>
          <a:xfrm>
            <a:off x="2968395" y="3199242"/>
            <a:ext cx="4968552" cy="3693319"/>
          </a:xfrm>
          <a:prstGeom prst="rect">
            <a:avLst/>
          </a:prstGeom>
          <a:noFill/>
        </p:spPr>
        <p:txBody>
          <a:bodyPr wrap="square" rtlCol="0">
            <a:spAutoFit/>
          </a:bodyPr>
          <a:lstStyle/>
          <a:p>
            <a:r>
              <a:rPr lang="en-AU"/>
              <a:t>American Endo Society: upper limit for TSH first trimester is 2.5 mIU/l.</a:t>
            </a:r>
          </a:p>
          <a:p>
            <a:endParaRPr lang="en-AU"/>
          </a:p>
          <a:p>
            <a:r>
              <a:rPr lang="en-AU"/>
              <a:t>European Thyroid Association: upper limit 2.5 mIU/l</a:t>
            </a:r>
          </a:p>
          <a:p>
            <a:endParaRPr lang="en-AU"/>
          </a:p>
          <a:p>
            <a:r>
              <a:rPr lang="en-AU"/>
              <a:t>American Thyroid Association (ATA) upper limit of TSH in first trimester  has moved from 2.5 to 4.0 mIU/l (2011 to 2017 guidelines). However, ATA recommends use of locally derived reference ranges and only defaulting to a cut-off level of 4.0mIU/l when locally derived ranges not available.</a:t>
            </a:r>
          </a:p>
          <a:p>
            <a:endParaRPr lang="en-AU"/>
          </a:p>
        </p:txBody>
      </p:sp>
    </p:spTree>
    <p:extLst>
      <p:ext uri="{BB962C8B-B14F-4D97-AF65-F5344CB8AC3E}">
        <p14:creationId xmlns:p14="http://schemas.microsoft.com/office/powerpoint/2010/main" val="1188039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17F5-965F-E480-4243-7AD2BBD25DF1}"/>
              </a:ext>
            </a:extLst>
          </p:cNvPr>
          <p:cNvSpPr>
            <a:spLocks noGrp="1"/>
          </p:cNvSpPr>
          <p:nvPr>
            <p:ph type="ctrTitle"/>
          </p:nvPr>
        </p:nvSpPr>
        <p:spPr>
          <a:xfrm>
            <a:off x="1524000" y="685801"/>
            <a:ext cx="9144000" cy="1243584"/>
          </a:xfrm>
        </p:spPr>
        <p:txBody>
          <a:bodyPr>
            <a:normAutofit/>
          </a:bodyPr>
          <a:lstStyle/>
          <a:p>
            <a:r>
              <a:rPr lang="en-AU" sz="3200">
                <a:latin typeface="Arial" panose="020B0604020202020204" pitchFamily="34" charset="0"/>
                <a:cs typeface="Arial" panose="020B0604020202020204" pitchFamily="34" charset="0"/>
              </a:rPr>
              <a:t>Pregnancy reference ranges for TSH and Free T4</a:t>
            </a:r>
          </a:p>
        </p:txBody>
      </p:sp>
      <p:sp>
        <p:nvSpPr>
          <p:cNvPr id="3" name="Subtitle 2">
            <a:extLst>
              <a:ext uri="{FF2B5EF4-FFF2-40B4-BE49-F238E27FC236}">
                <a16:creationId xmlns:a16="http://schemas.microsoft.com/office/drawing/2014/main" id="{978F330A-3668-50D0-FE75-D422AB36268C}"/>
              </a:ext>
            </a:extLst>
          </p:cNvPr>
          <p:cNvSpPr>
            <a:spLocks noGrp="1"/>
          </p:cNvSpPr>
          <p:nvPr>
            <p:ph type="subTitle" idx="1"/>
          </p:nvPr>
        </p:nvSpPr>
        <p:spPr>
          <a:xfrm>
            <a:off x="1725168" y="2991500"/>
            <a:ext cx="9144000" cy="1655762"/>
          </a:xfrm>
        </p:spPr>
        <p:txBody>
          <a:bodyPr>
            <a:normAutofit/>
          </a:bodyPr>
          <a:lstStyle/>
          <a:p>
            <a:pPr algn="l"/>
            <a:r>
              <a:rPr lang="en-US" sz="2000" b="0" i="0" u="none" strike="noStrike" baseline="0">
                <a:latin typeface="Arial" panose="020B0604020202020204" pitchFamily="34" charset="0"/>
                <a:cs typeface="Arial" panose="020B0604020202020204" pitchFamily="34" charset="0"/>
              </a:rPr>
              <a:t>The reference range is typically statistically defined by the 2.5th and 97.5th percentiles of the measured circulating thyroid hormone values in populations defined as healthy euthyroid (iodine replete and thyroid antibody negative). </a:t>
            </a:r>
          </a:p>
          <a:p>
            <a:pPr algn="l"/>
            <a:r>
              <a:rPr lang="en-US" sz="2000">
                <a:latin typeface="Arial" panose="020B0604020202020204" pitchFamily="34" charset="0"/>
                <a:cs typeface="Arial" panose="020B0604020202020204" pitchFamily="34" charset="0"/>
              </a:rPr>
              <a:t>What reference range(s) should we be using in Australia?</a:t>
            </a:r>
          </a:p>
          <a:p>
            <a:pPr algn="l"/>
            <a:endParaRPr lang="en-AU"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643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0678A5B-9121-F5E3-BE3F-C8A81485D229}"/>
              </a:ext>
            </a:extLst>
          </p:cNvPr>
          <p:cNvGraphicFramePr>
            <a:graphicFrameLocks noGrp="1"/>
          </p:cNvGraphicFramePr>
          <p:nvPr>
            <p:extLst>
              <p:ext uri="{D42A27DB-BD31-4B8C-83A1-F6EECF244321}">
                <p14:modId xmlns:p14="http://schemas.microsoft.com/office/powerpoint/2010/main" val="2466081339"/>
              </p:ext>
            </p:extLst>
          </p:nvPr>
        </p:nvGraphicFramePr>
        <p:xfrm>
          <a:off x="2623819" y="1196128"/>
          <a:ext cx="7753236" cy="4631690"/>
        </p:xfrm>
        <a:graphic>
          <a:graphicData uri="http://schemas.openxmlformats.org/drawingml/2006/table">
            <a:tbl>
              <a:tblPr firstRow="1" firstCol="1" bandRow="1">
                <a:tableStyleId>{5C22544A-7EE6-4342-B048-85BDC9FD1C3A}</a:tableStyleId>
              </a:tblPr>
              <a:tblGrid>
                <a:gridCol w="1325806">
                  <a:extLst>
                    <a:ext uri="{9D8B030D-6E8A-4147-A177-3AD203B41FA5}">
                      <a16:colId xmlns:a16="http://schemas.microsoft.com/office/drawing/2014/main" val="2878669523"/>
                    </a:ext>
                  </a:extLst>
                </a:gridCol>
                <a:gridCol w="1471758">
                  <a:extLst>
                    <a:ext uri="{9D8B030D-6E8A-4147-A177-3AD203B41FA5}">
                      <a16:colId xmlns:a16="http://schemas.microsoft.com/office/drawing/2014/main" val="2665912128"/>
                    </a:ext>
                  </a:extLst>
                </a:gridCol>
                <a:gridCol w="2462443">
                  <a:extLst>
                    <a:ext uri="{9D8B030D-6E8A-4147-A177-3AD203B41FA5}">
                      <a16:colId xmlns:a16="http://schemas.microsoft.com/office/drawing/2014/main" val="1936826727"/>
                    </a:ext>
                  </a:extLst>
                </a:gridCol>
                <a:gridCol w="2493229">
                  <a:extLst>
                    <a:ext uri="{9D8B030D-6E8A-4147-A177-3AD203B41FA5}">
                      <a16:colId xmlns:a16="http://schemas.microsoft.com/office/drawing/2014/main" val="1670599338"/>
                    </a:ext>
                  </a:extLst>
                </a:gridCol>
              </a:tblGrid>
              <a:tr h="564992">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Laboratory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TSH reference range (mIU/l)</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Free T4 reference range (pmol/l</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Analytical platform</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6980427"/>
                  </a:ext>
                </a:extLst>
              </a:tr>
              <a:tr h="935187">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1.Laverty (Trimesters)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0.03-2.5</a:t>
                      </a:r>
                    </a:p>
                    <a:p>
                      <a:pPr>
                        <a:lnSpc>
                          <a:spcPct val="107000"/>
                        </a:lnSpc>
                        <a:spcAft>
                          <a:spcPts val="800"/>
                        </a:spcAft>
                      </a:pPr>
                      <a:r>
                        <a:rPr lang="en-AU" sz="1600">
                          <a:effectLst/>
                          <a:latin typeface="Arial" panose="020B0604020202020204" pitchFamily="34" charset="0"/>
                          <a:cs typeface="Arial" panose="020B0604020202020204" pitchFamily="34" charset="0"/>
                        </a:rPr>
                        <a:t>0.05-3.0</a:t>
                      </a:r>
                    </a:p>
                    <a:p>
                      <a:pPr>
                        <a:lnSpc>
                          <a:spcPct val="107000"/>
                        </a:lnSpc>
                        <a:spcAft>
                          <a:spcPts val="800"/>
                        </a:spcAft>
                      </a:pPr>
                      <a:r>
                        <a:rPr lang="en-AU" sz="1600">
                          <a:effectLst/>
                          <a:latin typeface="Arial" panose="020B0604020202020204" pitchFamily="34" charset="0"/>
                          <a:cs typeface="Arial" panose="020B0604020202020204" pitchFamily="34" charset="0"/>
                        </a:rPr>
                        <a:t>0.3-3.5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10-21</a:t>
                      </a:r>
                    </a:p>
                    <a:p>
                      <a:pPr>
                        <a:lnSpc>
                          <a:spcPct val="107000"/>
                        </a:lnSpc>
                        <a:spcAft>
                          <a:spcPts val="800"/>
                        </a:spcAft>
                      </a:pPr>
                      <a:r>
                        <a:rPr lang="en-AU" sz="1600">
                          <a:effectLst/>
                          <a:latin typeface="Arial" panose="020B0604020202020204" pitchFamily="34" charset="0"/>
                          <a:cs typeface="Arial" panose="020B0604020202020204" pitchFamily="34" charset="0"/>
                        </a:rPr>
                        <a:t>11-18</a:t>
                      </a:r>
                    </a:p>
                    <a:p>
                      <a:pPr>
                        <a:lnSpc>
                          <a:spcPct val="107000"/>
                        </a:lnSpc>
                        <a:spcAft>
                          <a:spcPts val="800"/>
                        </a:spcAft>
                      </a:pPr>
                      <a:r>
                        <a:rPr lang="en-AU" sz="1600">
                          <a:effectLst/>
                          <a:latin typeface="Arial" panose="020B0604020202020204" pitchFamily="34" charset="0"/>
                          <a:cs typeface="Arial" panose="020B0604020202020204" pitchFamily="34" charset="0"/>
                        </a:rPr>
                        <a:t>9.2-17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Bayer Advia Centaur</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4504552"/>
                  </a:ext>
                </a:extLst>
              </a:tr>
              <a:tr h="859693">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2.Medlab (Trimesters)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0.1-2.5</a:t>
                      </a:r>
                    </a:p>
                    <a:p>
                      <a:pPr>
                        <a:lnSpc>
                          <a:spcPct val="107000"/>
                        </a:lnSpc>
                        <a:spcAft>
                          <a:spcPts val="800"/>
                        </a:spcAft>
                      </a:pPr>
                      <a:r>
                        <a:rPr lang="en-AU" sz="1600">
                          <a:effectLst/>
                          <a:latin typeface="Arial" panose="020B0604020202020204" pitchFamily="34" charset="0"/>
                          <a:cs typeface="Arial" panose="020B0604020202020204" pitchFamily="34" charset="0"/>
                        </a:rPr>
                        <a:t>0.2-3.0</a:t>
                      </a:r>
                    </a:p>
                    <a:p>
                      <a:pPr>
                        <a:lnSpc>
                          <a:spcPct val="107000"/>
                        </a:lnSpc>
                        <a:spcAft>
                          <a:spcPts val="800"/>
                        </a:spcAft>
                      </a:pPr>
                      <a:r>
                        <a:rPr lang="en-AU" sz="1600">
                          <a:effectLst/>
                          <a:latin typeface="Arial" panose="020B0604020202020204" pitchFamily="34" charset="0"/>
                          <a:cs typeface="Arial" panose="020B0604020202020204" pitchFamily="34" charset="0"/>
                        </a:rPr>
                        <a:t>0.3-3.0</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10.0-24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Abbott Architect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3860510"/>
                  </a:ext>
                </a:extLst>
              </a:tr>
              <a:tr h="883138">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3.Aust Clinical Labs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0.1-3.7</a:t>
                      </a:r>
                    </a:p>
                    <a:p>
                      <a:pPr>
                        <a:lnSpc>
                          <a:spcPct val="107000"/>
                        </a:lnSpc>
                        <a:spcAft>
                          <a:spcPts val="800"/>
                        </a:spcAft>
                      </a:pPr>
                      <a:r>
                        <a:rPr lang="en-AU" sz="1600">
                          <a:effectLst/>
                          <a:latin typeface="Arial" panose="020B0604020202020204" pitchFamily="34" charset="0"/>
                          <a:cs typeface="Arial" panose="020B0604020202020204" pitchFamily="34" charset="0"/>
                        </a:rPr>
                        <a:t>0.4-3.8</a:t>
                      </a:r>
                    </a:p>
                    <a:p>
                      <a:pPr>
                        <a:lnSpc>
                          <a:spcPct val="107000"/>
                        </a:lnSpc>
                        <a:spcAft>
                          <a:spcPts val="800"/>
                        </a:spcAft>
                      </a:pPr>
                      <a:r>
                        <a:rPr lang="en-AU" sz="1600">
                          <a:effectLst/>
                          <a:latin typeface="Arial" panose="020B0604020202020204" pitchFamily="34" charset="0"/>
                          <a:cs typeface="Arial" panose="020B0604020202020204" pitchFamily="34" charset="0"/>
                        </a:rPr>
                        <a:t>0.3-3.4</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9.0-25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Siemens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1577658"/>
                  </a:ext>
                </a:extLst>
              </a:tr>
              <a:tr h="469563">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4. Douglass Hanly Moir</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0.3-2.8</a:t>
                      </a:r>
                    </a:p>
                    <a:p>
                      <a:pPr>
                        <a:lnSpc>
                          <a:spcPct val="107000"/>
                        </a:lnSpc>
                        <a:spcAft>
                          <a:spcPts val="800"/>
                        </a:spcAft>
                      </a:pPr>
                      <a:r>
                        <a:rPr lang="en-AU" sz="1600">
                          <a:effectLst/>
                          <a:latin typeface="Arial" panose="020B0604020202020204" pitchFamily="34" charset="0"/>
                          <a:cs typeface="Arial" panose="020B0604020202020204" pitchFamily="34" charset="0"/>
                        </a:rPr>
                        <a:t>0.1-2.5</a:t>
                      </a:r>
                    </a:p>
                    <a:p>
                      <a:pPr>
                        <a:lnSpc>
                          <a:spcPct val="107000"/>
                        </a:lnSpc>
                        <a:spcAft>
                          <a:spcPts val="800"/>
                        </a:spcAft>
                      </a:pPr>
                      <a:r>
                        <a:rPr lang="en-AU" sz="1600">
                          <a:effectLst/>
                          <a:latin typeface="Arial" panose="020B0604020202020204" pitchFamily="34" charset="0"/>
                          <a:cs typeface="Arial" panose="020B0604020202020204" pitchFamily="34" charset="0"/>
                        </a:rPr>
                        <a:t>0.3-2.9</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11.0-19.0</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a:effectLst/>
                          <a:latin typeface="Arial" panose="020B0604020202020204" pitchFamily="34" charset="0"/>
                          <a:cs typeface="Arial" panose="020B0604020202020204" pitchFamily="34" charset="0"/>
                        </a:rPr>
                        <a:t>Abbott Architect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43627682"/>
                  </a:ext>
                </a:extLst>
              </a:tr>
            </a:tbl>
          </a:graphicData>
        </a:graphic>
      </p:graphicFrame>
      <p:sp>
        <p:nvSpPr>
          <p:cNvPr id="3" name="Rectangle 1">
            <a:extLst>
              <a:ext uri="{FF2B5EF4-FFF2-40B4-BE49-F238E27FC236}">
                <a16:creationId xmlns:a16="http://schemas.microsoft.com/office/drawing/2014/main" id="{AC5C6FCE-6070-F543-A447-57F6CFB10AAB}"/>
              </a:ext>
            </a:extLst>
          </p:cNvPr>
          <p:cNvSpPr>
            <a:spLocks noChangeArrowheads="1"/>
          </p:cNvSpPr>
          <p:nvPr/>
        </p:nvSpPr>
        <p:spPr bwMode="auto">
          <a:xfrm>
            <a:off x="-3246725" y="366638"/>
            <a:ext cx="18685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AU" altLang="en-US"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1. Thyroid function reference ranges for pregnancy </a:t>
            </a:r>
          </a:p>
          <a:p>
            <a:pPr lvl="0" algn="ctr" eaLnBrk="0" fontAlgn="base" hangingPunct="0">
              <a:spcBef>
                <a:spcPct val="0"/>
              </a:spcBef>
              <a:spcAft>
                <a:spcPct val="0"/>
              </a:spcAft>
            </a:pPr>
            <a:r>
              <a:rPr kumimoji="0" lang="en-AU" altLang="en-US"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Sydney commercial pathology laboratories 2018</a:t>
            </a:r>
            <a:endParaRPr kumimoji="0" lang="en-AU"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709138-F8C9-FD97-A98A-C15C4704FA07}"/>
              </a:ext>
            </a:extLst>
          </p:cNvPr>
          <p:cNvSpPr txBox="1"/>
          <p:nvPr/>
        </p:nvSpPr>
        <p:spPr>
          <a:xfrm>
            <a:off x="2623819" y="5827818"/>
            <a:ext cx="8216119" cy="830997"/>
          </a:xfrm>
          <a:prstGeom prst="rect">
            <a:avLst/>
          </a:prstGeom>
          <a:noFill/>
        </p:spPr>
        <p:txBody>
          <a:bodyPr wrap="square" rtlCol="0">
            <a:spAutoFit/>
          </a:bodyPr>
          <a:lstStyle/>
          <a:p>
            <a:r>
              <a:rPr kumimoji="0" lang="en-AU"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Labs 1&amp;2 show an upper limit of normal of &gt;2.5 mIU/l for TSH consistent with the American Endocrine Society Guidelines. </a:t>
            </a:r>
          </a:p>
          <a:p>
            <a:r>
              <a:rPr kumimoji="0" lang="en-AU"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Laboratory 3 approximates the ATA Guidelines cut-off value of &gt;4.0 mIU/l for SCH and Laboratory 4 has derived its own reference range that sits in between.</a:t>
            </a:r>
            <a:endParaRPr lang="en-AU"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8553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BA1F84B-9267-05D3-D6D0-E6F0528849DC}"/>
              </a:ext>
            </a:extLst>
          </p:cNvPr>
          <p:cNvGraphicFramePr/>
          <p:nvPr>
            <p:extLst>
              <p:ext uri="{D42A27DB-BD31-4B8C-83A1-F6EECF244321}">
                <p14:modId xmlns:p14="http://schemas.microsoft.com/office/powerpoint/2010/main" val="425659749"/>
              </p:ext>
            </p:extLst>
          </p:nvPr>
        </p:nvGraphicFramePr>
        <p:xfrm>
          <a:off x="3352800" y="1530985"/>
          <a:ext cx="5486400" cy="379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0F117CD-167B-D1EA-454D-DC7306A29472}"/>
              </a:ext>
            </a:extLst>
          </p:cNvPr>
          <p:cNvSpPr txBox="1"/>
          <p:nvPr/>
        </p:nvSpPr>
        <p:spPr>
          <a:xfrm>
            <a:off x="2743200" y="266343"/>
            <a:ext cx="6096000" cy="1264642"/>
          </a:xfrm>
          <a:prstGeom prst="rect">
            <a:avLst/>
          </a:prstGeom>
          <a:noFill/>
        </p:spPr>
        <p:txBody>
          <a:bodyPr wrap="square">
            <a:spAutoFit/>
          </a:bodyPr>
          <a:lstStyle/>
          <a:p>
            <a:pPr>
              <a:lnSpc>
                <a:spcPct val="107000"/>
              </a:lnSpc>
              <a:spcAft>
                <a:spcPts val="800"/>
              </a:spcAft>
            </a:pPr>
            <a:r>
              <a:rPr lang="en-AU" sz="1800">
                <a:effectLst/>
                <a:latin typeface="Calibri" pitchFamily="34" charset="0"/>
                <a:ea typeface="Calibri" panose="020F0502020204030204" pitchFamily="34" charset="0"/>
                <a:cs typeface="Times New Roman" panose="02020603050405020304" pitchFamily="18" charset="0"/>
              </a:rPr>
              <a:t>Figure 1. Results of screening of 1025 pregnant women by TSH testing during first trimester of pregnancy with application of American Endocrine Society guidelines (2012) for diagnosis and treatment*</a:t>
            </a:r>
            <a:endParaRPr lang="en-AU" sz="1600">
              <a:effectLst/>
              <a:latin typeface="Calibri"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9814-5683-78FB-7A08-DC28114B0BBF}"/>
              </a:ext>
            </a:extLst>
          </p:cNvPr>
          <p:cNvSpPr txBox="1"/>
          <p:nvPr/>
        </p:nvSpPr>
        <p:spPr>
          <a:xfrm>
            <a:off x="3333262" y="5591908"/>
            <a:ext cx="6010030" cy="711413"/>
          </a:xfrm>
          <a:prstGeom prst="rect">
            <a:avLst/>
          </a:prstGeom>
          <a:noFill/>
        </p:spPr>
        <p:txBody>
          <a:bodyPr wrap="square" rtlCol="0">
            <a:spAutoFit/>
          </a:bodyPr>
          <a:lstStyle/>
          <a:p>
            <a:pPr lvl="0">
              <a:lnSpc>
                <a:spcPct val="115000"/>
              </a:lnSpc>
              <a:spcAft>
                <a:spcPts val="1000"/>
              </a:spcAft>
            </a:pPr>
            <a:r>
              <a:rPr lang="en-AU" sz="1200">
                <a:effectLst/>
                <a:latin typeface="Arial" panose="020B0604020202020204" pitchFamily="34" charset="0"/>
                <a:ea typeface="Calibri" panose="020F0502020204030204" pitchFamily="34" charset="0"/>
                <a:cs typeface="Arial" panose="020B0604020202020204" pitchFamily="34" charset="0"/>
              </a:rPr>
              <a:t>*Blumenthal N and Eastman CJ. Beneficial effects on pregnancy outcomes of thyroid hormone replacement therapy for subclinical hypothyroidism. J Thyroid Research 2017;4601365</a:t>
            </a:r>
          </a:p>
        </p:txBody>
      </p:sp>
      <p:cxnSp>
        <p:nvCxnSpPr>
          <p:cNvPr id="5" name="Straight Connector 4">
            <a:extLst>
              <a:ext uri="{FF2B5EF4-FFF2-40B4-BE49-F238E27FC236}">
                <a16:creationId xmlns:a16="http://schemas.microsoft.com/office/drawing/2014/main" id="{8D828B1D-2773-D121-A941-3455E8596015}"/>
              </a:ext>
            </a:extLst>
          </p:cNvPr>
          <p:cNvCxnSpPr/>
          <p:nvPr/>
        </p:nvCxnSpPr>
        <p:spPr>
          <a:xfrm>
            <a:off x="6165669" y="3875314"/>
            <a:ext cx="8708" cy="26996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95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0855" y="548680"/>
            <a:ext cx="77914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23592" y="4941169"/>
            <a:ext cx="7344816" cy="830997"/>
          </a:xfrm>
          <a:prstGeom prst="rect">
            <a:avLst/>
          </a:prstGeom>
          <a:noFill/>
        </p:spPr>
        <p:txBody>
          <a:bodyPr wrap="square" rtlCol="0">
            <a:spAutoFit/>
          </a:bodyPr>
          <a:lstStyle/>
          <a:p>
            <a:r>
              <a:rPr lang="en-AU" sz="1600"/>
              <a:t>Adapted from Cooper DS and Pearce EN. Editorial: “Subclinical hypothyroidism and hypothyroxinemia in pregnancy – still no answers”. New Eng J Med  2017; 376:876-877. </a:t>
            </a:r>
          </a:p>
        </p:txBody>
      </p:sp>
      <p:sp>
        <p:nvSpPr>
          <p:cNvPr id="3" name="TextBox 2"/>
          <p:cNvSpPr txBox="1"/>
          <p:nvPr/>
        </p:nvSpPr>
        <p:spPr>
          <a:xfrm>
            <a:off x="5710820" y="2780972"/>
            <a:ext cx="1224136" cy="276999"/>
          </a:xfrm>
          <a:prstGeom prst="rect">
            <a:avLst/>
          </a:prstGeom>
          <a:noFill/>
        </p:spPr>
        <p:txBody>
          <a:bodyPr wrap="square" rtlCol="0">
            <a:spAutoFit/>
          </a:bodyPr>
          <a:lstStyle/>
          <a:p>
            <a:r>
              <a:rPr lang="en-AU" sz="1200">
                <a:solidFill>
                  <a:srgbClr val="FF0000"/>
                </a:solidFill>
              </a:rPr>
              <a:t>(2.5-4.0 mIU/l)</a:t>
            </a:r>
          </a:p>
        </p:txBody>
      </p:sp>
      <p:sp>
        <p:nvSpPr>
          <p:cNvPr id="4" name="TextBox 3"/>
          <p:cNvSpPr txBox="1"/>
          <p:nvPr/>
        </p:nvSpPr>
        <p:spPr>
          <a:xfrm>
            <a:off x="5699956" y="1856473"/>
            <a:ext cx="1116124" cy="276999"/>
          </a:xfrm>
          <a:prstGeom prst="rect">
            <a:avLst/>
          </a:prstGeom>
          <a:noFill/>
        </p:spPr>
        <p:txBody>
          <a:bodyPr wrap="square" rtlCol="0">
            <a:spAutoFit/>
          </a:bodyPr>
          <a:lstStyle/>
          <a:p>
            <a:r>
              <a:rPr lang="en-AU" sz="1200">
                <a:solidFill>
                  <a:srgbClr val="FF0000"/>
                </a:solidFill>
              </a:rPr>
              <a:t>(&gt;4.0 mIU/l)</a:t>
            </a:r>
          </a:p>
        </p:txBody>
      </p:sp>
      <p:sp>
        <p:nvSpPr>
          <p:cNvPr id="5" name="TextBox 4"/>
          <p:cNvSpPr txBox="1"/>
          <p:nvPr/>
        </p:nvSpPr>
        <p:spPr>
          <a:xfrm>
            <a:off x="5705388" y="2284800"/>
            <a:ext cx="936104" cy="276999"/>
          </a:xfrm>
          <a:prstGeom prst="rect">
            <a:avLst/>
          </a:prstGeom>
          <a:noFill/>
        </p:spPr>
        <p:txBody>
          <a:bodyPr wrap="square" rtlCol="0">
            <a:spAutoFit/>
          </a:bodyPr>
          <a:lstStyle/>
          <a:p>
            <a:r>
              <a:rPr lang="en-AU" sz="1200">
                <a:solidFill>
                  <a:srgbClr val="FF0000"/>
                </a:solidFill>
              </a:rPr>
              <a:t>(&gt;10 mIU/l)</a:t>
            </a:r>
          </a:p>
        </p:txBody>
      </p:sp>
      <p:sp>
        <p:nvSpPr>
          <p:cNvPr id="6" name="TextBox 5"/>
          <p:cNvSpPr txBox="1"/>
          <p:nvPr/>
        </p:nvSpPr>
        <p:spPr>
          <a:xfrm>
            <a:off x="5689092" y="3370223"/>
            <a:ext cx="1126988" cy="276999"/>
          </a:xfrm>
          <a:prstGeom prst="rect">
            <a:avLst/>
          </a:prstGeom>
          <a:noFill/>
        </p:spPr>
        <p:txBody>
          <a:bodyPr wrap="square" rtlCol="0">
            <a:spAutoFit/>
          </a:bodyPr>
          <a:lstStyle/>
          <a:p>
            <a:r>
              <a:rPr lang="en-AU" sz="1200">
                <a:solidFill>
                  <a:srgbClr val="FF0000"/>
                </a:solidFill>
              </a:rPr>
              <a:t>(4-10 mIU/l)</a:t>
            </a:r>
          </a:p>
        </p:txBody>
      </p:sp>
      <p:sp>
        <p:nvSpPr>
          <p:cNvPr id="7" name="Minus 6"/>
          <p:cNvSpPr/>
          <p:nvPr/>
        </p:nvSpPr>
        <p:spPr>
          <a:xfrm>
            <a:off x="1127448" y="3828752"/>
            <a:ext cx="9540552"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537201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04468617"/>
              </p:ext>
            </p:extLst>
          </p:nvPr>
        </p:nvGraphicFramePr>
        <p:xfrm>
          <a:off x="2459596" y="812800"/>
          <a:ext cx="7020780" cy="512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11624" y="476673"/>
            <a:ext cx="6192688" cy="646331"/>
          </a:xfrm>
          <a:prstGeom prst="rect">
            <a:avLst/>
          </a:prstGeom>
        </p:spPr>
        <p:txBody>
          <a:bodyPr wrap="square">
            <a:spAutoFit/>
          </a:bodyPr>
          <a:lstStyle/>
          <a:p>
            <a:r>
              <a:rPr lang="en-US" b="1"/>
              <a:t>Algorithm for thyroid hormone (LT4) replacement in pregnant women with subclinical and overt hypothyroidism </a:t>
            </a:r>
            <a:endParaRPr lang="en-AU"/>
          </a:p>
        </p:txBody>
      </p:sp>
      <p:sp>
        <p:nvSpPr>
          <p:cNvPr id="4" name="TextBox 3"/>
          <p:cNvSpPr txBox="1"/>
          <p:nvPr/>
        </p:nvSpPr>
        <p:spPr>
          <a:xfrm>
            <a:off x="2459596" y="6185585"/>
            <a:ext cx="7128792" cy="523220"/>
          </a:xfrm>
          <a:prstGeom prst="rect">
            <a:avLst/>
          </a:prstGeom>
          <a:noFill/>
        </p:spPr>
        <p:txBody>
          <a:bodyPr wrap="square" rtlCol="0">
            <a:spAutoFit/>
          </a:bodyPr>
          <a:lstStyle/>
          <a:p>
            <a:r>
              <a:rPr lang="en-AU" sz="1400"/>
              <a:t>*This Algorithm is based on the author’s studies and his interpretation of available expert guidelines</a:t>
            </a:r>
          </a:p>
        </p:txBody>
      </p:sp>
    </p:spTree>
    <p:extLst>
      <p:ext uri="{BB962C8B-B14F-4D97-AF65-F5344CB8AC3E}">
        <p14:creationId xmlns:p14="http://schemas.microsoft.com/office/powerpoint/2010/main" val="32713945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a:latin typeface="Arial" panose="020B0604020202020204" pitchFamily="34" charset="0"/>
                <a:cs typeface="Arial" panose="020B0604020202020204" pitchFamily="34" charset="0"/>
              </a:rPr>
              <a:t>LT4 therapy for pregnant women</a:t>
            </a:r>
          </a:p>
        </p:txBody>
      </p:sp>
      <p:sp>
        <p:nvSpPr>
          <p:cNvPr id="3" name="Content Placeholder 2"/>
          <p:cNvSpPr>
            <a:spLocks noGrp="1"/>
          </p:cNvSpPr>
          <p:nvPr>
            <p:ph idx="1"/>
          </p:nvPr>
        </p:nvSpPr>
        <p:spPr>
          <a:xfrm>
            <a:off x="1981200" y="1600204"/>
            <a:ext cx="8229600" cy="3052933"/>
          </a:xfrm>
        </p:spPr>
        <p:txBody>
          <a:bodyPr>
            <a:normAutofit lnSpcReduction="10000"/>
          </a:bodyPr>
          <a:lstStyle/>
          <a:p>
            <a:r>
              <a:rPr lang="en-AU" sz="2400">
                <a:latin typeface="Arial" panose="020B0604020202020204" pitchFamily="34" charset="0"/>
                <a:cs typeface="Arial" panose="020B0604020202020204" pitchFamily="34" charset="0"/>
              </a:rPr>
              <a:t>Treat with LT4 as early as possible in pregnancy when replacement is indicated</a:t>
            </a:r>
          </a:p>
          <a:p>
            <a:r>
              <a:rPr lang="en-AU" sz="2400">
                <a:latin typeface="Arial" panose="020B0604020202020204" pitchFamily="34" charset="0"/>
                <a:cs typeface="Arial" panose="020B0604020202020204" pitchFamily="34" charset="0"/>
              </a:rPr>
              <a:t>Start with low dose LT4 50 ug daily</a:t>
            </a:r>
          </a:p>
          <a:p>
            <a:r>
              <a:rPr lang="en-AU" sz="2400">
                <a:latin typeface="Arial" panose="020B0604020202020204" pitchFamily="34" charset="0"/>
                <a:cs typeface="Arial" panose="020B0604020202020204" pitchFamily="34" charset="0"/>
              </a:rPr>
              <a:t>Do not use T3 or desiccated thyroid replacement</a:t>
            </a:r>
          </a:p>
          <a:p>
            <a:r>
              <a:rPr lang="en-AU" sz="2400">
                <a:latin typeface="Arial" panose="020B0604020202020204" pitchFamily="34" charset="0"/>
                <a:cs typeface="Arial" panose="020B0604020202020204" pitchFamily="34" charset="0"/>
              </a:rPr>
              <a:t>Monitor  TSH every 4-6 weeks and adjust LT4 dose to maintain TSH level between 0.1 and 2.5 mIU/l.</a:t>
            </a:r>
          </a:p>
          <a:p>
            <a:r>
              <a:rPr lang="en-AU" sz="2400">
                <a:latin typeface="Arial" panose="020B0604020202020204" pitchFamily="34" charset="0"/>
                <a:cs typeface="Arial" panose="020B0604020202020204" pitchFamily="34" charset="0"/>
              </a:rPr>
              <a:t>Avoid overtreatment but replacement therapy appears safe*</a:t>
            </a:r>
          </a:p>
        </p:txBody>
      </p:sp>
      <p:sp>
        <p:nvSpPr>
          <p:cNvPr id="4" name="TextBox 3"/>
          <p:cNvSpPr txBox="1"/>
          <p:nvPr/>
        </p:nvSpPr>
        <p:spPr>
          <a:xfrm>
            <a:off x="2567608" y="4797152"/>
            <a:ext cx="6840760" cy="861774"/>
          </a:xfrm>
          <a:prstGeom prst="rect">
            <a:avLst/>
          </a:prstGeom>
          <a:noFill/>
        </p:spPr>
        <p:txBody>
          <a:bodyPr wrap="square" rtlCol="0">
            <a:spAutoFit/>
          </a:bodyPr>
          <a:lstStyle/>
          <a:p>
            <a:r>
              <a:rPr lang="en-AU">
                <a:latin typeface="Arial" panose="020B0604020202020204" pitchFamily="34" charset="0"/>
                <a:cs typeface="Arial" panose="020B0604020202020204" pitchFamily="34" charset="0"/>
              </a:rPr>
              <a:t>*</a:t>
            </a:r>
            <a:r>
              <a:rPr lang="en-AU" sz="1600">
                <a:latin typeface="Arial" panose="020B0604020202020204" pitchFamily="34" charset="0"/>
                <a:cs typeface="Arial" panose="020B0604020202020204" pitchFamily="34" charset="0"/>
              </a:rPr>
              <a:t>Blumenthal N and Eastman CJ:  Beneficial effects on pregnancy outcomes of thyroid hormone replacement for subclinical hypothyroidism. J Thyroid Research 2017</a:t>
            </a:r>
          </a:p>
        </p:txBody>
      </p:sp>
    </p:spTree>
    <p:extLst>
      <p:ext uri="{BB962C8B-B14F-4D97-AF65-F5344CB8AC3E}">
        <p14:creationId xmlns:p14="http://schemas.microsoft.com/office/powerpoint/2010/main" val="307780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4">
            <a:extLst>
              <a:ext uri="{FF2B5EF4-FFF2-40B4-BE49-F238E27FC236}">
                <a16:creationId xmlns:a16="http://schemas.microsoft.com/office/drawing/2014/main" id="{97468872-D043-EA9D-D535-B863C62D84C2}"/>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2400" b="0" i="0" u="none" strike="noStrike" baseline="0">
                <a:latin typeface="Arial" panose="020B0604020202020204" pitchFamily="34" charset="0"/>
                <a:cs typeface="Arial" panose="020B0604020202020204" pitchFamily="34" charset="0"/>
              </a:rPr>
              <a:t>Pregnancy and Neonatal Outcomes With Levothyroxine Treatment in Women With Subclinical Hypothyroidism (SCH) Based on New Diagnostic Criteria: A Systematic Review and Meta-Analysis.</a:t>
            </a:r>
          </a:p>
          <a:p>
            <a:pPr indent="-228600">
              <a:lnSpc>
                <a:spcPct val="90000"/>
              </a:lnSpc>
              <a:spcAft>
                <a:spcPts val="600"/>
              </a:spcAft>
              <a:buFont typeface="Arial" panose="020B0604020202020204" pitchFamily="34" charset="0"/>
              <a:buChar char="•"/>
            </a:pPr>
            <a:endParaRPr lang="en-US"/>
          </a:p>
          <a:p>
            <a:pPr>
              <a:lnSpc>
                <a:spcPct val="90000"/>
              </a:lnSpc>
              <a:spcAft>
                <a:spcPts val="600"/>
              </a:spcAft>
            </a:pPr>
            <a:r>
              <a:rPr lang="en-US" b="0" i="0" u="none" strike="noStrike" baseline="0"/>
              <a:t>Ding Z, Liu Y, Maraka S, Abdelouahab N, Huang H-F, Fraser WD and Fan J (2021) Front. Endocrinol. 12:797423. doi: 10.3389/fendo.2021.797423</a:t>
            </a:r>
          </a:p>
          <a:p>
            <a:pPr indent="-228600">
              <a:lnSpc>
                <a:spcPct val="90000"/>
              </a:lnSpc>
              <a:spcAft>
                <a:spcPts val="600"/>
              </a:spcAft>
              <a:buFont typeface="Arial" panose="020B0604020202020204" pitchFamily="34" charset="0"/>
              <a:buChar char="•"/>
            </a:pPr>
            <a:endParaRPr lang="en-US"/>
          </a:p>
          <a:p>
            <a:pPr>
              <a:lnSpc>
                <a:spcPct val="90000"/>
              </a:lnSpc>
            </a:pPr>
            <a:r>
              <a:rPr lang="en-US" b="1" i="0" u="none" strike="noStrike" baseline="0"/>
              <a:t>Conclusion: </a:t>
            </a:r>
            <a:r>
              <a:rPr lang="en-US" b="0" i="0" u="none" strike="noStrike" baseline="0"/>
              <a:t>LT4 treatment in pregnant women with SCH may reduce the risk of pregnancy loss, preterm delivery and gestational hypertension. Our data suggest that the benefits of LT4 supplementation may not be obvious for treated pregnant women when the diagnostic cutoff of TSH is less than 4.0mIU/L.</a:t>
            </a:r>
            <a:endParaRPr lang="en-US"/>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41478449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en-AU" dirty="0">
                <a:solidFill>
                  <a:srgbClr val="FFFFFF"/>
                </a:solidFill>
                <a:latin typeface="Arial" panose="020B0604020202020204" pitchFamily="34" charset="0"/>
                <a:cs typeface="Arial" panose="020B0604020202020204" pitchFamily="34" charset="0"/>
              </a:rPr>
              <a:t>To screen or not to screen: that is the unresolved question.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r>
              <a:rPr lang="en-AU" sz="2400">
                <a:latin typeface="Arial" panose="020B0604020202020204" pitchFamily="34" charset="0"/>
                <a:cs typeface="Arial" panose="020B0604020202020204" pitchFamily="34" charset="0"/>
              </a:rPr>
              <a:t>None of the Guidelines advocate universal screening, but expert Committees remain divided on this.</a:t>
            </a:r>
          </a:p>
          <a:p>
            <a:r>
              <a:rPr lang="en-AU" sz="2400">
                <a:latin typeface="Arial" panose="020B0604020202020204" pitchFamily="34" charset="0"/>
                <a:cs typeface="Arial" panose="020B0604020202020204" pitchFamily="34" charset="0"/>
              </a:rPr>
              <a:t>Targeted screening is advocated according to “risk profile”. Published data indicates this strategy may miss a significant proportion of patients. (And who can remember all the possible risk factors or indicators for screening?)</a:t>
            </a:r>
          </a:p>
          <a:p>
            <a:r>
              <a:rPr lang="en-AU" sz="2400">
                <a:latin typeface="Arial" panose="020B0604020202020204" pitchFamily="34" charset="0"/>
                <a:cs typeface="Arial" panose="020B0604020202020204" pitchFamily="34" charset="0"/>
              </a:rPr>
              <a:t>Several experts argue for universal screening as a “cost effective” strategy even if it only picks up overt hypothyroidism (~ 1200 cases per year in Australia)</a:t>
            </a:r>
          </a:p>
          <a:p>
            <a:r>
              <a:rPr lang="en-AU" sz="2400">
                <a:latin typeface="Arial" panose="020B0604020202020204" pitchFamily="34" charset="0"/>
                <a:cs typeface="Arial" panose="020B0604020202020204" pitchFamily="34" charset="0"/>
              </a:rPr>
              <a:t>Testing and LT4 therapy where indicated should occur as early as possible in pregnancy</a:t>
            </a:r>
          </a:p>
        </p:txBody>
      </p:sp>
    </p:spTree>
    <p:extLst>
      <p:ext uri="{BB962C8B-B14F-4D97-AF65-F5344CB8AC3E}">
        <p14:creationId xmlns:p14="http://schemas.microsoft.com/office/powerpoint/2010/main" val="3376482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625C7D-555A-1BB3-44CA-7C31D81D8D5B}"/>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u="none" strike="noStrike" kern="1200" baseline="0">
                <a:solidFill>
                  <a:srgbClr val="FFFFFF"/>
                </a:solidFill>
                <a:latin typeface="+mj-lt"/>
                <a:ea typeface="+mj-ea"/>
                <a:cs typeface="+mj-cs"/>
              </a:rPr>
              <a:t>International and Local Guidelines available for Management of Thyroid Dysfunction in Pregnancy</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3CF5ECF-AC15-9294-416B-CC75183F8FF6}"/>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b="0" i="0" u="none" strike="noStrike" baseline="0"/>
              <a:t> Management of Thyroid Dysfunction during Pregnancy and</a:t>
            </a:r>
          </a:p>
          <a:p>
            <a:pPr>
              <a:lnSpc>
                <a:spcPct val="90000"/>
              </a:lnSpc>
              <a:spcAft>
                <a:spcPts val="600"/>
              </a:spcAft>
            </a:pPr>
            <a:r>
              <a:rPr lang="en-US"/>
              <a:t>     </a:t>
            </a:r>
            <a:r>
              <a:rPr lang="en-US" b="0" i="0" u="none" strike="noStrike" baseline="0"/>
              <a:t> the Postpartum: An American Endocrine Society Clinical Practice </a:t>
            </a:r>
            <a:r>
              <a:rPr lang="en-US"/>
              <a:t>            </a:t>
            </a:r>
            <a:r>
              <a:rPr lang="en-US" b="0" i="0" u="none" strike="noStrike" baseline="0"/>
              <a:t>Guideline J Clin Endocrinol Metab 97:2543-2565,2012</a:t>
            </a:r>
          </a:p>
          <a:p>
            <a:pPr indent="-228600">
              <a:lnSpc>
                <a:spcPct val="90000"/>
              </a:lnSpc>
              <a:spcAft>
                <a:spcPts val="600"/>
              </a:spcAft>
              <a:buFont typeface="Arial" panose="020B0604020202020204" pitchFamily="34" charset="0"/>
              <a:buChar char="•"/>
            </a:pPr>
            <a:r>
              <a:rPr lang="en-US" b="0" i="0" u="none" strike="noStrike" baseline="0"/>
              <a:t> 2017 Guidelines of American Thyroid Association (ATA) for the     diagnosis and management of thyroid disease during pregnancy and the   postpartum. Thyroid 27:315-389, 2017</a:t>
            </a:r>
          </a:p>
          <a:p>
            <a:pPr indent="-228600">
              <a:lnSpc>
                <a:spcPct val="90000"/>
              </a:lnSpc>
              <a:spcAft>
                <a:spcPts val="600"/>
              </a:spcAft>
              <a:buFont typeface="Arial" panose="020B0604020202020204" pitchFamily="34" charset="0"/>
              <a:buChar char="•"/>
            </a:pPr>
            <a:r>
              <a:rPr lang="en-US" b="0" i="0" u="none" strike="noStrike" baseline="0"/>
              <a:t>ACOG Committee Opinion Number 381; Subclinical Hypothyroidism during pregnancy. Obstet &amp;Gyne  110:959—960.2007.</a:t>
            </a:r>
          </a:p>
          <a:p>
            <a:pPr marL="342900" indent="-228600">
              <a:lnSpc>
                <a:spcPct val="90000"/>
              </a:lnSpc>
              <a:spcAft>
                <a:spcPts val="600"/>
              </a:spcAft>
              <a:buFont typeface="Arial" panose="020B0604020202020204" pitchFamily="34" charset="0"/>
              <a:buChar char="•"/>
            </a:pPr>
            <a:r>
              <a:rPr lang="en-US">
                <a:hlinkClick r:id="rId2"/>
              </a:rPr>
              <a:t>RANZCOG: Iodine deficiency – O&amp;G Magazine (ogmagazineˌorgˌau)</a:t>
            </a:r>
            <a:endParaRPr lang="en-US" b="0" i="0" u="none" strike="noStrike" baseline="0"/>
          </a:p>
          <a:p>
            <a:pPr marL="285750" indent="-228600">
              <a:lnSpc>
                <a:spcPct val="90000"/>
              </a:lnSpc>
              <a:spcAft>
                <a:spcPts val="600"/>
              </a:spcAft>
              <a:buFont typeface="Arial" panose="020B0604020202020204" pitchFamily="34" charset="0"/>
              <a:buChar char="•"/>
            </a:pPr>
            <a:r>
              <a:rPr lang="en-US"/>
              <a:t> </a:t>
            </a:r>
            <a:r>
              <a:rPr lang="en-US">
                <a:hlinkClick r:id="rId3"/>
              </a:rPr>
              <a:t>Management of hypothyroidism in pregnancy – O&amp;G Magazine (ogmagazineˌorgˌau)</a:t>
            </a:r>
            <a:endParaRPr lang="en-US"/>
          </a:p>
          <a:p>
            <a:pPr marL="285750" indent="-228600">
              <a:lnSpc>
                <a:spcPct val="90000"/>
              </a:lnSpc>
              <a:spcAft>
                <a:spcPts val="600"/>
              </a:spcAft>
              <a:buFont typeface="Arial" panose="020B0604020202020204" pitchFamily="34" charset="0"/>
              <a:buChar char="•"/>
            </a:pPr>
            <a:r>
              <a:rPr lang="en-US"/>
              <a:t> </a:t>
            </a:r>
            <a:r>
              <a:rPr lang="en-US" b="0" i="0" u="none" strike="noStrike" baseline="0"/>
              <a:t>Subclinical hypothyroidism during pregnancy: the Melbourne public hospitals consensus. </a:t>
            </a:r>
            <a:r>
              <a:rPr lang="en-US"/>
              <a:t>Internal Medicine Journal 2019, 49:994-1000.</a:t>
            </a:r>
          </a:p>
          <a:p>
            <a:pPr marL="285750" indent="-228600">
              <a:lnSpc>
                <a:spcPct val="90000"/>
              </a:lnSpc>
              <a:spcAft>
                <a:spcPts val="600"/>
              </a:spcAft>
              <a:buFont typeface="Arial" panose="020B0604020202020204" pitchFamily="34" charset="0"/>
              <a:buChar char="•"/>
            </a:pPr>
            <a:r>
              <a:rPr lang="en-US"/>
              <a:t>Eastman CJ and Zimmerman MB. The Iodine Deficiency Disorders in  www.thyroidmanager.org</a:t>
            </a:r>
          </a:p>
        </p:txBody>
      </p:sp>
    </p:spTree>
    <p:extLst>
      <p:ext uri="{BB962C8B-B14F-4D97-AF65-F5344CB8AC3E}">
        <p14:creationId xmlns:p14="http://schemas.microsoft.com/office/powerpoint/2010/main" val="41267495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B30A6-3A65-D14F-1F83-1E8735AD5EBA}"/>
              </a:ext>
            </a:extLst>
          </p:cNvPr>
          <p:cNvSpPr>
            <a:spLocks noGrp="1"/>
          </p:cNvSpPr>
          <p:nvPr>
            <p:ph type="title"/>
          </p:nvPr>
        </p:nvSpPr>
        <p:spPr>
          <a:xfrm>
            <a:off x="686834" y="591344"/>
            <a:ext cx="3200400" cy="5585619"/>
          </a:xfrm>
        </p:spPr>
        <p:txBody>
          <a:bodyPr>
            <a:normAutofit/>
          </a:bodyPr>
          <a:lstStyle/>
          <a:p>
            <a:r>
              <a:rPr lang="en-AU" dirty="0">
                <a:solidFill>
                  <a:srgbClr val="FFFFFF"/>
                </a:solidFill>
                <a:latin typeface="Arial" panose="020B0604020202020204" pitchFamily="34" charset="0"/>
                <a:cs typeface="Arial" panose="020B0604020202020204" pitchFamily="34" charset="0"/>
              </a:rPr>
              <a:t>Take home messages (1)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2095EB-4308-7028-358B-EA225E98E060}"/>
              </a:ext>
            </a:extLst>
          </p:cNvPr>
          <p:cNvSpPr>
            <a:spLocks noGrp="1"/>
          </p:cNvSpPr>
          <p:nvPr>
            <p:ph idx="1"/>
          </p:nvPr>
        </p:nvSpPr>
        <p:spPr>
          <a:xfrm>
            <a:off x="4447308" y="244550"/>
            <a:ext cx="6906491" cy="6156250"/>
          </a:xfrm>
        </p:spPr>
        <p:txBody>
          <a:bodyPr anchor="ctr">
            <a:noAutofit/>
          </a:bodyPr>
          <a:lstStyle/>
          <a:p>
            <a:r>
              <a:rPr lang="en-AU" sz="2000">
                <a:latin typeface="Arial" panose="020B0604020202020204" pitchFamily="34" charset="0"/>
                <a:cs typeface="Arial" panose="020B0604020202020204" pitchFamily="34" charset="0"/>
              </a:rPr>
              <a:t>Gestational iodine deficiency (ID) is the commonest worldwide cause of preventable intellectual disability </a:t>
            </a:r>
          </a:p>
          <a:p>
            <a:r>
              <a:rPr lang="en-AU" sz="2000">
                <a:latin typeface="Arial" panose="020B0604020202020204" pitchFamily="34" charset="0"/>
                <a:cs typeface="Arial" panose="020B0604020202020204" pitchFamily="34" charset="0"/>
              </a:rPr>
              <a:t>Mild gestational iodine deficiency is highly prevalent in Australia and is only being corrected in about 50% of pregnant women by iodine supplementation, despite NHMRC recommendations that virtually all pregnant women should take an iodine supplement</a:t>
            </a:r>
          </a:p>
          <a:p>
            <a:r>
              <a:rPr lang="en-AU" sz="2000">
                <a:latin typeface="Arial" panose="020B0604020202020204" pitchFamily="34" charset="0"/>
                <a:cs typeface="Arial" panose="020B0604020202020204" pitchFamily="34" charset="0"/>
              </a:rPr>
              <a:t>Subclinical and/or overt gestational hypothyroidism due to ID or autoimmune thyroiditis affects at least 5% of pregnancies in Australia. </a:t>
            </a:r>
          </a:p>
          <a:p>
            <a:r>
              <a:rPr lang="en-AU" sz="2000">
                <a:latin typeface="Arial" panose="020B0604020202020204" pitchFamily="34" charset="0"/>
                <a:cs typeface="Arial" panose="020B0604020202020204" pitchFamily="34" charset="0"/>
              </a:rPr>
              <a:t>Diagnostic testing by measuring serum TSH concentration, using pregnancy specific reference ranges, should be performed as early as possible in the first trimester. Not every expert recommends universal screening – as I do – but those who don’t recommend universal screening usually recommend targeted screening for “at risk women”.</a:t>
            </a:r>
          </a:p>
          <a:p>
            <a:r>
              <a:rPr lang="en-AU" sz="2000">
                <a:latin typeface="Arial" panose="020B0604020202020204" pitchFamily="34" charset="0"/>
                <a:cs typeface="Arial" panose="020B0604020202020204" pitchFamily="34" charset="0"/>
              </a:rPr>
              <a:t>Where LT4 replacement is indicated it should be commenced at a dose of 50 ug daily and dose adjusted by monitoring TSH and Free T4 levels every 4-6 weeks. </a:t>
            </a:r>
          </a:p>
        </p:txBody>
      </p:sp>
    </p:spTree>
    <p:extLst>
      <p:ext uri="{BB962C8B-B14F-4D97-AF65-F5344CB8AC3E}">
        <p14:creationId xmlns:p14="http://schemas.microsoft.com/office/powerpoint/2010/main" val="30997803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845E78-774A-CA7C-A668-74CA78527743}"/>
              </a:ext>
            </a:extLst>
          </p:cNvPr>
          <p:cNvSpPr txBox="1"/>
          <p:nvPr/>
        </p:nvSpPr>
        <p:spPr>
          <a:xfrm>
            <a:off x="686834" y="591344"/>
            <a:ext cx="3200400" cy="55856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Arial" panose="020B0604020202020204" pitchFamily="34" charset="0"/>
                <a:ea typeface="+mj-ea"/>
                <a:cs typeface="Arial" panose="020B0604020202020204" pitchFamily="34" charset="0"/>
              </a:rPr>
              <a:t>Take home messages (2)</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4B88A36-B562-6194-BF34-B9D4CD1EB5F3}"/>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a:effectLst/>
              </a:rPr>
              <a:t>“The application of American Endocrine Society guidelines results in possible overdiagnosis and overtreatment of SCH compared with the American Thyroid Association (ATA) guidelines where the reverse applies (possible underdiagnosis and undertreatment). We have performed a comparative analysis of data on over 1000  women from our clinic screened for thyroid dysfunction during the first trimester of pregnancy. We conclude that systematic screening for hypothyroidism by TSH testing early in pregnancy is worthwhile, being superior to recommended case-detection guidelines, and that low dose LT4 therapy should be introduced even when the degree of hypothyroidism is mild and does not cause immediate clinical manifestations in the woman. The evidence is that diagnosis and treatment should take place as soon as possible after pregnancy has been confirmed in the first trimester and should be monitored carefully throughout the pregnancy to prevent overtreatment”. </a:t>
            </a:r>
          </a:p>
          <a:p>
            <a:pPr indent="-228600">
              <a:lnSpc>
                <a:spcPct val="90000"/>
              </a:lnSpc>
              <a:spcAft>
                <a:spcPts val="800"/>
              </a:spcAft>
              <a:buFont typeface="Arial" panose="020B0604020202020204" pitchFamily="34" charset="0"/>
              <a:buChar char="•"/>
            </a:pPr>
            <a:r>
              <a:rPr lang="en-US"/>
              <a:t>Eastman C J and Blumenthal N.2021. “Gestational Subclinical Hypothyroidism”.</a:t>
            </a:r>
            <a:endParaRPr lang="en-US">
              <a:effectLst/>
            </a:endParaRPr>
          </a:p>
        </p:txBody>
      </p:sp>
    </p:spTree>
    <p:extLst>
      <p:ext uri="{BB962C8B-B14F-4D97-AF65-F5344CB8AC3E}">
        <p14:creationId xmlns:p14="http://schemas.microsoft.com/office/powerpoint/2010/main" val="21266189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1022A-74E3-DF72-881F-BC7F3700B9E1}"/>
              </a:ext>
            </a:extLst>
          </p:cNvPr>
          <p:cNvSpPr>
            <a:spLocks noGrp="1"/>
          </p:cNvSpPr>
          <p:nvPr>
            <p:ph type="title"/>
          </p:nvPr>
        </p:nvSpPr>
        <p:spPr>
          <a:xfrm>
            <a:off x="686834" y="1153572"/>
            <a:ext cx="3200400" cy="4461163"/>
          </a:xfrm>
        </p:spPr>
        <p:txBody>
          <a:bodyPr>
            <a:normAutofit/>
          </a:bodyPr>
          <a:lstStyle/>
          <a:p>
            <a:r>
              <a:rPr lang="en-AU" sz="3700" dirty="0">
                <a:solidFill>
                  <a:srgbClr val="FFFFFF"/>
                </a:solidFill>
                <a:latin typeface="Arial" panose="020B0604020202020204" pitchFamily="34" charset="0"/>
                <a:cs typeface="Arial" panose="020B0604020202020204" pitchFamily="34" charset="0"/>
              </a:rPr>
              <a:t>Evidence against screening during pregnancy and against treating SCH (1)</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195B96-14D3-61D0-F00A-9A3A66F71BB7}"/>
              </a:ext>
            </a:extLst>
          </p:cNvPr>
          <p:cNvSpPr>
            <a:spLocks noGrp="1"/>
          </p:cNvSpPr>
          <p:nvPr>
            <p:ph idx="1"/>
          </p:nvPr>
        </p:nvSpPr>
        <p:spPr>
          <a:xfrm>
            <a:off x="4447308" y="591344"/>
            <a:ext cx="6906491" cy="6549685"/>
          </a:xfrm>
        </p:spPr>
        <p:txBody>
          <a:bodyPr anchor="ctr">
            <a:normAutofit/>
          </a:bodyPr>
          <a:lstStyle/>
          <a:p>
            <a:pPr marL="0" indent="0">
              <a:buNone/>
            </a:pPr>
            <a:r>
              <a:rPr lang="en-AU" sz="1800" b="1">
                <a:latin typeface="Arial" panose="020B0604020202020204" pitchFamily="34" charset="0"/>
                <a:cs typeface="Arial" panose="020B0604020202020204" pitchFamily="34" charset="0"/>
              </a:rPr>
              <a:t>Lazarus JH et al  “Antenatal thyroid screening and childhood cognitive function”. New Eng J Med. 2012,36:493-501.</a:t>
            </a:r>
          </a:p>
          <a:p>
            <a:pPr marL="0" indent="0">
              <a:buNone/>
            </a:pPr>
            <a:endParaRPr lang="en-AU" sz="1800">
              <a:latin typeface="Arial" panose="020B0604020202020204" pitchFamily="34" charset="0"/>
              <a:cs typeface="Arial" panose="020B0604020202020204" pitchFamily="34" charset="0"/>
            </a:endParaRPr>
          </a:p>
          <a:p>
            <a:pPr marL="0" indent="0">
              <a:buNone/>
            </a:pPr>
            <a:r>
              <a:rPr lang="en-AU" sz="1800">
                <a:latin typeface="Arial" panose="020B0604020202020204" pitchFamily="34" charset="0"/>
                <a:cs typeface="Arial" panose="020B0604020202020204" pitchFamily="34" charset="0"/>
              </a:rPr>
              <a:t>The trial consisted of screening pregnant women before 16 weeks. Women with elevated TSH were prescribed LT4 150 ug daily .</a:t>
            </a:r>
          </a:p>
          <a:p>
            <a:pPr marL="0" indent="0">
              <a:buNone/>
            </a:pPr>
            <a:r>
              <a:rPr lang="en-AU" sz="1800">
                <a:latin typeface="Arial" panose="020B0604020202020204" pitchFamily="34" charset="0"/>
                <a:cs typeface="Arial" panose="020B0604020202020204" pitchFamily="34" charset="0"/>
              </a:rPr>
              <a:t>Many experts argue the trial was flawed as most participants were well into the second trimester (median gestational age at commencement was around 17 weeks) before being recruited to the trial.</a:t>
            </a:r>
          </a:p>
          <a:p>
            <a:pPr marL="0" indent="0">
              <a:buNone/>
            </a:pPr>
            <a:r>
              <a:rPr lang="en-AU" sz="1800">
                <a:latin typeface="Arial" panose="020B0604020202020204" pitchFamily="34" charset="0"/>
                <a:cs typeface="Arial" panose="020B0604020202020204" pitchFamily="34" charset="0"/>
              </a:rPr>
              <a:t>This trial has been used, as with the Casey trial, as evidence NOT to treat SCH and not to screen thyroid function in pregnancy. The argument against screening has been  “f</a:t>
            </a:r>
            <a:r>
              <a:rPr lang="en-US" sz="1800" b="0" i="0">
                <a:effectLst/>
                <a:latin typeface="Arial" panose="020B0604020202020204" pitchFamily="34" charset="0"/>
                <a:cs typeface="Arial" panose="020B0604020202020204" pitchFamily="34" charset="0"/>
              </a:rPr>
              <a:t>or a screening test to be effective, it really should only be considered if there is a proven beneficial treatment available for screened detected abnormal results”.</a:t>
            </a:r>
            <a:endParaRPr lang="en-AU" sz="1800">
              <a:latin typeface="Arial" panose="020B0604020202020204" pitchFamily="34" charset="0"/>
              <a:cs typeface="Arial" panose="020B0604020202020204" pitchFamily="34" charset="0"/>
            </a:endParaRPr>
          </a:p>
          <a:p>
            <a:pPr marL="0" indent="0">
              <a:buNone/>
            </a:pPr>
            <a:endParaRPr lang="en-AU" sz="1800">
              <a:latin typeface="Arial" panose="020B0604020202020204" pitchFamily="34" charset="0"/>
              <a:cs typeface="Arial" panose="020B0604020202020204" pitchFamily="34" charset="0"/>
            </a:endParaRPr>
          </a:p>
          <a:p>
            <a:pPr marL="0" indent="0">
              <a:buNone/>
            </a:pPr>
            <a:endParaRPr lang="en-AU" sz="1800">
              <a:latin typeface="Arial" panose="020B0604020202020204" pitchFamily="34" charset="0"/>
              <a:cs typeface="Arial" panose="020B0604020202020204" pitchFamily="34" charset="0"/>
            </a:endParaRPr>
          </a:p>
          <a:p>
            <a:pPr marL="0" indent="0">
              <a:buNone/>
            </a:pPr>
            <a:endParaRPr lang="en-AU" sz="1800">
              <a:latin typeface="Arial" panose="020B0604020202020204" pitchFamily="34" charset="0"/>
              <a:cs typeface="Arial" panose="020B0604020202020204" pitchFamily="34" charset="0"/>
            </a:endParaRPr>
          </a:p>
          <a:p>
            <a:pPr marL="0" indent="0">
              <a:buNone/>
            </a:pPr>
            <a:endParaRPr lang="en-AU"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3583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1022A-74E3-DF72-881F-BC7F3700B9E1}"/>
              </a:ext>
            </a:extLst>
          </p:cNvPr>
          <p:cNvSpPr>
            <a:spLocks noGrp="1"/>
          </p:cNvSpPr>
          <p:nvPr>
            <p:ph type="title"/>
          </p:nvPr>
        </p:nvSpPr>
        <p:spPr>
          <a:xfrm>
            <a:off x="686834" y="1153572"/>
            <a:ext cx="3200400" cy="4461163"/>
          </a:xfrm>
        </p:spPr>
        <p:txBody>
          <a:bodyPr>
            <a:normAutofit/>
          </a:bodyPr>
          <a:lstStyle/>
          <a:p>
            <a:r>
              <a:rPr lang="en-AU" sz="3700" dirty="0">
                <a:solidFill>
                  <a:srgbClr val="FFFFFF"/>
                </a:solidFill>
                <a:latin typeface="Arial" panose="020B0604020202020204" pitchFamily="34" charset="0"/>
                <a:cs typeface="Arial" panose="020B0604020202020204" pitchFamily="34" charset="0"/>
              </a:rPr>
              <a:t>Evidence against screening during pregnancy and against treating SCH (2)</a:t>
            </a:r>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195B96-14D3-61D0-F00A-9A3A66F71BB7}"/>
              </a:ext>
            </a:extLst>
          </p:cNvPr>
          <p:cNvSpPr>
            <a:spLocks noGrp="1"/>
          </p:cNvSpPr>
          <p:nvPr>
            <p:ph idx="1"/>
          </p:nvPr>
        </p:nvSpPr>
        <p:spPr>
          <a:xfrm>
            <a:off x="4447308" y="1392865"/>
            <a:ext cx="6906491" cy="4784098"/>
          </a:xfrm>
        </p:spPr>
        <p:txBody>
          <a:bodyPr anchor="ctr">
            <a:normAutofit lnSpcReduction="10000"/>
          </a:bodyPr>
          <a:lstStyle/>
          <a:p>
            <a:pPr marL="0" indent="0">
              <a:buNone/>
            </a:pPr>
            <a:r>
              <a:rPr lang="en-AU" sz="1800" b="1">
                <a:latin typeface="Arial" panose="020B0604020202020204" pitchFamily="34" charset="0"/>
                <a:cs typeface="Arial" panose="020B0604020202020204" pitchFamily="34" charset="0"/>
              </a:rPr>
              <a:t>Casey et al “Treatment of Subclinical Hypothyroidism or Hypothyroxinaemia in Pregnancy”. New Eng J Med. 2017,376:815-825.</a:t>
            </a:r>
          </a:p>
          <a:p>
            <a:pPr marL="0" indent="0">
              <a:buNone/>
            </a:pPr>
            <a:r>
              <a:rPr lang="en-AU" sz="1500">
                <a:latin typeface="Arial" panose="020B0604020202020204" pitchFamily="34" charset="0"/>
                <a:cs typeface="Arial" panose="020B0604020202020204" pitchFamily="34" charset="0"/>
              </a:rPr>
              <a:t>The trial consisted of screening pregnant women before 20 weeks gestation for SCH- defined as a TSH level &gt;4.0 mIU/l with a normal Free T4 level. Women were then randomly assigned to LT4 or placebo for duration of pregnancy. Children underwent annual developmental and behavioural testing for 5 years. The primary outcome was the IQ score at 5 years of age. The secondary outcomes included preterm delivery, pregnancy complications, foetal death and neonatal morbidity and mortality.</a:t>
            </a:r>
          </a:p>
          <a:p>
            <a:pPr marL="0" indent="0">
              <a:buNone/>
            </a:pPr>
            <a:r>
              <a:rPr lang="en-AU" sz="1500">
                <a:latin typeface="Arial" panose="020B0604020202020204" pitchFamily="34" charset="0"/>
                <a:cs typeface="Arial" panose="020B0604020202020204" pitchFamily="34" charset="0"/>
              </a:rPr>
              <a:t>   </a:t>
            </a:r>
            <a:r>
              <a:rPr lang="en-AU" sz="1500" i="1">
                <a:latin typeface="Arial" panose="020B0604020202020204" pitchFamily="34" charset="0"/>
                <a:cs typeface="Arial" panose="020B0604020202020204" pitchFamily="34" charset="0"/>
              </a:rPr>
              <a:t>“In conclusion on the basis of a comprehensive battery of tests through 5 years of age, we did not find significantly better neurodevelopmental outcomes in children whose mothers had received LT4 treatment for SCH or hypothyroxinaemia during pregnancy than in children whose mothers did not receive such treatment . Our trials also showed no significant effect of LT4 treatment on pregnancy and neonatal outcomes”.</a:t>
            </a:r>
          </a:p>
          <a:p>
            <a:pPr marL="0" indent="0">
              <a:buNone/>
            </a:pPr>
            <a:r>
              <a:rPr lang="en-AU" sz="1500">
                <a:latin typeface="Arial" panose="020B0604020202020204" pitchFamily="34" charset="0"/>
                <a:cs typeface="Arial" panose="020B0604020202020204" pitchFamily="34" charset="0"/>
              </a:rPr>
              <a:t>This trial remains the basis for ACOG discouraging screening and treatment of SCH during pregnancy</a:t>
            </a:r>
          </a:p>
          <a:p>
            <a:pPr marL="0" indent="0">
              <a:buNone/>
            </a:pPr>
            <a:r>
              <a:rPr lang="en-AU" sz="1500">
                <a:latin typeface="Arial" panose="020B0604020202020204" pitchFamily="34" charset="0"/>
                <a:cs typeface="Arial" panose="020B0604020202020204" pitchFamily="34" charset="0"/>
              </a:rPr>
              <a:t>Many experts argue the Casey trial is flawed as most participants were well into the second trimester (median gestational age at commencement was around 17 weeks) before being recruited to the trial.</a:t>
            </a:r>
          </a:p>
          <a:p>
            <a:pPr marL="0" indent="0">
              <a:buNone/>
            </a:pPr>
            <a:endParaRPr lang="en-AU" sz="1500">
              <a:latin typeface="Arial" panose="020B0604020202020204" pitchFamily="34" charset="0"/>
              <a:cs typeface="Arial" panose="020B0604020202020204" pitchFamily="34" charset="0"/>
            </a:endParaRPr>
          </a:p>
          <a:p>
            <a:pPr marL="0" indent="0">
              <a:buNone/>
            </a:pPr>
            <a:endParaRPr lang="en-AU" sz="1500">
              <a:latin typeface="Arial" panose="020B0604020202020204" pitchFamily="34" charset="0"/>
              <a:cs typeface="Arial" panose="020B0604020202020204" pitchFamily="34" charset="0"/>
            </a:endParaRPr>
          </a:p>
          <a:p>
            <a:pPr marL="0" indent="0">
              <a:buNone/>
            </a:pPr>
            <a:endParaRPr lang="en-AU" sz="1500">
              <a:latin typeface="Arial" panose="020B0604020202020204" pitchFamily="34" charset="0"/>
              <a:cs typeface="Arial" panose="020B0604020202020204" pitchFamily="34" charset="0"/>
            </a:endParaRPr>
          </a:p>
          <a:p>
            <a:pPr marL="0" indent="0">
              <a:buNone/>
            </a:pPr>
            <a:endParaRPr lang="en-AU"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343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686834" y="1153572"/>
            <a:ext cx="3200400" cy="4461163"/>
          </a:xfrm>
        </p:spPr>
        <p:txBody>
          <a:bodyPr>
            <a:normAutofit/>
          </a:bodyPr>
          <a:lstStyle/>
          <a:p>
            <a:pPr eaLnBrk="1" hangingPunct="1"/>
            <a:r>
              <a:rPr lang="en-AU" sz="3700">
                <a:solidFill>
                  <a:srgbClr val="FFFFFF"/>
                </a:solidFill>
                <a:latin typeface="Arial"/>
                <a:cs typeface="Arial"/>
              </a:rPr>
              <a:t>Major Current Controversies and Challenges in Managing Thyroid disorders in Pregnancy</a:t>
            </a:r>
          </a:p>
        </p:txBody>
      </p:sp>
      <p:sp>
        <p:nvSpPr>
          <p:cNvPr id="17411" name="Content Placeholder 2"/>
          <p:cNvSpPr>
            <a:spLocks noGrp="1"/>
          </p:cNvSpPr>
          <p:nvPr>
            <p:ph idx="1"/>
          </p:nvPr>
        </p:nvSpPr>
        <p:spPr>
          <a:xfrm>
            <a:off x="2516908" y="636190"/>
            <a:ext cx="6906491" cy="5585619"/>
          </a:xfrm>
        </p:spPr>
        <p:txBody>
          <a:bodyPr anchor="ctr">
            <a:normAutofit/>
          </a:bodyPr>
          <a:lstStyle/>
          <a:p>
            <a:pPr marL="456907" indent="-456907">
              <a:buFont typeface="+mj-lt"/>
              <a:buAutoNum type="arabicPeriod"/>
            </a:pPr>
            <a:endParaRPr lang="en-AU" sz="1800" b="1">
              <a:latin typeface="Arial"/>
              <a:cs typeface="Arial"/>
            </a:endParaRPr>
          </a:p>
          <a:p>
            <a:pPr marL="456907" indent="-456907">
              <a:buFont typeface="+mj-lt"/>
              <a:buAutoNum type="arabicPeriod"/>
            </a:pPr>
            <a:r>
              <a:rPr lang="en-AU" sz="1800" b="1">
                <a:latin typeface="Arial"/>
                <a:cs typeface="Arial"/>
              </a:rPr>
              <a:t>Prevalence and effects of Iodine deficiency on thyroid function: </a:t>
            </a:r>
            <a:r>
              <a:rPr lang="en-AU" sz="1800">
                <a:latin typeface="Arial"/>
                <a:cs typeface="Arial"/>
              </a:rPr>
              <a:t>during pregnancy and the postpartum</a:t>
            </a:r>
          </a:p>
          <a:p>
            <a:pPr marL="456907" indent="-456907">
              <a:buFont typeface="+mj-lt"/>
              <a:buAutoNum type="arabicPeriod"/>
            </a:pPr>
            <a:r>
              <a:rPr lang="en-AU" sz="1800" b="1">
                <a:latin typeface="Arial"/>
                <a:cs typeface="Arial"/>
              </a:rPr>
              <a:t>Diagnostic reference ranges </a:t>
            </a:r>
            <a:r>
              <a:rPr lang="en-AU" sz="1800">
                <a:latin typeface="Arial"/>
                <a:cs typeface="Arial"/>
              </a:rPr>
              <a:t>for thyroid function (TSH and Free T4) in pregnancy and non-pregnant patients are different.  Inappropriate/incorrect reference ranges for TSH and Free T4 are frequently quoted by some commercial labs. What reference ranges should you be using for pregnancy? </a:t>
            </a:r>
          </a:p>
          <a:p>
            <a:pPr marL="456907" indent="-456907">
              <a:buFont typeface="+mj-lt"/>
              <a:buAutoNum type="arabicPeriod"/>
            </a:pPr>
            <a:r>
              <a:rPr lang="en-AU" sz="1800" b="1">
                <a:latin typeface="Arial"/>
                <a:cs typeface="Arial"/>
              </a:rPr>
              <a:t>Subclinical hypothyroidism (SCH) v overt hypothyroidism (OH)</a:t>
            </a:r>
            <a:r>
              <a:rPr lang="en-AU" sz="1800">
                <a:latin typeface="Arial"/>
                <a:cs typeface="Arial"/>
              </a:rPr>
              <a:t>; how do we detect and manage both of these conditions in the pregnant woman? When should subclinical hypothyroidism be treated? Do both conditions threaten the pregnancy and the foetus or only overt hypothyroidism? What are the causes of SCH and OH? </a:t>
            </a:r>
          </a:p>
          <a:p>
            <a:pPr marL="456907" indent="-456907">
              <a:buFont typeface="+mj-lt"/>
              <a:buAutoNum type="arabicPeriod"/>
            </a:pPr>
            <a:r>
              <a:rPr lang="en-AU" sz="1800" b="1">
                <a:latin typeface="Arial"/>
                <a:cs typeface="Arial"/>
              </a:rPr>
              <a:t>Should we screen all pregnant women for thyroid dysfunction early in the first trimester? </a:t>
            </a:r>
            <a:r>
              <a:rPr lang="en-AU" sz="1800">
                <a:latin typeface="Arial"/>
                <a:cs typeface="Arial"/>
              </a:rPr>
              <a:t>(Universal screening) or simply rely on targeted case detection or ignore the problem and don’t bother? </a:t>
            </a:r>
          </a:p>
          <a:p>
            <a:pPr marL="0" indent="0">
              <a:buNone/>
            </a:pPr>
            <a:endParaRPr lang="en-AU" sz="1800">
              <a:latin typeface="Arial"/>
              <a:cs typeface="Arial"/>
            </a:endParaRPr>
          </a:p>
        </p:txBody>
      </p:sp>
      <p:sp>
        <p:nvSpPr>
          <p:cNvPr id="2" name="TextBox 1">
            <a:extLst>
              <a:ext uri="{FF2B5EF4-FFF2-40B4-BE49-F238E27FC236}">
                <a16:creationId xmlns:a16="http://schemas.microsoft.com/office/drawing/2014/main" id="{BF2863F7-CBDC-186F-3681-EB2B93BDD8FC}"/>
              </a:ext>
            </a:extLst>
          </p:cNvPr>
          <p:cNvSpPr txBox="1"/>
          <p:nvPr/>
        </p:nvSpPr>
        <p:spPr>
          <a:xfrm>
            <a:off x="3062177" y="211015"/>
            <a:ext cx="6156251" cy="523220"/>
          </a:xfrm>
          <a:prstGeom prst="rect">
            <a:avLst/>
          </a:prstGeom>
          <a:noFill/>
        </p:spPr>
        <p:txBody>
          <a:bodyPr wrap="square" rtlCol="0">
            <a:spAutoFit/>
          </a:bodyPr>
          <a:lstStyle/>
          <a:p>
            <a:r>
              <a:rPr lang="en-AU" sz="2800" b="1">
                <a:latin typeface="Arial" panose="020B0604020202020204" pitchFamily="34" charset="0"/>
                <a:cs typeface="Arial" panose="020B0604020202020204" pitchFamily="34" charset="0"/>
              </a:rPr>
              <a:t>What we will cover in this update</a:t>
            </a:r>
          </a:p>
        </p:txBody>
      </p:sp>
    </p:spTree>
    <p:extLst>
      <p:ext uri="{BB962C8B-B14F-4D97-AF65-F5344CB8AC3E}">
        <p14:creationId xmlns:p14="http://schemas.microsoft.com/office/powerpoint/2010/main" val="2088763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0AB6EA-3E8D-3C13-D1BC-2582BCC97D20}"/>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kern="1200">
                <a:solidFill>
                  <a:schemeClr val="tx1"/>
                </a:solidFill>
                <a:latin typeface="+mj-lt"/>
                <a:ea typeface="+mj-ea"/>
                <a:cs typeface="+mj-cs"/>
              </a:rPr>
              <a:t>The First 1000 days of life is the critical time for human brain development</a:t>
            </a:r>
          </a:p>
        </p:txBody>
      </p:sp>
      <p:sp>
        <p:nvSpPr>
          <p:cNvPr id="3" name="TextBox 2">
            <a:extLst>
              <a:ext uri="{FF2B5EF4-FFF2-40B4-BE49-F238E27FC236}">
                <a16:creationId xmlns:a16="http://schemas.microsoft.com/office/drawing/2014/main" id="{2D3945B3-2BEF-FC28-1B06-6686DD889C2C}"/>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Bef>
                <a:spcPts val="800"/>
              </a:spcBef>
              <a:buFont typeface="Arial" panose="020B0604020202020204" pitchFamily="34" charset="0"/>
              <a:buChar char="•"/>
            </a:pPr>
            <a:endParaRPr lang="en-US" sz="1700">
              <a:effectLst/>
            </a:endParaRPr>
          </a:p>
          <a:p>
            <a:pPr marL="342900" indent="-228600">
              <a:lnSpc>
                <a:spcPct val="90000"/>
              </a:lnSpc>
              <a:spcBef>
                <a:spcPts val="800"/>
              </a:spcBef>
              <a:buFont typeface="Arial" panose="020B0604020202020204" pitchFamily="34" charset="0"/>
              <a:buChar char="•"/>
            </a:pPr>
            <a:r>
              <a:rPr lang="en-US" sz="1700">
                <a:effectLst/>
              </a:rPr>
              <a:t>Impaired neurocognitive development from intrauterine/prenatal and early postnatal iodine deficiency (IDD) is the most important adverse effect of iodine deficiency on brain development. </a:t>
            </a:r>
          </a:p>
          <a:p>
            <a:pPr marL="342900" indent="-228600">
              <a:lnSpc>
                <a:spcPct val="90000"/>
              </a:lnSpc>
              <a:spcBef>
                <a:spcPts val="800"/>
              </a:spcBef>
              <a:buFont typeface="Arial" panose="020B0604020202020204" pitchFamily="34" charset="0"/>
              <a:buChar char="•"/>
            </a:pPr>
            <a:r>
              <a:rPr lang="en-US" sz="1700">
                <a:effectLst/>
              </a:rPr>
              <a:t>Lack of sufficient thyroid hormone </a:t>
            </a:r>
            <a:r>
              <a:rPr lang="en-US" sz="1700" u="sng">
                <a:effectLst/>
              </a:rPr>
              <a:t>during the first 1000 days of life </a:t>
            </a:r>
            <a:r>
              <a:rPr lang="en-US" sz="1700">
                <a:effectLst/>
              </a:rPr>
              <a:t>- the vulnerable period of foetal brain development – caused by iodine deficiency during foetal life and persisting for the two years or so after birth can cause irreversible impairment in brain function. </a:t>
            </a:r>
          </a:p>
          <a:p>
            <a:pPr marL="342900" indent="-228600">
              <a:lnSpc>
                <a:spcPct val="90000"/>
              </a:lnSpc>
              <a:spcBef>
                <a:spcPts val="800"/>
              </a:spcBef>
              <a:buFont typeface="Arial" panose="020B0604020202020204" pitchFamily="34" charset="0"/>
              <a:buChar char="•"/>
            </a:pPr>
            <a:r>
              <a:rPr lang="en-US" sz="1700"/>
              <a:t>Where IDD is prevalent it poses a threat, not only to the health and wellbeing of the affected individual, but also to the social and economic development of whole populations.</a:t>
            </a:r>
          </a:p>
          <a:p>
            <a:pPr marL="342900" indent="-228600">
              <a:lnSpc>
                <a:spcPct val="90000"/>
              </a:lnSpc>
              <a:spcBef>
                <a:spcPts val="800"/>
              </a:spcBef>
              <a:buFont typeface="Arial" panose="020B0604020202020204" pitchFamily="34" charset="0"/>
              <a:buChar char="•"/>
            </a:pPr>
            <a:r>
              <a:rPr lang="en-US" sz="1700"/>
              <a:t>According to the WHO, IDD is the commonest worldwide cause of preventable intellectual disability.</a:t>
            </a:r>
          </a:p>
          <a:p>
            <a:pPr marL="342900" indent="-228600">
              <a:lnSpc>
                <a:spcPct val="90000"/>
              </a:lnSpc>
              <a:spcBef>
                <a:spcPts val="800"/>
              </a:spcBef>
              <a:buFont typeface="Arial" panose="020B0604020202020204" pitchFamily="34" charset="0"/>
              <a:buChar char="•"/>
            </a:pPr>
            <a:r>
              <a:rPr lang="en-US" sz="1700">
                <a:effectLst/>
              </a:rPr>
              <a:t>Approximately 50% of Australian women suffer from mild iodine deficiency at the time of conception and are not taking iodine supplements to correct it during pregnancy – and we are not making a big enough effort to address this potentially disastrous situation. </a:t>
            </a:r>
          </a:p>
          <a:p>
            <a:pPr marL="342900" indent="-228600">
              <a:lnSpc>
                <a:spcPct val="90000"/>
              </a:lnSpc>
              <a:spcBef>
                <a:spcPts val="800"/>
              </a:spcBef>
              <a:buFont typeface="Arial" panose="020B0604020202020204" pitchFamily="34" charset="0"/>
              <a:buChar char="•"/>
            </a:pPr>
            <a:endParaRPr lang="en-US" sz="1700">
              <a:effectLst/>
            </a:endParaRPr>
          </a:p>
          <a:p>
            <a:pPr marL="342900" indent="-228600">
              <a:lnSpc>
                <a:spcPct val="90000"/>
              </a:lnSpc>
              <a:spcBef>
                <a:spcPts val="800"/>
              </a:spcBef>
              <a:buFont typeface="Arial" panose="020B0604020202020204" pitchFamily="34" charset="0"/>
              <a:buChar char="•"/>
            </a:pPr>
            <a:endParaRPr lang="en-US" sz="1700">
              <a:effectLst/>
            </a:endParaRPr>
          </a:p>
        </p:txBody>
      </p:sp>
      <p:sp>
        <p:nvSpPr>
          <p:cNvPr id="2" name="TextBox 1">
            <a:extLst>
              <a:ext uri="{FF2B5EF4-FFF2-40B4-BE49-F238E27FC236}">
                <a16:creationId xmlns:a16="http://schemas.microsoft.com/office/drawing/2014/main" id="{B4DA6A78-3D33-9D2B-2C3C-4D0E7CD4D211}"/>
              </a:ext>
            </a:extLst>
          </p:cNvPr>
          <p:cNvSpPr txBox="1"/>
          <p:nvPr/>
        </p:nvSpPr>
        <p:spPr>
          <a:xfrm>
            <a:off x="2373313" y="5854700"/>
            <a:ext cx="9172575" cy="358775"/>
          </a:xfrm>
          <a:prstGeom prst="rect">
            <a:avLst/>
          </a:prstGeom>
        </p:spPr>
        <p:txBody>
          <a:bodyPr vert="horz" wrap="square"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endParaRPr lang="en-US" sz="600" b="1"/>
          </a:p>
        </p:txBody>
      </p:sp>
    </p:spTree>
    <p:extLst>
      <p:ext uri="{BB962C8B-B14F-4D97-AF65-F5344CB8AC3E}">
        <p14:creationId xmlns:p14="http://schemas.microsoft.com/office/powerpoint/2010/main" val="1414393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B3ADC427-D3A0-DEE5-C9DD-5CA6E57F89A4}"/>
              </a:ext>
            </a:extLst>
          </p:cNvPr>
          <p:cNvSpPr>
            <a:spLocks noChangeArrowheads="1"/>
          </p:cNvSpPr>
          <p:nvPr/>
        </p:nvSpPr>
        <p:spPr bwMode="auto">
          <a:xfrm>
            <a:off x="638882" y="639193"/>
            <a:ext cx="3571810" cy="3573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Aft>
                <a:spcPts val="600"/>
              </a:spcAft>
              <a:buClrTx/>
              <a:buSzTx/>
            </a:pPr>
            <a:r>
              <a:rPr lang="en-US" altLang="en-US" sz="4600" b="1" kern="1200">
                <a:solidFill>
                  <a:schemeClr val="tx1"/>
                </a:solidFill>
                <a:latin typeface="+mj-lt"/>
                <a:ea typeface="+mj-ea"/>
                <a:cs typeface="+mj-cs"/>
              </a:rPr>
              <a:t>Overview of Spectrum of IDD clinical manifestations by life stage and dependence upon severity of iodine deficiency</a:t>
            </a:r>
            <a:endParaRPr kumimoji="0" lang="en-US" altLang="en-US" sz="4600" b="0" i="0" u="none" strike="noStrike" kern="1200" cap="none" normalizeH="0" baseline="0">
              <a:ln>
                <a:noFill/>
              </a:ln>
              <a:solidFill>
                <a:schemeClr val="tx1"/>
              </a:solidFill>
              <a:effectLst/>
              <a:latin typeface="+mj-lt"/>
              <a:ea typeface="+mj-ea"/>
              <a:cs typeface="+mj-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4"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4"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29C3B23-8D7A-1B06-2F27-7205AC3CB96D}"/>
              </a:ext>
            </a:extLst>
          </p:cNvPr>
          <p:cNvGraphicFramePr>
            <a:graphicFrameLocks noGrp="1"/>
          </p:cNvGraphicFramePr>
          <p:nvPr>
            <p:extLst>
              <p:ext uri="{D42A27DB-BD31-4B8C-83A1-F6EECF244321}">
                <p14:modId xmlns:p14="http://schemas.microsoft.com/office/powerpoint/2010/main" val="2480548980"/>
              </p:ext>
            </p:extLst>
          </p:nvPr>
        </p:nvGraphicFramePr>
        <p:xfrm>
          <a:off x="4654296" y="901822"/>
          <a:ext cx="7214617" cy="5239172"/>
        </p:xfrm>
        <a:graphic>
          <a:graphicData uri="http://schemas.openxmlformats.org/drawingml/2006/table">
            <a:tbl>
              <a:tblPr firstRow="1" bandRow="1"/>
              <a:tblGrid>
                <a:gridCol w="3555970">
                  <a:extLst>
                    <a:ext uri="{9D8B030D-6E8A-4147-A177-3AD203B41FA5}">
                      <a16:colId xmlns:a16="http://schemas.microsoft.com/office/drawing/2014/main" val="1818442093"/>
                    </a:ext>
                  </a:extLst>
                </a:gridCol>
                <a:gridCol w="3658647">
                  <a:extLst>
                    <a:ext uri="{9D8B030D-6E8A-4147-A177-3AD203B41FA5}">
                      <a16:colId xmlns:a16="http://schemas.microsoft.com/office/drawing/2014/main" val="2028841813"/>
                    </a:ext>
                  </a:extLst>
                </a:gridCol>
              </a:tblGrid>
              <a:tr h="362931">
                <a:tc>
                  <a:txBody>
                    <a:bodyPr/>
                    <a:lstStyle/>
                    <a:p>
                      <a:pPr algn="ctr"/>
                      <a:r>
                        <a:rPr lang="en-AU" sz="1600" b="1">
                          <a:solidFill>
                            <a:srgbClr val="222222"/>
                          </a:solidFill>
                          <a:effectLst/>
                          <a:latin typeface="Arial" panose="020B0604020202020204" pitchFamily="34" charset="0"/>
                          <a:cs typeface="Arial" panose="020B0604020202020204" pitchFamily="34" charset="0"/>
                        </a:rPr>
                        <a:t>Stage of Development</a:t>
                      </a:r>
                    </a:p>
                  </a:txBody>
                  <a:tcPr marL="39750" marR="39750" marT="56785"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AU" sz="1600" b="1">
                          <a:solidFill>
                            <a:srgbClr val="222222"/>
                          </a:solidFill>
                          <a:effectLst/>
                          <a:latin typeface="Arial" panose="020B0604020202020204" pitchFamily="34" charset="0"/>
                          <a:cs typeface="Arial" panose="020B0604020202020204" pitchFamily="34" charset="0"/>
                        </a:rPr>
                        <a:t>Clinical Disorders</a:t>
                      </a:r>
                    </a:p>
                  </a:txBody>
                  <a:tcPr marL="39750" marR="39750" marT="56785"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163795918"/>
                  </a:ext>
                </a:extLst>
              </a:tr>
              <a:tr h="576063">
                <a:tc>
                  <a:txBody>
                    <a:bodyPr/>
                    <a:lstStyle/>
                    <a:p>
                      <a:pPr algn="l"/>
                      <a:r>
                        <a:rPr lang="en-AU" sz="1600" b="0">
                          <a:solidFill>
                            <a:srgbClr val="222222"/>
                          </a:solidFill>
                          <a:effectLst/>
                          <a:latin typeface="Arial" panose="020B0604020202020204" pitchFamily="34" charset="0"/>
                          <a:cs typeface="Arial" panose="020B0604020202020204" pitchFamily="34" charset="0"/>
                        </a:rPr>
                        <a:t>Foetus</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1600" b="0">
                          <a:solidFill>
                            <a:srgbClr val="222222"/>
                          </a:solidFill>
                          <a:effectLst/>
                          <a:latin typeface="Arial" panose="020B0604020202020204" pitchFamily="34" charset="0"/>
                          <a:cs typeface="Arial" panose="020B0604020202020204" pitchFamily="34" charset="0"/>
                        </a:rPr>
                        <a:t>Congenital neurological disabilities, decreased IQ, high perinatal mortality, and cretinism</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237475715"/>
                  </a:ext>
                </a:extLst>
              </a:tr>
              <a:tr h="576063">
                <a:tc>
                  <a:txBody>
                    <a:bodyPr/>
                    <a:lstStyle/>
                    <a:p>
                      <a:pPr algn="l"/>
                      <a:r>
                        <a:rPr lang="en-AU" sz="1600" b="0">
                          <a:solidFill>
                            <a:srgbClr val="222222"/>
                          </a:solidFill>
                          <a:effectLst/>
                          <a:latin typeface="Arial" panose="020B0604020202020204" pitchFamily="34" charset="0"/>
                          <a:cs typeface="Arial" panose="020B0604020202020204" pitchFamily="34" charset="0"/>
                        </a:rPr>
                        <a:t>Newborns</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algn="l"/>
                      <a:r>
                        <a:rPr lang="en-US" sz="1600" b="0">
                          <a:solidFill>
                            <a:srgbClr val="222222"/>
                          </a:solidFill>
                          <a:effectLst/>
                          <a:latin typeface="Arial" panose="020B0604020202020204" pitchFamily="34" charset="0"/>
                          <a:cs typeface="Arial" panose="020B0604020202020204" pitchFamily="34" charset="0"/>
                        </a:rPr>
                        <a:t>Hypothyroidism, goitre, and intellectual impairment</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2211377229"/>
                  </a:ext>
                </a:extLst>
              </a:tr>
              <a:tr h="817587">
                <a:tc>
                  <a:txBody>
                    <a:bodyPr/>
                    <a:lstStyle/>
                    <a:p>
                      <a:pPr algn="l"/>
                      <a:r>
                        <a:rPr lang="en-AU" sz="1600" b="0">
                          <a:solidFill>
                            <a:srgbClr val="222222"/>
                          </a:solidFill>
                          <a:effectLst/>
                          <a:latin typeface="Arial" panose="020B0604020202020204" pitchFamily="34" charset="0"/>
                          <a:cs typeface="Arial" panose="020B0604020202020204" pitchFamily="34" charset="0"/>
                        </a:rPr>
                        <a:t>Children and adolescents</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1600" b="0">
                          <a:solidFill>
                            <a:srgbClr val="222222"/>
                          </a:solidFill>
                          <a:effectLst/>
                          <a:latin typeface="Arial" panose="020B0604020202020204" pitchFamily="34" charset="0"/>
                          <a:cs typeface="Arial" panose="020B0604020202020204" pitchFamily="34" charset="0"/>
                        </a:rPr>
                        <a:t>Hypothyroidism, goitre, impaired cognitive function, and delayed physical development</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70800322"/>
                  </a:ext>
                </a:extLst>
              </a:tr>
              <a:tr h="817587">
                <a:tc>
                  <a:txBody>
                    <a:bodyPr/>
                    <a:lstStyle/>
                    <a:p>
                      <a:pPr algn="l"/>
                      <a:r>
                        <a:rPr lang="en-AU" sz="1600" b="0">
                          <a:solidFill>
                            <a:srgbClr val="222222"/>
                          </a:solidFill>
                          <a:effectLst/>
                          <a:latin typeface="Arial" panose="020B0604020202020204" pitchFamily="34" charset="0"/>
                          <a:cs typeface="Arial" panose="020B0604020202020204" pitchFamily="34" charset="0"/>
                        </a:rPr>
                        <a:t>Adults</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algn="l"/>
                      <a:r>
                        <a:rPr lang="en-AU" sz="1600" b="0">
                          <a:solidFill>
                            <a:srgbClr val="222222"/>
                          </a:solidFill>
                          <a:effectLst/>
                          <a:latin typeface="Arial" panose="020B0604020202020204" pitchFamily="34" charset="0"/>
                          <a:cs typeface="Arial" panose="020B0604020202020204" pitchFamily="34" charset="0"/>
                        </a:rPr>
                        <a:t>Hypothyroidism, goitre, iodine-induced hyperthyroidism (after iodine replacement), impaired infertility</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3857889823"/>
                  </a:ext>
                </a:extLst>
              </a:tr>
              <a:tr h="1059111">
                <a:tc>
                  <a:txBody>
                    <a:bodyPr/>
                    <a:lstStyle/>
                    <a:p>
                      <a:pPr algn="l"/>
                      <a:r>
                        <a:rPr lang="en-AU" sz="1600" b="0">
                          <a:solidFill>
                            <a:srgbClr val="222222"/>
                          </a:solidFill>
                          <a:effectLst/>
                          <a:latin typeface="Arial" panose="020B0604020202020204" pitchFamily="34" charset="0"/>
                          <a:cs typeface="Arial" panose="020B0604020202020204" pitchFamily="34" charset="0"/>
                        </a:rPr>
                        <a:t>Elders</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1600" b="0">
                          <a:solidFill>
                            <a:srgbClr val="222222"/>
                          </a:solidFill>
                          <a:effectLst/>
                          <a:latin typeface="Arial" panose="020B0604020202020204" pitchFamily="34" charset="0"/>
                          <a:cs typeface="Arial" panose="020B0604020202020204" pitchFamily="34" charset="0"/>
                        </a:rPr>
                        <a:t>Multinodular goitre, autonomously functioning thyroid nodules, and susceptibility to secondary iodine induced hyperthyroidism</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787603717"/>
                  </a:ext>
                </a:extLst>
              </a:tr>
              <a:tr h="817587">
                <a:tc>
                  <a:txBody>
                    <a:bodyPr/>
                    <a:lstStyle/>
                    <a:p>
                      <a:pPr algn="l"/>
                      <a:r>
                        <a:rPr lang="en-AU" sz="1600" b="0">
                          <a:solidFill>
                            <a:srgbClr val="222222"/>
                          </a:solidFill>
                          <a:effectLst/>
                          <a:latin typeface="Arial" panose="020B0604020202020204" pitchFamily="34" charset="0"/>
                          <a:cs typeface="Arial" panose="020B0604020202020204" pitchFamily="34" charset="0"/>
                        </a:rPr>
                        <a:t>Pregnant women</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tc>
                  <a:txBody>
                    <a:bodyPr/>
                    <a:lstStyle/>
                    <a:p>
                      <a:pPr algn="l"/>
                      <a:r>
                        <a:rPr lang="en-AU" sz="1600" b="0">
                          <a:solidFill>
                            <a:srgbClr val="222222"/>
                          </a:solidFill>
                          <a:effectLst/>
                          <a:latin typeface="Arial" panose="020B0604020202020204" pitchFamily="34" charset="0"/>
                          <a:cs typeface="Arial" panose="020B0604020202020204" pitchFamily="34" charset="0"/>
                        </a:rPr>
                        <a:t>Miscarriage, probable GDM, preeclampsia, placental abruption and stillbirth</a:t>
                      </a:r>
                    </a:p>
                  </a:txBody>
                  <a:tcPr marL="39750" marR="39750" marT="28393" marB="2839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2089285827"/>
                  </a:ext>
                </a:extLst>
              </a:tr>
            </a:tbl>
          </a:graphicData>
        </a:graphic>
      </p:graphicFrame>
    </p:spTree>
    <p:extLst>
      <p:ext uri="{BB962C8B-B14F-4D97-AF65-F5344CB8AC3E}">
        <p14:creationId xmlns:p14="http://schemas.microsoft.com/office/powerpoint/2010/main" val="21693218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3">
            <a:lum bright="-6000" contrast="10000"/>
          </a:blip>
          <a:stretch>
            <a:fillRect/>
          </a:stretch>
        </p:blipFill>
        <p:spPr bwMode="auto">
          <a:xfrm>
            <a:off x="4038601" y="1447802"/>
            <a:ext cx="3540125" cy="5184775"/>
          </a:xfrm>
          <a:prstGeom prst="rect">
            <a:avLst/>
          </a:prstGeom>
          <a:noFill/>
          <a:ln w="9525" cap="rnd">
            <a:solidFill>
              <a:srgbClr val="000000"/>
            </a:solidFill>
            <a:prstDash val="sysDot"/>
            <a:miter lim="800000"/>
          </a:ln>
          <a:effectLst>
            <a:outerShdw dist="35921" dir="2700000" algn="ctr" rotWithShape="0">
              <a:srgbClr val="000E33"/>
            </a:outerShdw>
          </a:effectLst>
        </p:spPr>
      </p:pic>
      <p:sp>
        <p:nvSpPr>
          <p:cNvPr id="40963" name="Text Box 11"/>
          <p:cNvSpPr txBox="1">
            <a:spLocks noChangeArrowheads="1"/>
          </p:cNvSpPr>
          <p:nvPr/>
        </p:nvSpPr>
        <p:spPr bwMode="auto">
          <a:xfrm>
            <a:off x="2057401" y="4191000"/>
            <a:ext cx="1373188" cy="362992"/>
          </a:xfrm>
          <a:prstGeom prst="rect">
            <a:avLst/>
          </a:prstGeom>
          <a:noFill/>
          <a:ln w="9525">
            <a:solidFill>
              <a:srgbClr val="FF3300"/>
            </a:solidFill>
            <a:miter lim="800000"/>
          </a:ln>
        </p:spPr>
        <p:txBody>
          <a:bodyPr lIns="91379" tIns="45692" rIns="91379" bIns="45692">
            <a:spAutoFit/>
          </a:bodyPr>
          <a:lstStyle/>
          <a:p>
            <a:pPr algn="ctr">
              <a:lnSpc>
                <a:spcPct val="105000"/>
              </a:lnSpc>
            </a:pPr>
            <a:r>
              <a:rPr kumimoji="1" lang="en-US" altLang="zh-CN" b="1">
                <a:latin typeface="Arial" panose="020B0604020202020204" pitchFamily="34" charset="0"/>
                <a:ea typeface="黑体" pitchFamily="49" charset="-122"/>
                <a:cs typeface="Arial" panose="020B0604020202020204" pitchFamily="34" charset="0"/>
              </a:rPr>
              <a:t>Iodine</a:t>
            </a:r>
          </a:p>
        </p:txBody>
      </p:sp>
      <p:sp>
        <p:nvSpPr>
          <p:cNvPr id="40964" name="Text Box 12"/>
          <p:cNvSpPr txBox="1">
            <a:spLocks noChangeArrowheads="1"/>
          </p:cNvSpPr>
          <p:nvPr/>
        </p:nvSpPr>
        <p:spPr bwMode="auto">
          <a:xfrm>
            <a:off x="8153400" y="4191003"/>
            <a:ext cx="2032000" cy="373379"/>
          </a:xfrm>
          <a:prstGeom prst="rect">
            <a:avLst/>
          </a:prstGeom>
          <a:noFill/>
          <a:ln w="9525">
            <a:solidFill>
              <a:srgbClr val="FF3300"/>
            </a:solidFill>
            <a:miter lim="800000"/>
          </a:ln>
        </p:spPr>
        <p:txBody>
          <a:bodyPr lIns="91379" tIns="45692" rIns="91379" bIns="45692">
            <a:spAutoFit/>
          </a:bodyPr>
          <a:lstStyle/>
          <a:p>
            <a:pPr algn="ctr">
              <a:lnSpc>
                <a:spcPct val="110000"/>
              </a:lnSpc>
            </a:pPr>
            <a:r>
              <a:rPr kumimoji="1" lang="en-US" altLang="zh-CN" b="1">
                <a:latin typeface="Arial" panose="020B0604020202020204" pitchFamily="34" charset="0"/>
                <a:ea typeface="黑体" pitchFamily="49" charset="-122"/>
                <a:cs typeface="Arial" panose="020B0604020202020204" pitchFamily="34" charset="0"/>
              </a:rPr>
              <a:t>T4, T3</a:t>
            </a:r>
          </a:p>
        </p:txBody>
      </p:sp>
      <p:sp>
        <p:nvSpPr>
          <p:cNvPr id="40965" name="AutoShape 16"/>
          <p:cNvSpPr>
            <a:spLocks noChangeArrowheads="1"/>
          </p:cNvSpPr>
          <p:nvPr/>
        </p:nvSpPr>
        <p:spPr bwMode="auto">
          <a:xfrm>
            <a:off x="3505200" y="4343400"/>
            <a:ext cx="706438" cy="376238"/>
          </a:xfrm>
          <a:prstGeom prst="rightArrow">
            <a:avLst>
              <a:gd name="adj1" fmla="val 50000"/>
              <a:gd name="adj2" fmla="val 46941"/>
            </a:avLst>
          </a:prstGeom>
          <a:solidFill>
            <a:schemeClr val="accent1"/>
          </a:solidFill>
          <a:ln w="9525">
            <a:solidFill>
              <a:schemeClr val="tx1"/>
            </a:solidFill>
            <a:miter lim="800000"/>
          </a:ln>
        </p:spPr>
        <p:txBody>
          <a:bodyPr wrap="none" lIns="91379" tIns="45692" rIns="91379" bIns="45692" anchor="ctr"/>
          <a:lstStyle/>
          <a:p>
            <a:endParaRPr kumimoji="1" lang="zh-CN" altLang="en-US">
              <a:ea typeface="宋体" pitchFamily="2" charset="-122"/>
            </a:endParaRPr>
          </a:p>
        </p:txBody>
      </p:sp>
      <p:sp>
        <p:nvSpPr>
          <p:cNvPr id="40966" name="AutoShape 17"/>
          <p:cNvSpPr>
            <a:spLocks noChangeArrowheads="1"/>
          </p:cNvSpPr>
          <p:nvPr/>
        </p:nvSpPr>
        <p:spPr bwMode="auto">
          <a:xfrm>
            <a:off x="7467600" y="4267204"/>
            <a:ext cx="655638" cy="376238"/>
          </a:xfrm>
          <a:prstGeom prst="rightArrow">
            <a:avLst>
              <a:gd name="adj1" fmla="val 50000"/>
              <a:gd name="adj2" fmla="val 43565"/>
            </a:avLst>
          </a:prstGeom>
          <a:solidFill>
            <a:schemeClr val="accent1"/>
          </a:solidFill>
          <a:ln w="9525">
            <a:solidFill>
              <a:schemeClr val="tx1"/>
            </a:solidFill>
            <a:miter lim="800000"/>
          </a:ln>
        </p:spPr>
        <p:txBody>
          <a:bodyPr wrap="none" lIns="91379" tIns="45692" rIns="91379" bIns="45692" anchor="ctr"/>
          <a:lstStyle/>
          <a:p>
            <a:endParaRPr kumimoji="1" lang="zh-CN" altLang="en-US">
              <a:ea typeface="宋体" pitchFamily="2" charset="-122"/>
            </a:endParaRPr>
          </a:p>
        </p:txBody>
      </p:sp>
      <p:sp>
        <p:nvSpPr>
          <p:cNvPr id="40967" name="Text Box 2055"/>
          <p:cNvSpPr txBox="1">
            <a:spLocks noChangeArrowheads="1"/>
          </p:cNvSpPr>
          <p:nvPr/>
        </p:nvSpPr>
        <p:spPr bwMode="auto">
          <a:xfrm>
            <a:off x="4587166" y="878251"/>
            <a:ext cx="2286000" cy="400053"/>
          </a:xfrm>
          <a:prstGeom prst="rect">
            <a:avLst/>
          </a:prstGeom>
          <a:noFill/>
          <a:ln w="9525">
            <a:noFill/>
            <a:miter lim="800000"/>
          </a:ln>
        </p:spPr>
        <p:txBody>
          <a:bodyPr lIns="91379" tIns="45692" rIns="91379" bIns="45692">
            <a:spAutoFit/>
          </a:bodyPr>
          <a:lstStyle/>
          <a:p>
            <a:pPr algn="ctr">
              <a:spcBef>
                <a:spcPct val="50000"/>
              </a:spcBef>
            </a:pPr>
            <a:r>
              <a:rPr lang="en-AU" sz="2000" b="1">
                <a:latin typeface="Arial" panose="020B0604020202020204" pitchFamily="34" charset="0"/>
                <a:cs typeface="Arial" panose="020B0604020202020204" pitchFamily="34" charset="0"/>
              </a:rPr>
              <a:t>Pituitary TSH </a:t>
            </a:r>
          </a:p>
        </p:txBody>
      </p:sp>
      <p:sp>
        <p:nvSpPr>
          <p:cNvPr id="40968" name="AutoShape 2056"/>
          <p:cNvSpPr>
            <a:spLocks noChangeArrowheads="1"/>
          </p:cNvSpPr>
          <p:nvPr/>
        </p:nvSpPr>
        <p:spPr bwMode="auto">
          <a:xfrm flipH="1">
            <a:off x="5729849" y="1344739"/>
            <a:ext cx="45719" cy="2247478"/>
          </a:xfrm>
          <a:prstGeom prst="downArrow">
            <a:avLst>
              <a:gd name="adj1" fmla="val 50000"/>
              <a:gd name="adj2" fmla="val 272392"/>
            </a:avLst>
          </a:prstGeom>
          <a:solidFill>
            <a:schemeClr val="accent1"/>
          </a:solidFill>
          <a:ln w="9525">
            <a:solidFill>
              <a:schemeClr val="tx1"/>
            </a:solidFill>
            <a:miter lim="800000"/>
          </a:ln>
        </p:spPr>
        <p:txBody>
          <a:bodyPr wrap="none" lIns="91379" tIns="45692" rIns="91379" bIns="45692" anchor="ctr"/>
          <a:lstStyle/>
          <a:p>
            <a:endParaRPr lang="en-US"/>
          </a:p>
        </p:txBody>
      </p:sp>
      <p:sp>
        <p:nvSpPr>
          <p:cNvPr id="40969" name="Line 2057"/>
          <p:cNvSpPr>
            <a:spLocks noChangeShapeType="1"/>
          </p:cNvSpPr>
          <p:nvPr/>
        </p:nvSpPr>
        <p:spPr bwMode="auto">
          <a:xfrm flipH="1" flipV="1">
            <a:off x="7086686" y="1242155"/>
            <a:ext cx="1528592" cy="3173047"/>
          </a:xfrm>
          <a:prstGeom prst="line">
            <a:avLst/>
          </a:prstGeom>
          <a:noFill/>
          <a:ln w="76200">
            <a:solidFill>
              <a:srgbClr val="FF0000"/>
            </a:solidFill>
            <a:round/>
            <a:tailEnd type="triangle" w="med" len="med"/>
          </a:ln>
        </p:spPr>
        <p:txBody>
          <a:bodyPr lIns="91379" tIns="45692" rIns="91379" bIns="45692"/>
          <a:lstStyle/>
          <a:p>
            <a:endParaRPr lang="en-US"/>
          </a:p>
        </p:txBody>
      </p:sp>
      <p:sp>
        <p:nvSpPr>
          <p:cNvPr id="40970" name="Text Box 2058"/>
          <p:cNvSpPr txBox="1">
            <a:spLocks noChangeArrowheads="1"/>
          </p:cNvSpPr>
          <p:nvPr/>
        </p:nvSpPr>
        <p:spPr bwMode="auto">
          <a:xfrm>
            <a:off x="8001003" y="1549888"/>
            <a:ext cx="2209800" cy="1754270"/>
          </a:xfrm>
          <a:prstGeom prst="rect">
            <a:avLst/>
          </a:prstGeom>
          <a:noFill/>
          <a:ln w="9525">
            <a:noFill/>
            <a:miter lim="800000"/>
          </a:ln>
        </p:spPr>
        <p:txBody>
          <a:bodyPr lIns="91379" tIns="45692" rIns="91379" bIns="45692">
            <a:spAutoFit/>
          </a:bodyPr>
          <a:lstStyle/>
          <a:p>
            <a:pPr>
              <a:spcBef>
                <a:spcPct val="50000"/>
              </a:spcBef>
            </a:pPr>
            <a:r>
              <a:rPr lang="en-AU" b="1" dirty="0">
                <a:latin typeface="Arial" panose="020B0604020202020204" pitchFamily="34" charset="0"/>
                <a:cs typeface="Arial" panose="020B0604020202020204" pitchFamily="34" charset="0"/>
              </a:rPr>
              <a:t>Negative Feedback (turns off TSH, therefore TSH level is lower during early pregnancy)</a:t>
            </a:r>
          </a:p>
        </p:txBody>
      </p:sp>
      <p:sp>
        <p:nvSpPr>
          <p:cNvPr id="40971" name="AutoShape 2059"/>
          <p:cNvSpPr>
            <a:spLocks noChangeArrowheads="1"/>
          </p:cNvSpPr>
          <p:nvPr/>
        </p:nvSpPr>
        <p:spPr bwMode="auto">
          <a:xfrm>
            <a:off x="9093200" y="4643442"/>
            <a:ext cx="152400" cy="762000"/>
          </a:xfrm>
          <a:prstGeom prst="downArrow">
            <a:avLst>
              <a:gd name="adj1" fmla="val 50000"/>
              <a:gd name="adj2" fmla="val 125000"/>
            </a:avLst>
          </a:prstGeom>
          <a:solidFill>
            <a:schemeClr val="accent1"/>
          </a:solidFill>
          <a:ln w="76200">
            <a:solidFill>
              <a:schemeClr val="accent1"/>
            </a:solidFill>
            <a:miter lim="800000"/>
          </a:ln>
        </p:spPr>
        <p:txBody>
          <a:bodyPr wrap="none" lIns="91379" tIns="45692" rIns="91379" bIns="45692" anchor="ctr"/>
          <a:lstStyle/>
          <a:p>
            <a:endParaRPr lang="en-US"/>
          </a:p>
        </p:txBody>
      </p:sp>
      <p:sp>
        <p:nvSpPr>
          <p:cNvPr id="40972" name="Text Box 2060"/>
          <p:cNvSpPr txBox="1">
            <a:spLocks noChangeArrowheads="1"/>
          </p:cNvSpPr>
          <p:nvPr/>
        </p:nvSpPr>
        <p:spPr bwMode="auto">
          <a:xfrm>
            <a:off x="7835900" y="5405442"/>
            <a:ext cx="2819400" cy="1477271"/>
          </a:xfrm>
          <a:prstGeom prst="rect">
            <a:avLst/>
          </a:prstGeom>
          <a:noFill/>
          <a:ln w="9525">
            <a:noFill/>
            <a:miter lim="800000"/>
          </a:ln>
        </p:spPr>
        <p:txBody>
          <a:bodyPr lIns="91379" tIns="45692" rIns="91379" bIns="45692">
            <a:spAutoFit/>
          </a:bodyPr>
          <a:lstStyle/>
          <a:p>
            <a:pPr>
              <a:spcBef>
                <a:spcPct val="50000"/>
              </a:spcBef>
            </a:pPr>
            <a:r>
              <a:rPr lang="en-AU" b="1" dirty="0">
                <a:latin typeface="Arial" panose="020B0604020202020204" pitchFamily="34" charset="0"/>
                <a:cs typeface="Arial" panose="020B0604020202020204" pitchFamily="34" charset="0"/>
              </a:rPr>
              <a:t>T4 level increases due to </a:t>
            </a:r>
            <a:r>
              <a:rPr lang="en-AU" b="1" dirty="0" err="1">
                <a:latin typeface="Arial" panose="020B0604020202020204" pitchFamily="34" charset="0"/>
                <a:cs typeface="Arial" panose="020B0604020202020204" pitchFamily="34" charset="0"/>
              </a:rPr>
              <a:t>hCG</a:t>
            </a:r>
            <a:r>
              <a:rPr lang="en-AU" b="1" dirty="0">
                <a:latin typeface="Arial" panose="020B0604020202020204" pitchFamily="34" charset="0"/>
                <a:cs typeface="Arial" panose="020B0604020202020204" pitchFamily="34" charset="0"/>
              </a:rPr>
              <a:t> stimulation and more carrier TBG from E2:  T4 crosses placenta to foetus</a:t>
            </a:r>
          </a:p>
        </p:txBody>
      </p:sp>
      <p:sp>
        <p:nvSpPr>
          <p:cNvPr id="40973" name="TextBox 12"/>
          <p:cNvSpPr txBox="1">
            <a:spLocks noChangeArrowheads="1"/>
          </p:cNvSpPr>
          <p:nvPr/>
        </p:nvSpPr>
        <p:spPr bwMode="auto">
          <a:xfrm>
            <a:off x="1610753" y="1268206"/>
            <a:ext cx="2286000" cy="1200272"/>
          </a:xfrm>
          <a:prstGeom prst="rect">
            <a:avLst/>
          </a:prstGeom>
          <a:noFill/>
          <a:ln w="9525">
            <a:noFill/>
            <a:miter lim="800000"/>
          </a:ln>
        </p:spPr>
        <p:txBody>
          <a:bodyPr lIns="91379" tIns="45692" rIns="91379" bIns="45692">
            <a:spAutoFit/>
          </a:bodyPr>
          <a:lstStyle/>
          <a:p>
            <a:r>
              <a:rPr lang="en-AU" b="1">
                <a:latin typeface="Arial" panose="020B0604020202020204" pitchFamily="34" charset="0"/>
                <a:cs typeface="Arial" panose="020B0604020202020204" pitchFamily="34" charset="0"/>
              </a:rPr>
              <a:t>hCG (acts like TSH) stimulation takes over early in pregnancy</a:t>
            </a:r>
          </a:p>
        </p:txBody>
      </p:sp>
      <p:sp>
        <p:nvSpPr>
          <p:cNvPr id="14" name="Down Arrow 13"/>
          <p:cNvSpPr/>
          <p:nvPr/>
        </p:nvSpPr>
        <p:spPr>
          <a:xfrm rot="19406508">
            <a:off x="3457576" y="2265363"/>
            <a:ext cx="42545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79" tIns="45692" rIns="91379" bIns="45692" anchor="ctr"/>
          <a:lstStyle/>
          <a:p>
            <a:pPr algn="ctr">
              <a:defRPr/>
            </a:pPr>
            <a:endParaRPr lang="en-AU"/>
          </a:p>
        </p:txBody>
      </p:sp>
      <p:sp>
        <p:nvSpPr>
          <p:cNvPr id="2" name="Arrow: Down 1">
            <a:extLst>
              <a:ext uri="{FF2B5EF4-FFF2-40B4-BE49-F238E27FC236}">
                <a16:creationId xmlns:a16="http://schemas.microsoft.com/office/drawing/2014/main" id="{BE04AE1A-7379-06F3-EE3E-6546E218C25E}"/>
              </a:ext>
            </a:extLst>
          </p:cNvPr>
          <p:cNvSpPr/>
          <p:nvPr/>
        </p:nvSpPr>
        <p:spPr>
          <a:xfrm flipH="1">
            <a:off x="6639411" y="945165"/>
            <a:ext cx="197197" cy="296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795D926-0C7A-B387-FCC7-8E7392F72452}"/>
              </a:ext>
            </a:extLst>
          </p:cNvPr>
          <p:cNvSpPr txBox="1"/>
          <p:nvPr/>
        </p:nvSpPr>
        <p:spPr>
          <a:xfrm>
            <a:off x="2061186" y="360624"/>
            <a:ext cx="7494954" cy="461665"/>
          </a:xfrm>
          <a:prstGeom prst="rect">
            <a:avLst/>
          </a:prstGeom>
          <a:noFill/>
        </p:spPr>
        <p:txBody>
          <a:bodyPr wrap="square" rtlCol="0">
            <a:spAutoFit/>
          </a:bodyPr>
          <a:lstStyle/>
          <a:p>
            <a:pPr algn="ctr"/>
            <a:r>
              <a:rPr lang="en-AU" sz="2400" b="1">
                <a:latin typeface="Arial" panose="020B0604020202020204" pitchFamily="34" charset="0"/>
                <a:cs typeface="Arial" panose="020B0604020202020204" pitchFamily="34" charset="0"/>
              </a:rPr>
              <a:t>“Pregnancy: the thyroid stress test”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mph" presetSubtype="0" fill="hold" grpId="0" nodeType="clickEffect">
                                  <p:stCondLst>
                                    <p:cond delay="0"/>
                                  </p:stCondLst>
                                  <p:childTnLst>
                                    <p:animScale>
                                      <p:cBhvr>
                                        <p:cTn id="6" dur="1000" fill="hold"/>
                                        <p:tgtEl>
                                          <p:spTgt spid="14"/>
                                        </p:tgtEl>
                                      </p:cBhvr>
                                      <p:by x="150000" y="150000"/>
                                    </p:animScale>
                                  </p:childTnLst>
                                </p:cTn>
                              </p:par>
                            </p:childTnLst>
                          </p:cTn>
                        </p:par>
                      </p:childTnLst>
                    </p:cTn>
                  </p:par>
                  <p:par>
                    <p:cTn id="7" fill="hold" nodeType="clickPar">
                      <p:stCondLst>
                        <p:cond delay="indefinite"/>
                      </p:stCondLst>
                      <p:childTnLst>
                        <p:par>
                          <p:cTn id="8" fill="hold" nodeType="afterGroup">
                            <p:stCondLst>
                              <p:cond delay="0"/>
                            </p:stCondLst>
                            <p:childTnLst>
                              <p:par>
                                <p:cTn id="9" presetID="6" presetClass="emph" presetSubtype="0" fill="hold" grpId="0" nodeType="clickEffect">
                                  <p:stCondLst>
                                    <p:cond delay="0"/>
                                  </p:stCondLst>
                                  <p:childTnLst>
                                    <p:animScale>
                                      <p:cBhvr>
                                        <p:cTn id="10" dur="1000" fill="hold"/>
                                        <p:tgtEl>
                                          <p:spTgt spid="40965"/>
                                        </p:tgtEl>
                                      </p:cBhvr>
                                      <p:by x="150000" y="150000"/>
                                    </p:animScale>
                                  </p:childTnLst>
                                </p:cTn>
                              </p:par>
                            </p:childTnLst>
                          </p:cTn>
                        </p:par>
                      </p:childTnLst>
                    </p:cTn>
                  </p:par>
                  <p:par>
                    <p:cTn id="11" fill="hold" nodeType="clickPar">
                      <p:stCondLst>
                        <p:cond delay="indefinite"/>
                      </p:stCondLst>
                      <p:childTnLst>
                        <p:par>
                          <p:cTn id="12" fill="hold" nodeType="afterGroup">
                            <p:stCondLst>
                              <p:cond delay="0"/>
                            </p:stCondLst>
                            <p:childTnLst>
                              <p:par>
                                <p:cTn id="13" presetID="6" presetClass="emph" presetSubtype="0" fill="hold" grpId="0" nodeType="clickEffect">
                                  <p:stCondLst>
                                    <p:cond delay="0"/>
                                  </p:stCondLst>
                                  <p:childTnLst>
                                    <p:animScale>
                                      <p:cBhvr>
                                        <p:cTn id="14" dur="1000" fill="hold"/>
                                        <p:tgtEl>
                                          <p:spTgt spid="40966"/>
                                        </p:tgtEl>
                                      </p:cBhvr>
                                      <p:by x="150000" y="150000"/>
                                    </p:animScale>
                                  </p:childTnLst>
                                </p:cTn>
                              </p:par>
                            </p:childTnLst>
                          </p:cTn>
                        </p:par>
                      </p:childTnLst>
                    </p:cTn>
                  </p:par>
                  <p:par>
                    <p:cTn id="15" fill="hold" nodeType="clickPar">
                      <p:stCondLst>
                        <p:cond delay="indefinite"/>
                      </p:stCondLst>
                      <p:childTnLst>
                        <p:par>
                          <p:cTn id="16" fill="hold" nodeType="afterGroup">
                            <p:stCondLst>
                              <p:cond delay="0"/>
                            </p:stCondLst>
                            <p:childTnLst>
                              <p:par>
                                <p:cTn id="17" presetID="6" presetClass="emph" presetSubtype="0" fill="hold" grpId="0" nodeType="clickEffect">
                                  <p:stCondLst>
                                    <p:cond delay="0"/>
                                  </p:stCondLst>
                                  <p:childTnLst>
                                    <p:animScale>
                                      <p:cBhvr>
                                        <p:cTn id="18" dur="1000" fill="hold"/>
                                        <p:tgtEl>
                                          <p:spTgt spid="409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Creswell Eastman\Pictures\figure1.png"/>
          <p:cNvPicPr>
            <a:picLocks noChangeAspect="1" noChangeArrowheads="1"/>
          </p:cNvPicPr>
          <p:nvPr/>
        </p:nvPicPr>
        <p:blipFill>
          <a:blip r:embed="rId3"/>
          <a:stretch>
            <a:fillRect/>
          </a:stretch>
        </p:blipFill>
        <p:spPr bwMode="auto">
          <a:xfrm>
            <a:off x="2417448" y="1217392"/>
            <a:ext cx="6988175" cy="5029200"/>
          </a:xfrm>
          <a:prstGeom prst="rect">
            <a:avLst/>
          </a:prstGeom>
          <a:noFill/>
          <a:ln w="9525">
            <a:noFill/>
            <a:miter lim="800000"/>
          </a:ln>
        </p:spPr>
      </p:pic>
      <p:sp>
        <p:nvSpPr>
          <p:cNvPr id="26627" name="TextBox 2"/>
          <p:cNvSpPr txBox="1">
            <a:spLocks noChangeArrowheads="1"/>
          </p:cNvSpPr>
          <p:nvPr/>
        </p:nvSpPr>
        <p:spPr bwMode="auto">
          <a:xfrm>
            <a:off x="2667000" y="381000"/>
            <a:ext cx="7010400" cy="584719"/>
          </a:xfrm>
          <a:prstGeom prst="rect">
            <a:avLst/>
          </a:prstGeom>
          <a:noFill/>
          <a:ln w="9525">
            <a:noFill/>
            <a:miter lim="800000"/>
          </a:ln>
        </p:spPr>
        <p:txBody>
          <a:bodyPr lIns="91379" tIns="45692" rIns="91379" bIns="45692">
            <a:spAutoFit/>
          </a:bodyPr>
          <a:lstStyle/>
          <a:p>
            <a:pPr algn="ctr"/>
            <a:r>
              <a:rPr lang="en-AU" sz="3200" b="1"/>
              <a:t>Thyroid physiology during pregnancy</a:t>
            </a:r>
          </a:p>
        </p:txBody>
      </p:sp>
      <p:sp>
        <p:nvSpPr>
          <p:cNvPr id="2" name="TextBox 1">
            <a:extLst>
              <a:ext uri="{FF2B5EF4-FFF2-40B4-BE49-F238E27FC236}">
                <a16:creationId xmlns:a16="http://schemas.microsoft.com/office/drawing/2014/main" id="{5A027B3E-6AB4-7EE3-1F6A-587EA8D1D95C}"/>
              </a:ext>
            </a:extLst>
          </p:cNvPr>
          <p:cNvSpPr txBox="1"/>
          <p:nvPr/>
        </p:nvSpPr>
        <p:spPr>
          <a:xfrm>
            <a:off x="4189046" y="3985847"/>
            <a:ext cx="648676" cy="369332"/>
          </a:xfrm>
          <a:prstGeom prst="rect">
            <a:avLst/>
          </a:prstGeom>
          <a:noFill/>
        </p:spPr>
        <p:txBody>
          <a:bodyPr wrap="square" rtlCol="0">
            <a:spAutoFit/>
          </a:bodyPr>
          <a:lstStyle/>
          <a:p>
            <a:r>
              <a:rPr lang="en-AU" b="1">
                <a:solidFill>
                  <a:schemeClr val="accent2"/>
                </a:solidFill>
              </a:rPr>
              <a:t>TSH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kidney-anatomy-picture"/>
          <p:cNvPicPr>
            <a:picLocks noChangeAspect="1" noChangeArrowheads="1"/>
          </p:cNvPicPr>
          <p:nvPr/>
        </p:nvPicPr>
        <p:blipFill>
          <a:blip r:embed="rId2">
            <a:extLst>
              <a:ext uri="{28A0092B-C50C-407E-A947-70E740481C1C}">
                <a14:useLocalDpi xmlns:a14="http://schemas.microsoft.com/office/drawing/2010/main" val="0"/>
              </a:ext>
            </a:extLst>
          </a:blip>
          <a:srcRect l="28000" r="22000" b="7500"/>
          <a:stretch>
            <a:fillRect/>
          </a:stretch>
        </p:blipFill>
        <p:spPr bwMode="auto">
          <a:xfrm>
            <a:off x="8902057" y="4731366"/>
            <a:ext cx="1287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9980"/>
          <p:cNvPicPr>
            <a:picLocks noChangeAspect="1" noChangeArrowheads="1"/>
          </p:cNvPicPr>
          <p:nvPr/>
        </p:nvPicPr>
        <p:blipFill>
          <a:blip r:embed="rId3">
            <a:extLst>
              <a:ext uri="{28A0092B-C50C-407E-A947-70E740481C1C}">
                <a14:useLocalDpi xmlns:a14="http://schemas.microsoft.com/office/drawing/2010/main" val="0"/>
              </a:ext>
            </a:extLst>
          </a:blip>
          <a:srcRect l="7143" t="8928" r="7143" b="10725"/>
          <a:stretch>
            <a:fillRect/>
          </a:stretch>
        </p:blipFill>
        <p:spPr bwMode="auto">
          <a:xfrm>
            <a:off x="2056288" y="4553567"/>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Untitled-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28800" y="228600"/>
            <a:ext cx="1143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2836985" y="375304"/>
            <a:ext cx="72987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panose="020B0604020202020204" pitchFamily="34" charset="0"/>
              </a:rPr>
              <a:t>Increased demand for thyroid hormone (↑ 50%),</a:t>
            </a:r>
          </a:p>
          <a:p>
            <a:pPr eaLnBrk="1" hangingPunct="1">
              <a:spcBef>
                <a:spcPct val="0"/>
              </a:spcBef>
              <a:buFontTx/>
              <a:buNone/>
            </a:pPr>
            <a:r>
              <a:rPr lang="en-US" altLang="en-US" sz="2000">
                <a:latin typeface="Arial" panose="020B0604020202020204" pitchFamily="34" charset="0"/>
              </a:rPr>
              <a:t>requires on average an additional 50-100 </a:t>
            </a:r>
            <a:r>
              <a:rPr lang="el-GR" altLang="en-US" sz="2000">
                <a:latin typeface="Arial" panose="020B0604020202020204" pitchFamily="34" charset="0"/>
              </a:rPr>
              <a:t>μ</a:t>
            </a:r>
            <a:r>
              <a:rPr lang="en-US" altLang="en-US" sz="2000">
                <a:latin typeface="Arial" panose="020B0604020202020204" pitchFamily="34" charset="0"/>
              </a:rPr>
              <a:t>g iodine per day (250ug is RDI for iodine during pregnancy v 150 ug in non-pregnant state)</a:t>
            </a:r>
          </a:p>
          <a:p>
            <a:pPr eaLnBrk="1" hangingPunct="1">
              <a:spcBef>
                <a:spcPct val="0"/>
              </a:spcBef>
              <a:buFontTx/>
              <a:buNone/>
            </a:pPr>
            <a:r>
              <a:rPr lang="en-US" altLang="en-US" sz="2000">
                <a:latin typeface="Arial" panose="020B0604020202020204" pitchFamily="34" charset="0"/>
              </a:rPr>
              <a:t>- Increased thyroid stimulation by hCG raises T3 and T4 levels</a:t>
            </a:r>
          </a:p>
          <a:p>
            <a:pPr eaLnBrk="1" hangingPunct="1">
              <a:spcBef>
                <a:spcPct val="0"/>
              </a:spcBef>
              <a:buFontTx/>
              <a:buNone/>
            </a:pPr>
            <a:r>
              <a:rPr lang="en-US" altLang="en-US" sz="2000">
                <a:latin typeface="Arial" panose="020B0604020202020204" pitchFamily="34" charset="0"/>
              </a:rPr>
              <a:t>- Oestrogen-mediated increased TBG production by the liver results in increased T4 and T3 levels</a:t>
            </a:r>
          </a:p>
        </p:txBody>
      </p:sp>
      <p:sp>
        <p:nvSpPr>
          <p:cNvPr id="8198" name="Text Box 9"/>
          <p:cNvSpPr txBox="1">
            <a:spLocks noChangeArrowheads="1"/>
          </p:cNvSpPr>
          <p:nvPr/>
        </p:nvSpPr>
        <p:spPr bwMode="auto">
          <a:xfrm>
            <a:off x="2200276" y="3573463"/>
            <a:ext cx="6057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anose="020B0604020202020204" pitchFamily="34" charset="0"/>
              </a:rPr>
              <a:t>Iodine transferred to the foetus</a:t>
            </a:r>
          </a:p>
          <a:p>
            <a:pPr eaLnBrk="1" hangingPunct="1">
              <a:spcBef>
                <a:spcPct val="0"/>
              </a:spcBef>
              <a:buFontTx/>
              <a:buNone/>
            </a:pPr>
            <a:r>
              <a:rPr lang="en-US" altLang="en-US" sz="2400">
                <a:latin typeface="Arial" panose="020B0604020202020204" pitchFamily="34" charset="0"/>
              </a:rPr>
              <a:t>(50-75 </a:t>
            </a:r>
            <a:r>
              <a:rPr lang="el-GR" altLang="en-US" sz="2400">
                <a:latin typeface="Arial" panose="020B0604020202020204" pitchFamily="34" charset="0"/>
              </a:rPr>
              <a:t>μ</a:t>
            </a:r>
            <a:r>
              <a:rPr lang="en-US" altLang="en-US" sz="2400">
                <a:latin typeface="Arial" panose="020B0604020202020204" pitchFamily="34" charset="0"/>
              </a:rPr>
              <a:t>g/day) directly and via maternal T4</a:t>
            </a:r>
          </a:p>
        </p:txBody>
      </p:sp>
      <p:sp>
        <p:nvSpPr>
          <p:cNvPr id="8199" name="Text Box 10"/>
          <p:cNvSpPr txBox="1">
            <a:spLocks noChangeArrowheads="1"/>
          </p:cNvSpPr>
          <p:nvPr/>
        </p:nvSpPr>
        <p:spPr bwMode="auto">
          <a:xfrm>
            <a:off x="8543925" y="3233649"/>
            <a:ext cx="2133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anose="020B0604020202020204" pitchFamily="34" charset="0"/>
              </a:rPr>
              <a:t>Increased renal iodine clearance</a:t>
            </a:r>
          </a:p>
          <a:p>
            <a:pPr eaLnBrk="1" hangingPunct="1">
              <a:spcBef>
                <a:spcPct val="0"/>
              </a:spcBef>
              <a:buFontTx/>
              <a:buNone/>
            </a:pPr>
            <a:r>
              <a:rPr lang="en-US" altLang="en-US" sz="2400">
                <a:latin typeface="Arial" panose="020B0604020202020204" pitchFamily="34" charset="0"/>
              </a:rPr>
              <a:t>(↑ 30-50%)</a:t>
            </a:r>
          </a:p>
        </p:txBody>
      </p:sp>
      <p:sp>
        <p:nvSpPr>
          <p:cNvPr id="234508" name="Rectangle 12"/>
          <p:cNvSpPr>
            <a:spLocks noChangeArrowheads="1"/>
          </p:cNvSpPr>
          <p:nvPr/>
        </p:nvSpPr>
        <p:spPr bwMode="auto">
          <a:xfrm>
            <a:off x="2151063" y="2599532"/>
            <a:ext cx="7410449"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2000" b="1"/>
              <a:t>Contributors to Increased Maternal Dietary Iodine </a:t>
            </a:r>
          </a:p>
          <a:p>
            <a:pPr algn="ctr">
              <a:defRPr/>
            </a:pPr>
            <a:r>
              <a:rPr lang="en-US" altLang="en-US" sz="2000" b="1"/>
              <a:t>Requirements in Pregnancy</a:t>
            </a:r>
          </a:p>
        </p:txBody>
      </p:sp>
      <p:sp>
        <p:nvSpPr>
          <p:cNvPr id="8202" name="Line 16"/>
          <p:cNvSpPr>
            <a:spLocks noChangeShapeType="1"/>
          </p:cNvSpPr>
          <p:nvPr/>
        </p:nvSpPr>
        <p:spPr bwMode="auto">
          <a:xfrm flipH="1" flipV="1">
            <a:off x="7427912" y="3174423"/>
            <a:ext cx="1067935" cy="409677"/>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203" name="Line 17"/>
          <p:cNvSpPr>
            <a:spLocks noChangeShapeType="1"/>
          </p:cNvSpPr>
          <p:nvPr/>
        </p:nvSpPr>
        <p:spPr bwMode="auto">
          <a:xfrm flipV="1">
            <a:off x="3427888" y="3199179"/>
            <a:ext cx="727460" cy="459403"/>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Oval 1"/>
          <p:cNvSpPr/>
          <p:nvPr/>
        </p:nvSpPr>
        <p:spPr>
          <a:xfrm>
            <a:off x="2427222" y="2535637"/>
            <a:ext cx="6838949" cy="107031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2368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8">
                                            <p:txEl>
                                              <p:pRg st="0" end="0"/>
                                            </p:txEl>
                                          </p:spTgt>
                                        </p:tgtEl>
                                        <p:attrNameLst>
                                          <p:attrName>style.visibility</p:attrName>
                                        </p:attrNameLst>
                                      </p:cBhvr>
                                      <p:to>
                                        <p:strVal val="visible"/>
                                      </p:to>
                                    </p:set>
                                    <p:anim calcmode="lin" valueType="num">
                                      <p:cBhvr additive="base">
                                        <p:cTn id="7" dur="500" fill="hold"/>
                                        <p:tgtEl>
                                          <p:spTgt spid="234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4508">
                                            <p:txEl>
                                              <p:pRg st="1" end="1"/>
                                            </p:txEl>
                                          </p:spTgt>
                                        </p:tgtEl>
                                        <p:attrNameLst>
                                          <p:attrName>style.visibility</p:attrName>
                                        </p:attrNameLst>
                                      </p:cBhvr>
                                      <p:to>
                                        <p:strVal val="visible"/>
                                      </p:to>
                                    </p:set>
                                    <p:anim calcmode="lin" valueType="num">
                                      <p:cBhvr additive="base">
                                        <p:cTn id="11" dur="500" fill="hold"/>
                                        <p:tgtEl>
                                          <p:spTgt spid="23450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45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0.02.29"/>
  <p:tag name="AS_TITLE" val="Aspose.Slides for Java"/>
  <p:tag name="AS_VERSION" val="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4303</Words>
  <Application>Microsoft Office PowerPoint</Application>
  <PresentationFormat>Widescreen</PresentationFormat>
  <Paragraphs>359</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Thyroid Disorders in Pregnancy and the Postpartum- an update 2023. </vt:lpstr>
      <vt:lpstr>               -</vt:lpstr>
      <vt:lpstr>PowerPoint Presentation</vt:lpstr>
      <vt:lpstr>Major Current Controversies and Challenges in Managing Thyroid disorders in Pregnancy</vt:lpstr>
      <vt:lpstr>PowerPoint Presentation</vt:lpstr>
      <vt:lpstr>PowerPoint Presentation</vt:lpstr>
      <vt:lpstr>PowerPoint Presentation</vt:lpstr>
      <vt:lpstr>PowerPoint Presentation</vt:lpstr>
      <vt:lpstr>PowerPoint Presentation</vt:lpstr>
      <vt:lpstr>PowerPoint Presentation</vt:lpstr>
      <vt:lpstr>Re-emergence of Iodine Deficiency in Australia in the 1990s</vt:lpstr>
      <vt:lpstr>PowerPoint Presentation</vt:lpstr>
      <vt:lpstr>Public health response to documentation of ID in Australia  from the NINS study led by Westmead group in 2006</vt:lpstr>
      <vt:lpstr>Iodine Intake in pregnant Australian women remains inadequate</vt:lpstr>
      <vt:lpstr>PowerPoint Presentation</vt:lpstr>
      <vt:lpstr>Hypothyroidism- definitions</vt:lpstr>
      <vt:lpstr>Estimated Prevalence of Thyroid disorders in Australia*</vt:lpstr>
      <vt:lpstr>PowerPoint Presentation</vt:lpstr>
      <vt:lpstr>Significance of the problem – adverse effects of subclinical and overt maternal hypothyroidism.</vt:lpstr>
      <vt:lpstr>Prevalence of overt and subclinical hypothyroidism in pregnancy</vt:lpstr>
      <vt:lpstr>PowerPoint Presentation</vt:lpstr>
      <vt:lpstr>Pregnancy reference ranges for TSH and Free T4</vt:lpstr>
      <vt:lpstr>PowerPoint Presentation</vt:lpstr>
      <vt:lpstr>PowerPoint Presentation</vt:lpstr>
      <vt:lpstr>PowerPoint Presentation</vt:lpstr>
      <vt:lpstr>PowerPoint Presentation</vt:lpstr>
      <vt:lpstr>LT4 therapy for pregnant women</vt:lpstr>
      <vt:lpstr>PowerPoint Presentation</vt:lpstr>
      <vt:lpstr>To screen or not to screen: that is the unresolved question.</vt:lpstr>
      <vt:lpstr>Take home messages (1)</vt:lpstr>
      <vt:lpstr>PowerPoint Presentation</vt:lpstr>
      <vt:lpstr>Evidence against screening during pregnancy and against treating SCH (1)</vt:lpstr>
      <vt:lpstr>Evidence against screening during pregnancy and against treating SCH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Creswell Eastman</dc:creator>
  <cp:lastModifiedBy>Natalie Nugara</cp:lastModifiedBy>
  <cp:revision>109</cp:revision>
  <cp:lastPrinted>2022-05-26T02:22:59Z</cp:lastPrinted>
  <dcterms:created xsi:type="dcterms:W3CDTF">2022-05-17T00:39:47Z</dcterms:created>
  <dcterms:modified xsi:type="dcterms:W3CDTF">2023-07-10T02:24:58Z</dcterms:modified>
</cp:coreProperties>
</file>