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8"/>
  </p:notesMasterIdLst>
  <p:sldIdLst>
    <p:sldId id="542" r:id="rId5"/>
    <p:sldId id="543" r:id="rId6"/>
    <p:sldId id="544" r:id="rId7"/>
  </p:sldIdLst>
  <p:sldSz cx="12192000" cy="6858000"/>
  <p:notesSz cx="6858000" cy="9144000"/>
  <p:embeddedFontLst>
    <p:embeddedFont>
      <p:font typeface="Museo Sans Rounded 300" panose="020B0604020202020204" charset="0"/>
      <p:regular r:id="rId9"/>
      <p:bold r:id="rId10"/>
      <p:italic r:id="rId11"/>
      <p:boldItalic r:id="rId12"/>
    </p:embeddedFont>
    <p:embeddedFont>
      <p:font typeface="Museo Sans Rounded 900" panose="020B0604020202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89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orient="horz" pos="2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E64"/>
    <a:srgbClr val="F1F1F1"/>
    <a:srgbClr val="E94158"/>
    <a:srgbClr val="AF1A20"/>
    <a:srgbClr val="E94258"/>
    <a:srgbClr val="708CB8"/>
    <a:srgbClr val="AE1B20"/>
    <a:srgbClr val="7DB1FC"/>
    <a:srgbClr val="E8EAEE"/>
    <a:srgbClr val="1AA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8" autoAdjust="0"/>
    <p:restoredTop sz="94786"/>
  </p:normalViewPr>
  <p:slideViewPr>
    <p:cSldViewPr snapToGrid="0">
      <p:cViewPr varScale="1">
        <p:scale>
          <a:sx n="84" d="100"/>
          <a:sy n="84" d="100"/>
        </p:scale>
        <p:origin x="186" y="33"/>
      </p:cViewPr>
      <p:guideLst>
        <p:guide pos="189"/>
        <p:guide orient="horz" pos="482"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09C6A-AC89-6E48-82D8-E555980BBD0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208B7-8805-BA40-B7A1-F8767F81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1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04A3-BA8C-4696-8F0D-2F0A4FED0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CB0D3-774B-4A7F-AD5D-3E033FDD2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50FC1-17F5-47B0-9FB3-7CE90DDF3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9C19-909A-434D-9AC6-8227B971BC2A}" type="datetimeFigureOut">
              <a:rPr lang="en-AU" smtClean="0"/>
              <a:t>13/03/2026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F30DB-2C08-4540-AD0B-F869EC49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DD42A-A9C3-41CE-8A21-520BCE38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8CA5-E970-4DC0-A4AE-8EC181E108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907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D73B-F612-497F-9CFA-E0889B0D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62E7F-7974-4C11-B94D-058044D2D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3B1F0-4CA9-48B5-BD5F-C84FBB51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9C19-909A-434D-9AC6-8227B971BC2A}" type="datetimeFigureOut">
              <a:rPr lang="en-AU" smtClean="0"/>
              <a:t>13/03/2026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928F3-C92B-4568-B607-8F8517ED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58CE4-619F-4DCD-8ED6-908C5EFA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8CA5-E970-4DC0-A4AE-8EC181E108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32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AA0924-B7A5-4237-84FA-D21297D95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F9879-207A-4E19-BDDF-2B4A547D9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057EA-6C5E-4067-BEBD-2CA7D4D1B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9C19-909A-434D-9AC6-8227B971BC2A}" type="datetimeFigureOut">
              <a:rPr lang="en-AU" smtClean="0"/>
              <a:t>13/03/2026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DC0FA-2E1A-4DBC-B021-87F81FE9B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DC5D9-0C83-4868-9B1A-98039333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8CA5-E970-4DC0-A4AE-8EC181E108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935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A0-C782-4FA7-9527-CDA48535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1ED30-5585-4E0B-A28E-65DBB44DA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9B7E5-C3BB-4152-AAD7-BBCC62BC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9C19-909A-434D-9AC6-8227B971BC2A}" type="datetimeFigureOut">
              <a:rPr lang="en-AU" smtClean="0"/>
              <a:t>13/03/2026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D86CE-CE9E-4B6F-8020-A7E3E1A51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C6ADB-13A7-40F4-AF36-15AB98AE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8CA5-E970-4DC0-A4AE-8EC181E108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637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D1088-5612-46C2-94EC-1792EB27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6341A-253C-4A02-89C9-EB06C10D0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E77B5-865A-4CE7-BF22-C178E730A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9C19-909A-434D-9AC6-8227B971BC2A}" type="datetimeFigureOut">
              <a:rPr lang="en-AU" smtClean="0"/>
              <a:t>13/03/2026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B2557-957E-4E59-8D2A-511BF581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B9B5A-E4F1-4B8C-A4A1-04315F42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8CA5-E970-4DC0-A4AE-8EC181E108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223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640C-5C6B-4786-8B0D-EEDC3957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D8924-00A4-49D3-85B8-080C1E2B5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015CA-E331-4DAC-852B-EBE4E3179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6616C-D97A-4ADF-803A-FC3EFDEE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9C19-909A-434D-9AC6-8227B971BC2A}" type="datetimeFigureOut">
              <a:rPr lang="en-AU" smtClean="0"/>
              <a:t>13/03/2026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A9D70-95BF-448C-92A1-1184DEB6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94453-C3F1-4554-AF66-543C9331A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8CA5-E970-4DC0-A4AE-8EC181E108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99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ED72-FB03-412F-8B40-1B05C93C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ED7F7-6D71-4848-9013-36CED63BF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00CA5-0733-4969-8F98-D24730B64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24382-6E5F-4848-97A4-A90C88B2E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3181D9-33BD-44B9-8CFB-46A865A2E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DDF12-58A1-4F25-A8AB-E9B7BB086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9C19-909A-434D-9AC6-8227B971BC2A}" type="datetimeFigureOut">
              <a:rPr lang="en-AU" smtClean="0"/>
              <a:t>13/03/2026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19847C-1E9F-4337-BFC2-5D4A570B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139324-6356-4894-BED9-53ACC832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8CA5-E970-4DC0-A4AE-8EC181E108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575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DEA6-56FD-47A0-BE4F-639D27E7A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67431-28EC-4460-B441-0774E69D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9C19-909A-434D-9AC6-8227B971BC2A}" type="datetimeFigureOut">
              <a:rPr lang="en-AU" smtClean="0"/>
              <a:t>13/03/2026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3CB06-8363-41AC-B2CD-5E7FE7F1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7CE23-6007-439D-8DC9-13383997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8CA5-E970-4DC0-A4AE-8EC181E108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90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70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E751-BA62-4395-8050-E8225F09E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FCDB-6467-4CF0-8746-BC9D5D9BB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47417-C92B-46B7-90F6-D8F0EEC0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F9719-AB50-4120-BD77-D5F6936C2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9C19-909A-434D-9AC6-8227B971BC2A}" type="datetimeFigureOut">
              <a:rPr lang="en-AU" smtClean="0"/>
              <a:t>13/03/2026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1B7EA-B605-48DF-9D58-32CA0AE8E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1739E-0BF4-4B87-B887-BC09D898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8CA5-E970-4DC0-A4AE-8EC181E108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95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C8BB-7C4D-4445-9818-E07BEA20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43C22D-59DE-4EB9-A1A4-BC8B64570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656C6-9DE6-4DCC-8191-D17FEE4CF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2E557-9EFE-48A9-9173-BC81151DC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9C19-909A-434D-9AC6-8227B971BC2A}" type="datetimeFigureOut">
              <a:rPr lang="en-AU" smtClean="0"/>
              <a:t>13/03/2026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B27E5-9C0D-4B23-832A-130EAD962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5CEDC-BC28-4BBA-BF83-B4CAB741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8CA5-E970-4DC0-A4AE-8EC181E108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818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07C9F-DE70-47BA-9594-910391E2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BD4F0-26CC-41C5-BA4E-3737BB858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27EB2-775A-4122-A854-294DE1BB46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E9C19-909A-434D-9AC6-8227B971BC2A}" type="datetimeFigureOut">
              <a:rPr lang="en-AU" smtClean="0"/>
              <a:t>13/03/2026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C9F50-AEE8-4A16-9F20-7F9AE32CF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EDA8C-1775-4352-B368-6D300AF69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F8CA5-E970-4DC0-A4AE-8EC181E108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575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oudholter.com.a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8F2D9-D9AC-3CA5-00EC-33F9484F6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9228BA4-714B-FE82-7F59-53D67079E6A6}"/>
              </a:ext>
            </a:extLst>
          </p:cNvPr>
          <p:cNvSpPr/>
          <p:nvPr/>
        </p:nvSpPr>
        <p:spPr>
          <a:xfrm>
            <a:off x="300038" y="881351"/>
            <a:ext cx="11687048" cy="5724902"/>
          </a:xfrm>
          <a:prstGeom prst="roundRect">
            <a:avLst>
              <a:gd name="adj" fmla="val 3771"/>
            </a:avLst>
          </a:prstGeom>
          <a:solidFill>
            <a:schemeClr val="bg1"/>
          </a:solidFill>
          <a:ln>
            <a:noFill/>
          </a:ln>
          <a:effectLst>
            <a:outerShdw blurRad="4064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0B4B23D2-E8A4-FE3D-8043-F37C9C278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3" y="121924"/>
            <a:ext cx="2767313" cy="51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F9F2F4-62A5-A9B9-7B42-3D13BD5048CD}"/>
              </a:ext>
            </a:extLst>
          </p:cNvPr>
          <p:cNvSpPr txBox="1"/>
          <p:nvPr/>
        </p:nvSpPr>
        <p:spPr>
          <a:xfrm>
            <a:off x="1662850" y="89829"/>
            <a:ext cx="7405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E94258"/>
                </a:solidFill>
                <a:latin typeface="Museo Sans Rounded 900" panose="02000000000000000000" pitchFamily="2" charset="0"/>
              </a:rPr>
              <a:t>Case 1 –  an 85yo male patient presents for driving medical</a:t>
            </a:r>
            <a:endParaRPr lang="en-US" sz="2400" b="1" dirty="0">
              <a:solidFill>
                <a:srgbClr val="E94258"/>
              </a:solidFill>
              <a:effectLst/>
              <a:latin typeface="Museo Sans Rounded 900" panose="02000000000000000000" pitchFamily="2" charset="0"/>
              <a:ea typeface="Open Sans" charset="0"/>
              <a:cs typeface="Open Sans" charset="0"/>
            </a:endParaRPr>
          </a:p>
        </p:txBody>
      </p:sp>
      <p:pic>
        <p:nvPicPr>
          <p:cNvPr id="8" name="Picture 6" descr="Healthed Showreel_2020 NEW">
            <a:extLst>
              <a:ext uri="{FF2B5EF4-FFF2-40B4-BE49-F238E27FC236}">
                <a16:creationId xmlns:a16="http://schemas.microsoft.com/office/drawing/2014/main" id="{BD25C9D7-949B-5449-5822-78B195BA6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9" t="21099" r="20960" b="20960"/>
          <a:stretch/>
        </p:blipFill>
        <p:spPr bwMode="auto">
          <a:xfrm>
            <a:off x="300038" y="100090"/>
            <a:ext cx="1213814" cy="6827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B66C68-2BAE-9D5A-4CDD-10E25E324FA3}"/>
              </a:ext>
            </a:extLst>
          </p:cNvPr>
          <p:cNvSpPr/>
          <p:nvPr/>
        </p:nvSpPr>
        <p:spPr>
          <a:xfrm>
            <a:off x="3119895" y="1465545"/>
            <a:ext cx="731858" cy="1663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FEBCFF5-C7B2-560D-C78C-5F4DBA2ABFB9}"/>
              </a:ext>
            </a:extLst>
          </p:cNvPr>
          <p:cNvSpPr/>
          <p:nvPr/>
        </p:nvSpPr>
        <p:spPr>
          <a:xfrm>
            <a:off x="7242712" y="1014794"/>
            <a:ext cx="2899214" cy="10033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4FB5C-7DE1-AF9F-71E9-6217AC5D0F76}"/>
              </a:ext>
            </a:extLst>
          </p:cNvPr>
          <p:cNvSpPr/>
          <p:nvPr/>
        </p:nvSpPr>
        <p:spPr>
          <a:xfrm>
            <a:off x="6867009" y="1368760"/>
            <a:ext cx="2988320" cy="1414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FA5E2C-B9E5-EB64-FEEE-AA53E71953FB}"/>
              </a:ext>
            </a:extLst>
          </p:cNvPr>
          <p:cNvSpPr/>
          <p:nvPr/>
        </p:nvSpPr>
        <p:spPr>
          <a:xfrm>
            <a:off x="8150087" y="1465545"/>
            <a:ext cx="2080945" cy="505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3F276F-E997-5512-64DC-7D299C5276A7}"/>
              </a:ext>
            </a:extLst>
          </p:cNvPr>
          <p:cNvSpPr/>
          <p:nvPr/>
        </p:nvSpPr>
        <p:spPr>
          <a:xfrm>
            <a:off x="9740348" y="1067747"/>
            <a:ext cx="490684" cy="397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9B3A31-1BCE-A06C-ECE1-B3D362CBFF97}"/>
              </a:ext>
            </a:extLst>
          </p:cNvPr>
          <p:cNvSpPr/>
          <p:nvPr/>
        </p:nvSpPr>
        <p:spPr>
          <a:xfrm>
            <a:off x="5613149" y="1213164"/>
            <a:ext cx="3929203" cy="757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15D9C7-02F6-59AD-3410-F5832287D460}"/>
              </a:ext>
            </a:extLst>
          </p:cNvPr>
          <p:cNvSpPr/>
          <p:nvPr/>
        </p:nvSpPr>
        <p:spPr>
          <a:xfrm>
            <a:off x="6284316" y="1213164"/>
            <a:ext cx="3366926" cy="1105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F1E110-12D5-5979-5F76-EF3FA4577A24}"/>
              </a:ext>
            </a:extLst>
          </p:cNvPr>
          <p:cNvSpPr/>
          <p:nvPr/>
        </p:nvSpPr>
        <p:spPr>
          <a:xfrm>
            <a:off x="2254313" y="1213164"/>
            <a:ext cx="2957259" cy="252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B9254-AE84-ADAB-2BA5-F52AEFB2F7CE}"/>
              </a:ext>
            </a:extLst>
          </p:cNvPr>
          <p:cNvSpPr/>
          <p:nvPr/>
        </p:nvSpPr>
        <p:spPr>
          <a:xfrm>
            <a:off x="6029608" y="1149790"/>
            <a:ext cx="2622781" cy="397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247210-9E3A-C314-4F4A-5C6DEAEE7F3C}"/>
              </a:ext>
            </a:extLst>
          </p:cNvPr>
          <p:cNvSpPr/>
          <p:nvPr/>
        </p:nvSpPr>
        <p:spPr>
          <a:xfrm>
            <a:off x="5613149" y="1014794"/>
            <a:ext cx="1576701" cy="252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26C30A-1B4E-A529-64CC-441970DE4D0B}"/>
              </a:ext>
            </a:extLst>
          </p:cNvPr>
          <p:cNvSpPr/>
          <p:nvPr/>
        </p:nvSpPr>
        <p:spPr>
          <a:xfrm>
            <a:off x="5857592" y="2075858"/>
            <a:ext cx="1801640" cy="1273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155DAD-5507-A79B-AC21-26BE5F5372F9}"/>
              </a:ext>
            </a:extLst>
          </p:cNvPr>
          <p:cNvSpPr/>
          <p:nvPr/>
        </p:nvSpPr>
        <p:spPr>
          <a:xfrm>
            <a:off x="2540758" y="1970788"/>
            <a:ext cx="3366927" cy="610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986FF0-BB96-AFFA-06FE-6C7D18B87D62}"/>
              </a:ext>
            </a:extLst>
          </p:cNvPr>
          <p:cNvSpPr/>
          <p:nvPr/>
        </p:nvSpPr>
        <p:spPr>
          <a:xfrm>
            <a:off x="6557875" y="1368760"/>
            <a:ext cx="3239185" cy="1051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501C43-4692-6A70-297B-1004EC84BE3E}"/>
              </a:ext>
            </a:extLst>
          </p:cNvPr>
          <p:cNvSpPr/>
          <p:nvPr/>
        </p:nvSpPr>
        <p:spPr>
          <a:xfrm>
            <a:off x="6275171" y="1267175"/>
            <a:ext cx="2904293" cy="808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22BB77-5C8C-FDDB-8C28-2C3E8DA4F9DE}"/>
              </a:ext>
            </a:extLst>
          </p:cNvPr>
          <p:cNvSpPr/>
          <p:nvPr/>
        </p:nvSpPr>
        <p:spPr>
          <a:xfrm>
            <a:off x="6275171" y="1266646"/>
            <a:ext cx="2793677" cy="949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8F5D5-57B6-680D-A47F-8CDE827C34C6}"/>
              </a:ext>
            </a:extLst>
          </p:cNvPr>
          <p:cNvSpPr/>
          <p:nvPr/>
        </p:nvSpPr>
        <p:spPr>
          <a:xfrm>
            <a:off x="6401499" y="1414196"/>
            <a:ext cx="2756455" cy="661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6FF16A-E043-948A-6FF6-50778931B7B3}"/>
              </a:ext>
            </a:extLst>
          </p:cNvPr>
          <p:cNvSpPr/>
          <p:nvPr/>
        </p:nvSpPr>
        <p:spPr>
          <a:xfrm>
            <a:off x="2936303" y="2018095"/>
            <a:ext cx="1743608" cy="119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7CF5CD-D473-73C7-5BEE-A5A4A9A1E820}"/>
              </a:ext>
            </a:extLst>
          </p:cNvPr>
          <p:cNvSpPr/>
          <p:nvPr/>
        </p:nvSpPr>
        <p:spPr>
          <a:xfrm>
            <a:off x="6284316" y="1368760"/>
            <a:ext cx="3136312" cy="1251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787021-A391-E809-69AB-473D0EEEA2E5}"/>
              </a:ext>
            </a:extLst>
          </p:cNvPr>
          <p:cNvSpPr/>
          <p:nvPr/>
        </p:nvSpPr>
        <p:spPr>
          <a:xfrm>
            <a:off x="2936303" y="2018095"/>
            <a:ext cx="3244941" cy="452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45A32D-9EA2-819F-8886-E67C21039F3C}"/>
              </a:ext>
            </a:extLst>
          </p:cNvPr>
          <p:cNvSpPr/>
          <p:nvPr/>
        </p:nvSpPr>
        <p:spPr>
          <a:xfrm>
            <a:off x="2731841" y="1994440"/>
            <a:ext cx="3237956" cy="315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146CAC-23E3-3B55-5758-5310A31BD4EF}"/>
              </a:ext>
            </a:extLst>
          </p:cNvPr>
          <p:cNvSpPr/>
          <p:nvPr/>
        </p:nvSpPr>
        <p:spPr>
          <a:xfrm>
            <a:off x="2936303" y="1994440"/>
            <a:ext cx="3307053" cy="426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141C8C-0F5C-8FC4-9DF2-881702E1E3A1}"/>
              </a:ext>
            </a:extLst>
          </p:cNvPr>
          <p:cNvSpPr/>
          <p:nvPr/>
        </p:nvSpPr>
        <p:spPr>
          <a:xfrm>
            <a:off x="2888217" y="1994440"/>
            <a:ext cx="3237956" cy="2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83FA68-6BFF-762F-9DA6-87C8984F7A37}"/>
              </a:ext>
            </a:extLst>
          </p:cNvPr>
          <p:cNvSpPr/>
          <p:nvPr/>
        </p:nvSpPr>
        <p:spPr>
          <a:xfrm>
            <a:off x="2540758" y="1631854"/>
            <a:ext cx="2261063" cy="98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D2900B-3B15-5382-FBD7-CAE75FEEACDD}"/>
              </a:ext>
            </a:extLst>
          </p:cNvPr>
          <p:cNvSpPr/>
          <p:nvPr/>
        </p:nvSpPr>
        <p:spPr>
          <a:xfrm>
            <a:off x="2540758" y="1994440"/>
            <a:ext cx="3043275" cy="119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F47FCE-D3FD-E2BD-83D3-EE9619175218}"/>
              </a:ext>
            </a:extLst>
          </p:cNvPr>
          <p:cNvSpPr/>
          <p:nvPr/>
        </p:nvSpPr>
        <p:spPr>
          <a:xfrm>
            <a:off x="6096000" y="1414196"/>
            <a:ext cx="1836791" cy="12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571D51-F329-B45C-2DB7-98DF3CAAA3EB}"/>
              </a:ext>
            </a:extLst>
          </p:cNvPr>
          <p:cNvSpPr/>
          <p:nvPr/>
        </p:nvSpPr>
        <p:spPr>
          <a:xfrm>
            <a:off x="2459736" y="1994440"/>
            <a:ext cx="3111259" cy="452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16FF1DE-195C-3236-E980-A8EA5F9AD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24" y="947551"/>
            <a:ext cx="7936026" cy="559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0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BFFC4-F325-41DC-FAA1-DD416CAD8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9D91522-EFE1-1557-CC65-7096A587EF30}"/>
              </a:ext>
            </a:extLst>
          </p:cNvPr>
          <p:cNvSpPr txBox="1"/>
          <p:nvPr/>
        </p:nvSpPr>
        <p:spPr>
          <a:xfrm>
            <a:off x="1671637" y="251747"/>
            <a:ext cx="704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E94258"/>
                </a:solidFill>
                <a:latin typeface="Museo Sans Rounded 900" panose="02000000000000000000" pitchFamily="2" charset="0"/>
              </a:rPr>
              <a:t>Case 1 - Question</a:t>
            </a:r>
            <a:endParaRPr lang="en-US" sz="2800" b="1" dirty="0">
              <a:solidFill>
                <a:srgbClr val="E94258"/>
              </a:solidFill>
              <a:effectLst/>
              <a:latin typeface="Museo Sans Rounded 900" panose="02000000000000000000" pitchFamily="2" charset="0"/>
              <a:ea typeface="Open Sans" charset="0"/>
              <a:cs typeface="Open Sans" charset="0"/>
            </a:endParaRPr>
          </a:p>
        </p:txBody>
      </p:sp>
      <p:pic>
        <p:nvPicPr>
          <p:cNvPr id="12" name="Picture 6" descr="Healthed Showreel_2020 NEW">
            <a:extLst>
              <a:ext uri="{FF2B5EF4-FFF2-40B4-BE49-F238E27FC236}">
                <a16:creationId xmlns:a16="http://schemas.microsoft.com/office/drawing/2014/main" id="{D825DE81-BA06-89BB-93C5-822B2AB94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9" t="21099" r="20960" b="20960"/>
          <a:stretch/>
        </p:blipFill>
        <p:spPr bwMode="auto">
          <a:xfrm>
            <a:off x="300038" y="100090"/>
            <a:ext cx="1213814" cy="6827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77013A61-A3C8-09E9-370E-370787AAA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3" y="121924"/>
            <a:ext cx="2767313" cy="51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FEEC9E-A000-695D-C99C-7B8625C55F77}"/>
              </a:ext>
            </a:extLst>
          </p:cNvPr>
          <p:cNvSpPr txBox="1"/>
          <p:nvPr/>
        </p:nvSpPr>
        <p:spPr>
          <a:xfrm>
            <a:off x="318886" y="1380811"/>
            <a:ext cx="11554227" cy="5404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en-AU" dirty="0">
                <a:solidFill>
                  <a:srgbClr val="334E64"/>
                </a:solidFill>
                <a:latin typeface="Museo Sans Rounded 300" panose="02000000000000000000" pitchFamily="2" charset="0"/>
              </a:rPr>
              <a:t>85 </a:t>
            </a:r>
            <a:r>
              <a:rPr lang="en-AU" dirty="0" err="1">
                <a:solidFill>
                  <a:srgbClr val="334E64"/>
                </a:solidFill>
                <a:latin typeface="Museo Sans Rounded 300" panose="02000000000000000000" pitchFamily="2" charset="0"/>
              </a:rPr>
              <a:t>yo</a:t>
            </a:r>
            <a:r>
              <a:rPr lang="en-AU" dirty="0">
                <a:solidFill>
                  <a:srgbClr val="334E64"/>
                </a:solidFill>
                <a:latin typeface="Museo Sans Rounded 300" panose="02000000000000000000" pitchFamily="2" charset="0"/>
              </a:rPr>
              <a:t> male presents for driving medical.  What does the ECG show?</a:t>
            </a:r>
          </a:p>
          <a:p>
            <a:pPr marL="342900" indent="-342900">
              <a:lnSpc>
                <a:spcPts val="4200"/>
              </a:lnSpc>
              <a:buAutoNum type="alphaUcPeriod"/>
            </a:pPr>
            <a:r>
              <a:rPr lang="en-AU" dirty="0">
                <a:solidFill>
                  <a:srgbClr val="334E64"/>
                </a:solidFill>
                <a:latin typeface="Museo Sans Rounded 300" panose="02000000000000000000" pitchFamily="2" charset="0"/>
              </a:rPr>
              <a:t>Normal sinus rhythm</a:t>
            </a:r>
          </a:p>
          <a:p>
            <a:pPr marL="342900" indent="-342900">
              <a:lnSpc>
                <a:spcPts val="4200"/>
              </a:lnSpc>
              <a:buAutoNum type="alphaUcPeriod"/>
            </a:pPr>
            <a:r>
              <a:rPr lang="en-AU" dirty="0">
                <a:solidFill>
                  <a:srgbClr val="334E64"/>
                </a:solidFill>
                <a:latin typeface="Museo Sans Rounded 300" panose="02000000000000000000" pitchFamily="2" charset="0"/>
              </a:rPr>
              <a:t>First degree heart block</a:t>
            </a:r>
          </a:p>
          <a:p>
            <a:pPr marL="342900" indent="-342900">
              <a:lnSpc>
                <a:spcPts val="4200"/>
              </a:lnSpc>
              <a:buAutoNum type="alphaUcPeriod"/>
            </a:pPr>
            <a:r>
              <a:rPr lang="en-AU" dirty="0">
                <a:solidFill>
                  <a:srgbClr val="334E64"/>
                </a:solidFill>
                <a:latin typeface="Museo Sans Rounded 300" panose="02000000000000000000" pitchFamily="2" charset="0"/>
              </a:rPr>
              <a:t>Incorrect lead placement otherwise normal</a:t>
            </a:r>
          </a:p>
          <a:p>
            <a:pPr marL="342900" indent="-342900">
              <a:lnSpc>
                <a:spcPts val="4200"/>
              </a:lnSpc>
              <a:buAutoNum type="alphaUcPeriod"/>
            </a:pPr>
            <a:r>
              <a:rPr lang="en-AU" dirty="0">
                <a:solidFill>
                  <a:srgbClr val="334E64"/>
                </a:solidFill>
                <a:latin typeface="Museo Sans Rounded 300" panose="02000000000000000000" pitchFamily="2" charset="0"/>
              </a:rPr>
              <a:t>Junctional rhythm – consider sinus node disease</a:t>
            </a:r>
          </a:p>
          <a:p>
            <a:pPr marL="342900" indent="-342900">
              <a:lnSpc>
                <a:spcPts val="4200"/>
              </a:lnSpc>
              <a:buAutoNum type="alphaUcPeriod"/>
            </a:pPr>
            <a:r>
              <a:rPr lang="en-AU" dirty="0">
                <a:solidFill>
                  <a:srgbClr val="334E64"/>
                </a:solidFill>
                <a:latin typeface="Museo Sans Rounded 300" panose="02000000000000000000" pitchFamily="2" charset="0"/>
              </a:rPr>
              <a:t>WPW syndrome  </a:t>
            </a:r>
          </a:p>
          <a:p>
            <a:pPr marL="342900" indent="-342900">
              <a:lnSpc>
                <a:spcPts val="4200"/>
              </a:lnSpc>
              <a:buAutoNum type="alphaUcPeriod"/>
            </a:pPr>
            <a:endParaRPr lang="en-AU" dirty="0">
              <a:solidFill>
                <a:srgbClr val="334E64"/>
              </a:solidFill>
              <a:latin typeface="Museo Sans Rounded 300" panose="02000000000000000000" pitchFamily="2" charset="0"/>
            </a:endParaRPr>
          </a:p>
          <a:p>
            <a:pPr marL="342900" indent="-342900">
              <a:lnSpc>
                <a:spcPts val="4200"/>
              </a:lnSpc>
              <a:buAutoNum type="alphaUcPeriod"/>
            </a:pPr>
            <a:endParaRPr lang="en-AU" dirty="0">
              <a:solidFill>
                <a:srgbClr val="334E64"/>
              </a:solidFill>
              <a:latin typeface="Museo Sans Rounded 300" panose="02000000000000000000" pitchFamily="2" charset="0"/>
            </a:endParaRPr>
          </a:p>
          <a:p>
            <a:pPr marL="342900" indent="-342900">
              <a:lnSpc>
                <a:spcPts val="4200"/>
              </a:lnSpc>
              <a:buAutoNum type="alphaUcPeriod"/>
            </a:pPr>
            <a:endParaRPr lang="en-AU" dirty="0">
              <a:solidFill>
                <a:srgbClr val="334E64"/>
              </a:solidFill>
              <a:latin typeface="Museo Sans Rounded 300" panose="02000000000000000000" pitchFamily="2" charset="0"/>
            </a:endParaRPr>
          </a:p>
          <a:p>
            <a:pPr>
              <a:lnSpc>
                <a:spcPts val="4200"/>
              </a:lnSpc>
            </a:pPr>
            <a:endParaRPr lang="en-AU" dirty="0">
              <a:solidFill>
                <a:srgbClr val="334E64"/>
              </a:solidFill>
              <a:latin typeface="Museo Sans Rounded 3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3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79F4-EAC9-8EA3-F8D0-4A90087E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1 -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34722-CFF8-E3A0-0854-6A9492353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 The correct answer is D.  The ECG shows junctional rhythm or low atrial rhythm with inverted p waves in the inferior leads.  Consider sinus node disease and arrange a Holter checking for chronotropic incompetence and sinus pauses.  Sinus node disease is also associated with </a:t>
            </a:r>
            <a:r>
              <a:rPr lang="en-AU" dirty="0" err="1"/>
              <a:t>pAF</a:t>
            </a:r>
            <a:r>
              <a:rPr lang="en-AU" dirty="0"/>
              <a:t>.</a:t>
            </a:r>
          </a:p>
          <a:p>
            <a:r>
              <a:rPr lang="en-AU" dirty="0" err="1"/>
              <a:t>CloudHolter</a:t>
            </a:r>
            <a:r>
              <a:rPr lang="en-AU" dirty="0"/>
              <a:t> now provides a bulk-billed 12-lead ECG reporting service provided at no cost to your practice.  A cardiologist reports your referred 12-lead ECGs so you don’t miss anything.  We provide a free new state-of-the-art 12-lead ECG machine to your practice.  Visit </a:t>
            </a:r>
            <a:r>
              <a:rPr lang="en-AU" dirty="0">
                <a:hlinkClick r:id="rId2"/>
              </a:rPr>
              <a:t>www.cloudholter.com.au</a:t>
            </a:r>
            <a:r>
              <a:rPr lang="en-AU" dirty="0"/>
              <a:t> to sign up for this service.</a:t>
            </a:r>
          </a:p>
        </p:txBody>
      </p:sp>
    </p:spTree>
    <p:extLst>
      <p:ext uri="{BB962C8B-B14F-4D97-AF65-F5344CB8AC3E}">
        <p14:creationId xmlns:p14="http://schemas.microsoft.com/office/powerpoint/2010/main" val="3913073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3509B10907F04EA88813E372D36BA6" ma:contentTypeVersion="13" ma:contentTypeDescription="Create a new document." ma:contentTypeScope="" ma:versionID="6c8101079692edb471b5e3eb3d5d13d4">
  <xsd:schema xmlns:xsd="http://www.w3.org/2001/XMLSchema" xmlns:xs="http://www.w3.org/2001/XMLSchema" xmlns:p="http://schemas.microsoft.com/office/2006/metadata/properties" xmlns:ns3="e23617d3-ed70-4efb-9e97-e488a5a18b36" targetNamespace="http://schemas.microsoft.com/office/2006/metadata/properties" ma:root="true" ma:fieldsID="58ad811d00e6965e042ddeaade141fd2" ns3:_="">
    <xsd:import namespace="e23617d3-ed70-4efb-9e97-e488a5a18b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617d3-ed70-4efb-9e97-e488a5a18b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23617d3-ed70-4efb-9e97-e488a5a18b36" xsi:nil="true"/>
  </documentManagement>
</p:properties>
</file>

<file path=customXml/itemProps1.xml><?xml version="1.0" encoding="utf-8"?>
<ds:datastoreItem xmlns:ds="http://schemas.openxmlformats.org/officeDocument/2006/customXml" ds:itemID="{2A607A67-31B4-42B6-8073-5DBCB8C6E0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3617d3-ed70-4efb-9e97-e488a5a18b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F502AA-8565-4AD6-9765-117E2E85E0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B7751F-2C31-4A8A-A60A-DA3851794C59}">
  <ds:schemaRefs>
    <ds:schemaRef ds:uri="http://www.w3.org/XML/1998/namespace"/>
    <ds:schemaRef ds:uri="http://purl.org/dc/elements/1.1/"/>
    <ds:schemaRef ds:uri="http://purl.org/dc/terms/"/>
    <ds:schemaRef ds:uri="http://purl.org/dc/dcmitype/"/>
    <ds:schemaRef ds:uri="e23617d3-ed70-4efb-9e97-e488a5a18b3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122976</TotalTime>
  <Words>162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Museo Sans Rounded 300</vt:lpstr>
      <vt:lpstr>Aptos</vt:lpstr>
      <vt:lpstr>Museo Sans Rounded 900</vt:lpstr>
      <vt:lpstr>Arial</vt:lpstr>
      <vt:lpstr>Calibri</vt:lpstr>
      <vt:lpstr>Calibri Light</vt:lpstr>
      <vt:lpstr>Office Theme</vt:lpstr>
      <vt:lpstr>PowerPoint Presentation</vt:lpstr>
      <vt:lpstr>PowerPoint Presentation</vt:lpstr>
      <vt:lpstr>Case 1 -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Bittium Faros Holter Service</dc:title>
  <dc:creator>Reception User</dc:creator>
  <cp:lastModifiedBy>Rukshen Weerasooriya</cp:lastModifiedBy>
  <cp:revision>361</cp:revision>
  <cp:lastPrinted>2021-07-16T00:54:43Z</cp:lastPrinted>
  <dcterms:created xsi:type="dcterms:W3CDTF">2020-10-01T03:44:51Z</dcterms:created>
  <dcterms:modified xsi:type="dcterms:W3CDTF">2026-03-13T10:12:03Z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0x010100123509B10907F04EA88813E372D36BA6</vt:lpwstr>
  </property>
</Properties>
</file>